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trictFirstAndLastChars="0" saveSubsetFonts="1">
  <p:sldMasterIdLst>
    <p:sldMasterId id="2147483648" r:id="rId1"/>
    <p:sldMasterId id="2147483660" r:id="rId2"/>
  </p:sldMasterIdLst>
  <p:notesMasterIdLst>
    <p:notesMasterId r:id="rId57"/>
  </p:notesMasterIdLst>
  <p:handoutMasterIdLst>
    <p:handoutMasterId r:id="rId58"/>
  </p:handoutMasterIdLst>
  <p:sldIdLst>
    <p:sldId id="2145706372" r:id="rId3"/>
    <p:sldId id="2145706342" r:id="rId4"/>
    <p:sldId id="2145706354" r:id="rId5"/>
    <p:sldId id="2145706174" r:id="rId6"/>
    <p:sldId id="288" r:id="rId7"/>
    <p:sldId id="2145706288" r:id="rId8"/>
    <p:sldId id="2145706250" r:id="rId9"/>
    <p:sldId id="2145706256" r:id="rId10"/>
    <p:sldId id="2145706329" r:id="rId11"/>
    <p:sldId id="2145706307" r:id="rId12"/>
    <p:sldId id="2145706286" r:id="rId13"/>
    <p:sldId id="2145706289" r:id="rId14"/>
    <p:sldId id="2145706169" r:id="rId15"/>
    <p:sldId id="2145706309" r:id="rId16"/>
    <p:sldId id="2145706363" r:id="rId17"/>
    <p:sldId id="2145706308" r:id="rId18"/>
    <p:sldId id="2145706220" r:id="rId19"/>
    <p:sldId id="2145706186" r:id="rId20"/>
    <p:sldId id="2145706187" r:id="rId21"/>
    <p:sldId id="2145706188" r:id="rId22"/>
    <p:sldId id="2145706290" r:id="rId23"/>
    <p:sldId id="2145706343" r:id="rId24"/>
    <p:sldId id="2145706204" r:id="rId25"/>
    <p:sldId id="2145706189" r:id="rId26"/>
    <p:sldId id="2145706345" r:id="rId27"/>
    <p:sldId id="2145706303" r:id="rId28"/>
    <p:sldId id="2145706315" r:id="rId29"/>
    <p:sldId id="2145706206" r:id="rId30"/>
    <p:sldId id="2145706366" r:id="rId31"/>
    <p:sldId id="2145706297" r:id="rId32"/>
    <p:sldId id="2145706195" r:id="rId33"/>
    <p:sldId id="2145706298" r:id="rId34"/>
    <p:sldId id="2145706300" r:id="rId35"/>
    <p:sldId id="2145706355" r:id="rId36"/>
    <p:sldId id="2145706336" r:id="rId37"/>
    <p:sldId id="2145706305" r:id="rId38"/>
    <p:sldId id="2145706279" r:id="rId39"/>
    <p:sldId id="2145706194" r:id="rId40"/>
    <p:sldId id="2145706248" r:id="rId41"/>
    <p:sldId id="2145706292" r:id="rId42"/>
    <p:sldId id="2145706349" r:id="rId43"/>
    <p:sldId id="2145706362" r:id="rId44"/>
    <p:sldId id="2145706351" r:id="rId45"/>
    <p:sldId id="2145706353" r:id="rId46"/>
    <p:sldId id="2145706360" r:id="rId47"/>
    <p:sldId id="2145706235" r:id="rId48"/>
    <p:sldId id="2145706367" r:id="rId49"/>
    <p:sldId id="2145706299" r:id="rId50"/>
    <p:sldId id="2145706356" r:id="rId51"/>
    <p:sldId id="2145706327" r:id="rId52"/>
    <p:sldId id="308" r:id="rId53"/>
    <p:sldId id="2145706153" r:id="rId54"/>
    <p:sldId id="2145706371" r:id="rId55"/>
    <p:sldId id="2145706369" r:id="rId56"/>
  </p:sldIdLst>
  <p:sldSz cx="12192000" cy="6858000"/>
  <p:notesSz cx="6794500" cy="9931400"/>
  <p:defaultTextStyle>
    <a:defPPr>
      <a:defRPr lang="de-DE"/>
    </a:defPPr>
    <a:lvl1pPr algn="r"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p:defaultTextStyle>
  <p:extLst>
    <p:ext uri="{521415D9-36F7-43E2-AB2F-B90AF26B5E84}">
      <p14:sectionLst xmlns:p14="http://schemas.microsoft.com/office/powerpoint/2010/main">
        <p14:section name="Standardabschnitt" id="{1450FA7A-BEA1-3642-9307-2CA33AD955FC}">
          <p14:sldIdLst>
            <p14:sldId id="2145706372"/>
          </p14:sldIdLst>
        </p14:section>
        <p14:section name="Hintergrund, Ziele &amp; Inhalte" id="{24620839-F092-8841-A599-94451EED4578}">
          <p14:sldIdLst>
            <p14:sldId id="2145706342"/>
            <p14:sldId id="2145706354"/>
            <p14:sldId id="2145706174"/>
            <p14:sldId id="288"/>
          </p14:sldIdLst>
        </p14:section>
        <p14:section name="1.1 NH-Anforderungen" id="{1EC54EF1-E620-A146-AEF4-E4C145669DFB}">
          <p14:sldIdLst>
            <p14:sldId id="2145706288"/>
            <p14:sldId id="2145706250"/>
            <p14:sldId id="2145706256"/>
            <p14:sldId id="2145706329"/>
            <p14:sldId id="2145706307"/>
            <p14:sldId id="2145706286"/>
          </p14:sldIdLst>
        </p14:section>
        <p14:section name="1.2 Rolle Einkauf für NH" id="{CD0B77FA-8D23-7641-B4EC-E4476A927EA9}">
          <p14:sldIdLst>
            <p14:sldId id="2145706289"/>
            <p14:sldId id="2145706169"/>
            <p14:sldId id="2145706309"/>
            <p14:sldId id="2145706363"/>
            <p14:sldId id="2145706308"/>
            <p14:sldId id="2145706220"/>
            <p14:sldId id="2145706186"/>
            <p14:sldId id="2145706187"/>
            <p14:sldId id="2145706188"/>
          </p14:sldIdLst>
        </p14:section>
        <p14:section name="2.1 NH in Beschaffung" id="{1F35966E-7FCA-3B4F-BD4B-276CA358190C}">
          <p14:sldIdLst>
            <p14:sldId id="2145706290"/>
            <p14:sldId id="2145706343"/>
            <p14:sldId id="2145706204"/>
            <p14:sldId id="2145706189"/>
            <p14:sldId id="2145706345"/>
            <p14:sldId id="2145706303"/>
            <p14:sldId id="2145706315"/>
            <p14:sldId id="2145706206"/>
            <p14:sldId id="2145706366"/>
            <p14:sldId id="2145706297"/>
            <p14:sldId id="2145706195"/>
          </p14:sldIdLst>
        </p14:section>
        <p14:section name="2.2 Methoden, Standards, Tools" id="{33C7E8BC-CE48-5943-BE48-0644627E6BD4}">
          <p14:sldIdLst>
            <p14:sldId id="2145706298"/>
            <p14:sldId id="2145706300"/>
            <p14:sldId id="2145706355"/>
            <p14:sldId id="2145706336"/>
            <p14:sldId id="2145706305"/>
            <p14:sldId id="2145706279"/>
            <p14:sldId id="2145706194"/>
            <p14:sldId id="2145706248"/>
          </p14:sldIdLst>
        </p14:section>
        <p14:section name="3.1 Praktische Anwendung" id="{7D26566F-C7C9-9A42-B1E8-4B0CB108065A}">
          <p14:sldIdLst>
            <p14:sldId id="2145706292"/>
            <p14:sldId id="2145706349"/>
            <p14:sldId id="2145706362"/>
            <p14:sldId id="2145706351"/>
            <p14:sldId id="2145706353"/>
            <p14:sldId id="2145706360"/>
            <p14:sldId id="2145706235"/>
            <p14:sldId id="2145706367"/>
          </p14:sldIdLst>
        </p14:section>
        <p14:section name="3.2 Vernetzung" id="{F781E305-F8B7-BF49-8020-B86A2210579B}">
          <p14:sldIdLst>
            <p14:sldId id="2145706299"/>
            <p14:sldId id="2145706356"/>
            <p14:sldId id="2145706327"/>
          </p14:sldIdLst>
        </p14:section>
        <p14:section name="Impressum" id="{25808CA8-93C8-6941-9032-B22FE149B304}">
          <p14:sldIdLst>
            <p14:sldId id="308"/>
          </p14:sldIdLst>
        </p14:section>
        <p14:section name="Quellenverzeichnis" id="{26F182BC-702D-7440-BA1A-ECC4AAF3326C}">
          <p14:sldIdLst>
            <p14:sldId id="2145706153"/>
            <p14:sldId id="2145706371"/>
            <p14:sldId id="2145706369"/>
          </p14:sldIdLst>
        </p14:section>
      </p14:sectionLst>
    </p:ext>
    <p:ext uri="{EFAFB233-063F-42B5-8137-9DF3F51BA10A}">
      <p15:sldGuideLst xmlns:p15="http://schemas.microsoft.com/office/powerpoint/2012/main">
        <p15:guide id="1" orient="horz" pos="1003" userDrawn="1">
          <p15:clr>
            <a:srgbClr val="A4A3A4"/>
          </p15:clr>
        </p15:guide>
        <p15:guide id="2" pos="279" userDrawn="1">
          <p15:clr>
            <a:srgbClr val="A4A3A4"/>
          </p15:clr>
        </p15:guide>
        <p15:guide id="3" pos="3863" userDrawn="1">
          <p15:clr>
            <a:srgbClr val="A4A3A4"/>
          </p15:clr>
        </p15:guide>
        <p15:guide id="4" pos="7469" userDrawn="1">
          <p15:clr>
            <a:srgbClr val="A4A3A4"/>
          </p15:clr>
        </p15:guide>
        <p15:guide id="5" pos="325" userDrawn="1">
          <p15:clr>
            <a:srgbClr val="A4A3A4"/>
          </p15:clr>
        </p15:guide>
        <p15:guide id="7" orient="horz" pos="890" userDrawn="1">
          <p15:clr>
            <a:srgbClr val="A4A3A4"/>
          </p15:clr>
        </p15:guide>
        <p15:guide id="8" orient="horz" pos="618" userDrawn="1">
          <p15:clr>
            <a:srgbClr val="A4A3A4"/>
          </p15:clr>
        </p15:guide>
        <p15:guide id="10" orient="horz" pos="1434" userDrawn="1">
          <p15:clr>
            <a:srgbClr val="A4A3A4"/>
          </p15:clr>
        </p15:guide>
        <p15:guide id="11" orient="horz" pos="3997" userDrawn="1">
          <p15:clr>
            <a:srgbClr val="A4A3A4"/>
          </p15:clr>
        </p15:guide>
        <p15:guide id="12" orient="horz" pos="2591" userDrawn="1">
          <p15:clr>
            <a:srgbClr val="A4A3A4"/>
          </p15:clr>
        </p15:guide>
        <p15:guide id="13" orient="horz" userDrawn="1">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6" name="Autor" initials="A" lastIdx="0"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B687F"/>
    <a:srgbClr val="F9AA00"/>
    <a:srgbClr val="BBE0E3"/>
    <a:srgbClr val="DFF1F3"/>
    <a:srgbClr val="3C8C94"/>
    <a:srgbClr val="3F9197"/>
    <a:srgbClr val="285E62"/>
    <a:srgbClr val="595959"/>
    <a:srgbClr val="DEF1F2"/>
    <a:srgbClr val="526E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FCB44A-B21D-674F-9140-CE68DF1C7586}" v="2010" dt="2021-10-18T09:05:30.810"/>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ittlere Formatvorlage 3 - Akz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10"/>
    <p:restoredTop sz="76658" autoAdjust="0"/>
  </p:normalViewPr>
  <p:slideViewPr>
    <p:cSldViewPr snapToGrid="0" snapToObjects="1" showGuides="1">
      <p:cViewPr varScale="1">
        <p:scale>
          <a:sx n="67" d="100"/>
          <a:sy n="67" d="100"/>
        </p:scale>
        <p:origin x="456" y="58"/>
      </p:cViewPr>
      <p:guideLst>
        <p:guide orient="horz" pos="1003"/>
        <p:guide pos="279"/>
        <p:guide pos="3863"/>
        <p:guide pos="7469"/>
        <p:guide pos="325"/>
        <p:guide orient="horz" pos="890"/>
        <p:guide orient="horz" pos="618"/>
        <p:guide orient="horz" pos="1434"/>
        <p:guide orient="horz" pos="3997"/>
        <p:guide orient="horz" pos="2591"/>
        <p:guide orient="horz"/>
      </p:guideLst>
    </p:cSldViewPr>
  </p:slideViewPr>
  <p:notesTextViewPr>
    <p:cViewPr>
      <p:scale>
        <a:sx n="1" d="1"/>
        <a:sy n="1" d="1"/>
      </p:scale>
      <p:origin x="0" y="0"/>
    </p:cViewPr>
  </p:notesTextViewPr>
  <p:notesViewPr>
    <p:cSldViewPr snapToGrid="0" snapToObjects="1" showGuides="1">
      <p:cViewPr varScale="1">
        <p:scale>
          <a:sx n="66" d="100"/>
          <a:sy n="66" d="100"/>
        </p:scale>
        <p:origin x="0" y="0"/>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68"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commentAuthors" Target="commentAuthors.xml"/><Relationship Id="rId6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a Goette" userId="31fd17cd-3570-4cb5-b7c8-422635cb03c3" providerId="ADAL" clId="{E7FCB44A-B21D-674F-9140-CE68DF1C7586}"/>
    <pc:docChg chg="undo custSel addSld delSld modSld modMainMaster delSection modSection">
      <pc:chgData name="Michaela Goette" userId="31fd17cd-3570-4cb5-b7c8-422635cb03c3" providerId="ADAL" clId="{E7FCB44A-B21D-674F-9140-CE68DF1C7586}" dt="2021-10-18T09:05:53.288" v="2097" actId="12788"/>
      <pc:docMkLst>
        <pc:docMk/>
      </pc:docMkLst>
      <pc:sldChg chg="modSp mod">
        <pc:chgData name="Michaela Goette" userId="31fd17cd-3570-4cb5-b7c8-422635cb03c3" providerId="ADAL" clId="{E7FCB44A-B21D-674F-9140-CE68DF1C7586}" dt="2021-10-13T08:13:47.447" v="2045" actId="14100"/>
        <pc:sldMkLst>
          <pc:docMk/>
          <pc:sldMk cId="0" sldId="256"/>
        </pc:sldMkLst>
        <pc:spChg chg="mod">
          <ac:chgData name="Michaela Goette" userId="31fd17cd-3570-4cb5-b7c8-422635cb03c3" providerId="ADAL" clId="{E7FCB44A-B21D-674F-9140-CE68DF1C7586}" dt="2021-10-13T08:13:47.447" v="2045" actId="14100"/>
          <ac:spMkLst>
            <pc:docMk/>
            <pc:sldMk cId="0" sldId="256"/>
            <ac:spMk id="233503" creationId="{00000000-0000-0000-0000-000000000000}"/>
          </ac:spMkLst>
        </pc:spChg>
      </pc:sldChg>
      <pc:sldChg chg="modSp mod">
        <pc:chgData name="Michaela Goette" userId="31fd17cd-3570-4cb5-b7c8-422635cb03c3" providerId="ADAL" clId="{E7FCB44A-B21D-674F-9140-CE68DF1C7586}" dt="2021-09-10T12:49:15.842" v="99" actId="20577"/>
        <pc:sldMkLst>
          <pc:docMk/>
          <pc:sldMk cId="4005374135" sldId="288"/>
        </pc:sldMkLst>
        <pc:spChg chg="mod">
          <ac:chgData name="Michaela Goette" userId="31fd17cd-3570-4cb5-b7c8-422635cb03c3" providerId="ADAL" clId="{E7FCB44A-B21D-674F-9140-CE68DF1C7586}" dt="2021-09-10T12:49:15.842" v="99" actId="20577"/>
          <ac:spMkLst>
            <pc:docMk/>
            <pc:sldMk cId="4005374135" sldId="288"/>
            <ac:spMk id="6" creationId="{00000000-0000-0000-0000-000000000000}"/>
          </ac:spMkLst>
        </pc:spChg>
      </pc:sldChg>
      <pc:sldChg chg="modSp mod">
        <pc:chgData name="Michaela Goette" userId="31fd17cd-3570-4cb5-b7c8-422635cb03c3" providerId="ADAL" clId="{E7FCB44A-B21D-674F-9140-CE68DF1C7586}" dt="2021-10-13T08:15:39.428" v="2052" actId="20577"/>
        <pc:sldMkLst>
          <pc:docMk/>
          <pc:sldMk cId="4223022743" sldId="308"/>
        </pc:sldMkLst>
        <pc:spChg chg="mod">
          <ac:chgData name="Michaela Goette" userId="31fd17cd-3570-4cb5-b7c8-422635cb03c3" providerId="ADAL" clId="{E7FCB44A-B21D-674F-9140-CE68DF1C7586}" dt="2021-09-10T12:52:46.742" v="191" actId="20577"/>
          <ac:spMkLst>
            <pc:docMk/>
            <pc:sldMk cId="4223022743" sldId="308"/>
            <ac:spMk id="10" creationId="{BBA3553D-39CD-C74C-9C84-7E8C294687CA}"/>
          </ac:spMkLst>
        </pc:spChg>
        <pc:spChg chg="mod">
          <ac:chgData name="Michaela Goette" userId="31fd17cd-3570-4cb5-b7c8-422635cb03c3" providerId="ADAL" clId="{E7FCB44A-B21D-674F-9140-CE68DF1C7586}" dt="2021-10-13T08:15:39.428" v="2052" actId="20577"/>
          <ac:spMkLst>
            <pc:docMk/>
            <pc:sldMk cId="4223022743" sldId="308"/>
            <ac:spMk id="11" creationId="{AB3BCE7C-5643-4966-B62A-98BD5658DD7B}"/>
          </ac:spMkLst>
        </pc:spChg>
      </pc:sldChg>
      <pc:sldChg chg="modSp mod">
        <pc:chgData name="Michaela Goette" userId="31fd17cd-3570-4cb5-b7c8-422635cb03c3" providerId="ADAL" clId="{E7FCB44A-B21D-674F-9140-CE68DF1C7586}" dt="2021-09-10T12:55:03.309" v="215" actId="13926"/>
        <pc:sldMkLst>
          <pc:docMk/>
          <pc:sldMk cId="136618883" sldId="2145706153"/>
        </pc:sldMkLst>
        <pc:spChg chg="mod">
          <ac:chgData name="Michaela Goette" userId="31fd17cd-3570-4cb5-b7c8-422635cb03c3" providerId="ADAL" clId="{E7FCB44A-B21D-674F-9140-CE68DF1C7586}" dt="2021-09-10T12:55:03.309" v="215" actId="13926"/>
          <ac:spMkLst>
            <pc:docMk/>
            <pc:sldMk cId="136618883" sldId="2145706153"/>
            <ac:spMk id="3" creationId="{2E1F9AC9-6FA5-364A-BDED-6589CC11D3D6}"/>
          </ac:spMkLst>
        </pc:spChg>
        <pc:spChg chg="mod">
          <ac:chgData name="Michaela Goette" userId="31fd17cd-3570-4cb5-b7c8-422635cb03c3" providerId="ADAL" clId="{E7FCB44A-B21D-674F-9140-CE68DF1C7586}" dt="2021-09-10T12:52:50.662" v="193" actId="20577"/>
          <ac:spMkLst>
            <pc:docMk/>
            <pc:sldMk cId="136618883" sldId="2145706153"/>
            <ac:spMk id="5" creationId="{0EF6EEC6-4548-E04A-8E01-AC5CAF03E61F}"/>
          </ac:spMkLst>
        </pc:spChg>
      </pc:sldChg>
      <pc:sldChg chg="modSp mod">
        <pc:chgData name="Michaela Goette" userId="31fd17cd-3570-4cb5-b7c8-422635cb03c3" providerId="ADAL" clId="{E7FCB44A-B21D-674F-9140-CE68DF1C7586}" dt="2021-09-10T12:49:55.467" v="115" actId="20577"/>
        <pc:sldMkLst>
          <pc:docMk/>
          <pc:sldMk cId="541257739" sldId="2145706169"/>
        </pc:sldMkLst>
        <pc:spChg chg="mod">
          <ac:chgData name="Michaela Goette" userId="31fd17cd-3570-4cb5-b7c8-422635cb03c3" providerId="ADAL" clId="{E7FCB44A-B21D-674F-9140-CE68DF1C7586}" dt="2021-09-10T12:49:55.467" v="115" actId="20577"/>
          <ac:spMkLst>
            <pc:docMk/>
            <pc:sldMk cId="541257739" sldId="2145706169"/>
            <ac:spMk id="20" creationId="{BFA97E66-DA41-1C4C-956A-FA373F6150E8}"/>
          </ac:spMkLst>
        </pc:spChg>
      </pc:sldChg>
      <pc:sldChg chg="modSp mod">
        <pc:chgData name="Michaela Goette" userId="31fd17cd-3570-4cb5-b7c8-422635cb03c3" providerId="ADAL" clId="{E7FCB44A-B21D-674F-9140-CE68DF1C7586}" dt="2021-09-10T12:49:12.210" v="97" actId="20577"/>
        <pc:sldMkLst>
          <pc:docMk/>
          <pc:sldMk cId="1704526724" sldId="2145706174"/>
        </pc:sldMkLst>
        <pc:spChg chg="mod">
          <ac:chgData name="Michaela Goette" userId="31fd17cd-3570-4cb5-b7c8-422635cb03c3" providerId="ADAL" clId="{E7FCB44A-B21D-674F-9140-CE68DF1C7586}" dt="2021-09-10T12:49:12.210" v="97" actId="20577"/>
          <ac:spMkLst>
            <pc:docMk/>
            <pc:sldMk cId="1704526724" sldId="2145706174"/>
            <ac:spMk id="6" creationId="{00000000-0000-0000-0000-000000000000}"/>
          </ac:spMkLst>
        </pc:spChg>
      </pc:sldChg>
      <pc:sldChg chg="modSp mod">
        <pc:chgData name="Michaela Goette" userId="31fd17cd-3570-4cb5-b7c8-422635cb03c3" providerId="ADAL" clId="{E7FCB44A-B21D-674F-9140-CE68DF1C7586}" dt="2021-09-30T07:50:02.859" v="317" actId="20577"/>
        <pc:sldMkLst>
          <pc:docMk/>
          <pc:sldMk cId="2667415390" sldId="2145706186"/>
        </pc:sldMkLst>
        <pc:spChg chg="mod">
          <ac:chgData name="Michaela Goette" userId="31fd17cd-3570-4cb5-b7c8-422635cb03c3" providerId="ADAL" clId="{E7FCB44A-B21D-674F-9140-CE68DF1C7586}" dt="2021-09-30T07:50:02.859" v="317" actId="20577"/>
          <ac:spMkLst>
            <pc:docMk/>
            <pc:sldMk cId="2667415390" sldId="2145706186"/>
            <ac:spMk id="23" creationId="{F76AFE0F-D512-1C40-A900-F2B4B6AEBD4A}"/>
          </ac:spMkLst>
        </pc:spChg>
        <pc:spChg chg="mod">
          <ac:chgData name="Michaela Goette" userId="31fd17cd-3570-4cb5-b7c8-422635cb03c3" providerId="ADAL" clId="{E7FCB44A-B21D-674F-9140-CE68DF1C7586}" dt="2021-09-10T12:50:17.643" v="125" actId="20577"/>
          <ac:spMkLst>
            <pc:docMk/>
            <pc:sldMk cId="2667415390" sldId="2145706186"/>
            <ac:spMk id="24" creationId="{D8CDBE08-3FA4-7A41-8F51-D0C147290B5C}"/>
          </ac:spMkLst>
        </pc:spChg>
      </pc:sldChg>
      <pc:sldChg chg="modSp mod">
        <pc:chgData name="Michaela Goette" userId="31fd17cd-3570-4cb5-b7c8-422635cb03c3" providerId="ADAL" clId="{E7FCB44A-B21D-674F-9140-CE68DF1C7586}" dt="2021-09-10T12:50:22.052" v="127" actId="20577"/>
        <pc:sldMkLst>
          <pc:docMk/>
          <pc:sldMk cId="1068140602" sldId="2145706187"/>
        </pc:sldMkLst>
        <pc:spChg chg="mod">
          <ac:chgData name="Michaela Goette" userId="31fd17cd-3570-4cb5-b7c8-422635cb03c3" providerId="ADAL" clId="{E7FCB44A-B21D-674F-9140-CE68DF1C7586}" dt="2021-09-10T12:50:22.052" v="127" actId="20577"/>
          <ac:spMkLst>
            <pc:docMk/>
            <pc:sldMk cId="1068140602" sldId="2145706187"/>
            <ac:spMk id="29" creationId="{32909564-5D3A-B745-9BC9-376208001BD6}"/>
          </ac:spMkLst>
        </pc:spChg>
      </pc:sldChg>
      <pc:sldChg chg="modSp mod">
        <pc:chgData name="Michaela Goette" userId="31fd17cd-3570-4cb5-b7c8-422635cb03c3" providerId="ADAL" clId="{E7FCB44A-B21D-674F-9140-CE68DF1C7586}" dt="2021-09-30T07:50:22.099" v="319" actId="20577"/>
        <pc:sldMkLst>
          <pc:docMk/>
          <pc:sldMk cId="3768800739" sldId="2145706188"/>
        </pc:sldMkLst>
        <pc:spChg chg="mod">
          <ac:chgData name="Michaela Goette" userId="31fd17cd-3570-4cb5-b7c8-422635cb03c3" providerId="ADAL" clId="{E7FCB44A-B21D-674F-9140-CE68DF1C7586}" dt="2021-09-30T07:50:22.099" v="319" actId="20577"/>
          <ac:spMkLst>
            <pc:docMk/>
            <pc:sldMk cId="3768800739" sldId="2145706188"/>
            <ac:spMk id="17" creationId="{38139931-DD44-C84C-8211-3E5CB3A94B9A}"/>
          </ac:spMkLst>
        </pc:spChg>
        <pc:spChg chg="mod">
          <ac:chgData name="Michaela Goette" userId="31fd17cd-3570-4cb5-b7c8-422635cb03c3" providerId="ADAL" clId="{E7FCB44A-B21D-674F-9140-CE68DF1C7586}" dt="2021-09-10T12:50:27.035" v="129" actId="20577"/>
          <ac:spMkLst>
            <pc:docMk/>
            <pc:sldMk cId="3768800739" sldId="2145706188"/>
            <ac:spMk id="28" creationId="{21251FEF-0B2B-564B-9444-8EA3904096C8}"/>
          </ac:spMkLst>
        </pc:spChg>
      </pc:sldChg>
      <pc:sldChg chg="addSp modSp mod">
        <pc:chgData name="Michaela Goette" userId="31fd17cd-3570-4cb5-b7c8-422635cb03c3" providerId="ADAL" clId="{E7FCB44A-B21D-674F-9140-CE68DF1C7586}" dt="2021-09-30T07:50:58.253" v="341" actId="555"/>
        <pc:sldMkLst>
          <pc:docMk/>
          <pc:sldMk cId="1708255956" sldId="2145706189"/>
        </pc:sldMkLst>
        <pc:spChg chg="mod">
          <ac:chgData name="Michaela Goette" userId="31fd17cd-3570-4cb5-b7c8-422635cb03c3" providerId="ADAL" clId="{E7FCB44A-B21D-674F-9140-CE68DF1C7586}" dt="2021-09-10T12:50:45.523" v="137" actId="20577"/>
          <ac:spMkLst>
            <pc:docMk/>
            <pc:sldMk cId="1708255956" sldId="2145706189"/>
            <ac:spMk id="64" creationId="{A5230DA3-D664-394A-8B82-6D7B78576FDB}"/>
          </ac:spMkLst>
        </pc:spChg>
        <pc:picChg chg="mod">
          <ac:chgData name="Michaela Goette" userId="31fd17cd-3570-4cb5-b7c8-422635cb03c3" providerId="ADAL" clId="{E7FCB44A-B21D-674F-9140-CE68DF1C7586}" dt="2021-09-30T07:50:53.286" v="340" actId="553"/>
          <ac:picMkLst>
            <pc:docMk/>
            <pc:sldMk cId="1708255956" sldId="2145706189"/>
            <ac:picMk id="51" creationId="{ABCD82D3-2644-4449-AA8F-809890CC193A}"/>
          </ac:picMkLst>
        </pc:picChg>
        <pc:picChg chg="mod">
          <ac:chgData name="Michaela Goette" userId="31fd17cd-3570-4cb5-b7c8-422635cb03c3" providerId="ADAL" clId="{E7FCB44A-B21D-674F-9140-CE68DF1C7586}" dt="2021-09-30T07:50:58.253" v="341" actId="555"/>
          <ac:picMkLst>
            <pc:docMk/>
            <pc:sldMk cId="1708255956" sldId="2145706189"/>
            <ac:picMk id="62" creationId="{9650EE50-F8A9-494C-BDC7-E4BCA30F4DA1}"/>
          </ac:picMkLst>
        </pc:picChg>
        <pc:picChg chg="add mod">
          <ac:chgData name="Michaela Goette" userId="31fd17cd-3570-4cb5-b7c8-422635cb03c3" providerId="ADAL" clId="{E7FCB44A-B21D-674F-9140-CE68DF1C7586}" dt="2021-09-30T07:50:58.253" v="341" actId="555"/>
          <ac:picMkLst>
            <pc:docMk/>
            <pc:sldMk cId="1708255956" sldId="2145706189"/>
            <ac:picMk id="65" creationId="{8D9064B9-BF51-5641-A78D-8412E1FFA990}"/>
          </ac:picMkLst>
        </pc:picChg>
      </pc:sldChg>
      <pc:sldChg chg="addSp delSp modSp mod">
        <pc:chgData name="Michaela Goette" userId="31fd17cd-3570-4cb5-b7c8-422635cb03c3" providerId="ADAL" clId="{E7FCB44A-B21D-674F-9140-CE68DF1C7586}" dt="2021-09-30T09:16:10.263" v="2023" actId="20577"/>
        <pc:sldMkLst>
          <pc:docMk/>
          <pc:sldMk cId="4092771679" sldId="2145706194"/>
        </pc:sldMkLst>
        <pc:spChg chg="add mod">
          <ac:chgData name="Michaela Goette" userId="31fd17cd-3570-4cb5-b7c8-422635cb03c3" providerId="ADAL" clId="{E7FCB44A-B21D-674F-9140-CE68DF1C7586}" dt="2021-09-30T08:45:35.507" v="944" actId="555"/>
          <ac:spMkLst>
            <pc:docMk/>
            <pc:sldMk cId="4092771679" sldId="2145706194"/>
            <ac:spMk id="15" creationId="{57BE9D38-D2E6-144F-BE56-B69E990DEBB6}"/>
          </ac:spMkLst>
        </pc:spChg>
        <pc:spChg chg="add mod">
          <ac:chgData name="Michaela Goette" userId="31fd17cd-3570-4cb5-b7c8-422635cb03c3" providerId="ADAL" clId="{E7FCB44A-B21D-674F-9140-CE68DF1C7586}" dt="2021-09-30T08:59:35.396" v="1490" actId="3064"/>
          <ac:spMkLst>
            <pc:docMk/>
            <pc:sldMk cId="4092771679" sldId="2145706194"/>
            <ac:spMk id="16" creationId="{30AF556C-F1C9-8444-AD5B-4AAE8BEC3DB4}"/>
          </ac:spMkLst>
        </pc:spChg>
        <pc:spChg chg="mod">
          <ac:chgData name="Michaela Goette" userId="31fd17cd-3570-4cb5-b7c8-422635cb03c3" providerId="ADAL" clId="{E7FCB44A-B21D-674F-9140-CE68DF1C7586}" dt="2021-09-10T12:51:48.258" v="165" actId="20577"/>
          <ac:spMkLst>
            <pc:docMk/>
            <pc:sldMk cId="4092771679" sldId="2145706194"/>
            <ac:spMk id="17" creationId="{170EA6D6-979E-DA4A-8C2A-9399273EA8A4}"/>
          </ac:spMkLst>
        </pc:spChg>
        <pc:spChg chg="add del mod">
          <ac:chgData name="Michaela Goette" userId="31fd17cd-3570-4cb5-b7c8-422635cb03c3" providerId="ADAL" clId="{E7FCB44A-B21D-674F-9140-CE68DF1C7586}" dt="2021-09-30T08:41:50.187" v="809" actId="478"/>
          <ac:spMkLst>
            <pc:docMk/>
            <pc:sldMk cId="4092771679" sldId="2145706194"/>
            <ac:spMk id="18" creationId="{58703F25-FDC5-E14E-8B40-076534FA95C1}"/>
          </ac:spMkLst>
        </pc:spChg>
        <pc:spChg chg="del">
          <ac:chgData name="Michaela Goette" userId="31fd17cd-3570-4cb5-b7c8-422635cb03c3" providerId="ADAL" clId="{E7FCB44A-B21D-674F-9140-CE68DF1C7586}" dt="2021-09-30T09:13:08.456" v="1923" actId="478"/>
          <ac:spMkLst>
            <pc:docMk/>
            <pc:sldMk cId="4092771679" sldId="2145706194"/>
            <ac:spMk id="19" creationId="{B0E0D68D-F7FA-6844-A3F0-D3CD558FBF78}"/>
          </ac:spMkLst>
        </pc:spChg>
        <pc:spChg chg="del">
          <ac:chgData name="Michaela Goette" userId="31fd17cd-3570-4cb5-b7c8-422635cb03c3" providerId="ADAL" clId="{E7FCB44A-B21D-674F-9140-CE68DF1C7586}" dt="2021-09-30T08:36:18.011" v="753" actId="478"/>
          <ac:spMkLst>
            <pc:docMk/>
            <pc:sldMk cId="4092771679" sldId="2145706194"/>
            <ac:spMk id="20" creationId="{8B7D68D1-2A50-A74D-9664-07DAFB2F315A}"/>
          </ac:spMkLst>
        </pc:spChg>
        <pc:spChg chg="del">
          <ac:chgData name="Michaela Goette" userId="31fd17cd-3570-4cb5-b7c8-422635cb03c3" providerId="ADAL" clId="{E7FCB44A-B21D-674F-9140-CE68DF1C7586}" dt="2021-09-30T08:46:28.360" v="980" actId="478"/>
          <ac:spMkLst>
            <pc:docMk/>
            <pc:sldMk cId="4092771679" sldId="2145706194"/>
            <ac:spMk id="21" creationId="{F2C5A719-3D23-014E-8F80-030977913B03}"/>
          </ac:spMkLst>
        </pc:spChg>
        <pc:spChg chg="add del mod">
          <ac:chgData name="Michaela Goette" userId="31fd17cd-3570-4cb5-b7c8-422635cb03c3" providerId="ADAL" clId="{E7FCB44A-B21D-674F-9140-CE68DF1C7586}" dt="2021-09-30T08:41:50.187" v="809" actId="478"/>
          <ac:spMkLst>
            <pc:docMk/>
            <pc:sldMk cId="4092771679" sldId="2145706194"/>
            <ac:spMk id="22" creationId="{81C23CC6-92E1-6144-AF12-9765981C9129}"/>
          </ac:spMkLst>
        </pc:spChg>
        <pc:spChg chg="add del mod">
          <ac:chgData name="Michaela Goette" userId="31fd17cd-3570-4cb5-b7c8-422635cb03c3" providerId="ADAL" clId="{E7FCB44A-B21D-674F-9140-CE68DF1C7586}" dt="2021-09-30T08:41:50.187" v="809" actId="478"/>
          <ac:spMkLst>
            <pc:docMk/>
            <pc:sldMk cId="4092771679" sldId="2145706194"/>
            <ac:spMk id="23" creationId="{6317B060-D25B-9740-8AB8-B8815CD31B1F}"/>
          </ac:spMkLst>
        </pc:spChg>
        <pc:spChg chg="add del mod">
          <ac:chgData name="Michaela Goette" userId="31fd17cd-3570-4cb5-b7c8-422635cb03c3" providerId="ADAL" clId="{E7FCB44A-B21D-674F-9140-CE68DF1C7586}" dt="2021-09-30T08:41:50.187" v="809" actId="478"/>
          <ac:spMkLst>
            <pc:docMk/>
            <pc:sldMk cId="4092771679" sldId="2145706194"/>
            <ac:spMk id="24" creationId="{8C4F3A2A-5D01-B946-B8EC-0171BF295E3B}"/>
          </ac:spMkLst>
        </pc:spChg>
        <pc:spChg chg="add mod">
          <ac:chgData name="Michaela Goette" userId="31fd17cd-3570-4cb5-b7c8-422635cb03c3" providerId="ADAL" clId="{E7FCB44A-B21D-674F-9140-CE68DF1C7586}" dt="2021-09-30T08:44:31.898" v="934" actId="14100"/>
          <ac:spMkLst>
            <pc:docMk/>
            <pc:sldMk cId="4092771679" sldId="2145706194"/>
            <ac:spMk id="25" creationId="{02691054-6BB5-F647-96E7-5EB4CF0A67E8}"/>
          </ac:spMkLst>
        </pc:spChg>
        <pc:spChg chg="add mod">
          <ac:chgData name="Michaela Goette" userId="31fd17cd-3570-4cb5-b7c8-422635cb03c3" providerId="ADAL" clId="{E7FCB44A-B21D-674F-9140-CE68DF1C7586}" dt="2021-09-30T09:16:10.263" v="2023" actId="20577"/>
          <ac:spMkLst>
            <pc:docMk/>
            <pc:sldMk cId="4092771679" sldId="2145706194"/>
            <ac:spMk id="26" creationId="{7103E41D-CAF6-5F4C-BCF8-6FF59B333B33}"/>
          </ac:spMkLst>
        </pc:spChg>
        <pc:spChg chg="add mod">
          <ac:chgData name="Michaela Goette" userId="31fd17cd-3570-4cb5-b7c8-422635cb03c3" providerId="ADAL" clId="{E7FCB44A-B21D-674F-9140-CE68DF1C7586}" dt="2021-09-30T08:44:31.898" v="934" actId="14100"/>
          <ac:spMkLst>
            <pc:docMk/>
            <pc:sldMk cId="4092771679" sldId="2145706194"/>
            <ac:spMk id="27" creationId="{36782D12-EC21-264A-8E5E-D4D98927960D}"/>
          </ac:spMkLst>
        </pc:spChg>
        <pc:spChg chg="add mod">
          <ac:chgData name="Michaela Goette" userId="31fd17cd-3570-4cb5-b7c8-422635cb03c3" providerId="ADAL" clId="{E7FCB44A-B21D-674F-9140-CE68DF1C7586}" dt="2021-09-30T09:12:59.651" v="1922" actId="20577"/>
          <ac:spMkLst>
            <pc:docMk/>
            <pc:sldMk cId="4092771679" sldId="2145706194"/>
            <ac:spMk id="28" creationId="{89D42C1A-E957-AC4A-8131-341BA0F336F6}"/>
          </ac:spMkLst>
        </pc:spChg>
        <pc:picChg chg="del">
          <ac:chgData name="Michaela Goette" userId="31fd17cd-3570-4cb5-b7c8-422635cb03c3" providerId="ADAL" clId="{E7FCB44A-B21D-674F-9140-CE68DF1C7586}" dt="2021-09-30T08:36:45.055" v="754" actId="478"/>
          <ac:picMkLst>
            <pc:docMk/>
            <pc:sldMk cId="4092771679" sldId="2145706194"/>
            <ac:picMk id="8" creationId="{5A9E7F50-0974-7041-9CAA-99FC6A092B96}"/>
          </ac:picMkLst>
        </pc:picChg>
        <pc:cxnChg chg="add del mod">
          <ac:chgData name="Michaela Goette" userId="31fd17cd-3570-4cb5-b7c8-422635cb03c3" providerId="ADAL" clId="{E7FCB44A-B21D-674F-9140-CE68DF1C7586}" dt="2021-09-30T08:45:13.126" v="941" actId="478"/>
          <ac:cxnSpMkLst>
            <pc:docMk/>
            <pc:sldMk cId="4092771679" sldId="2145706194"/>
            <ac:cxnSpMk id="5" creationId="{F1DB68A1-8619-B948-A625-E697DF3303E3}"/>
          </ac:cxnSpMkLst>
        </pc:cxnChg>
        <pc:cxnChg chg="add del mod">
          <ac:chgData name="Michaela Goette" userId="31fd17cd-3570-4cb5-b7c8-422635cb03c3" providerId="ADAL" clId="{E7FCB44A-B21D-674F-9140-CE68DF1C7586}" dt="2021-09-30T08:45:44.264" v="951" actId="478"/>
          <ac:cxnSpMkLst>
            <pc:docMk/>
            <pc:sldMk cId="4092771679" sldId="2145706194"/>
            <ac:cxnSpMk id="10" creationId="{60A06BEC-7392-0048-BDF0-F80755F0C7C5}"/>
          </ac:cxnSpMkLst>
        </pc:cxnChg>
      </pc:sldChg>
      <pc:sldChg chg="addSp delSp modSp mod">
        <pc:chgData name="Michaela Goette" userId="31fd17cd-3570-4cb5-b7c8-422635cb03c3" providerId="ADAL" clId="{E7FCB44A-B21D-674F-9140-CE68DF1C7586}" dt="2021-10-18T09:05:53.288" v="2097" actId="12788"/>
        <pc:sldMkLst>
          <pc:docMk/>
          <pc:sldMk cId="1819125485" sldId="2145706195"/>
        </pc:sldMkLst>
        <pc:spChg chg="del">
          <ac:chgData name="Michaela Goette" userId="31fd17cd-3570-4cb5-b7c8-422635cb03c3" providerId="ADAL" clId="{E7FCB44A-B21D-674F-9140-CE68DF1C7586}" dt="2021-10-18T09:05:30.810" v="2064" actId="478"/>
          <ac:spMkLst>
            <pc:docMk/>
            <pc:sldMk cId="1819125485" sldId="2145706195"/>
            <ac:spMk id="7" creationId="{B975D2CC-43E0-7545-870F-06156E8EBEE5}"/>
          </ac:spMkLst>
        </pc:spChg>
        <pc:spChg chg="mod">
          <ac:chgData name="Michaela Goette" userId="31fd17cd-3570-4cb5-b7c8-422635cb03c3" providerId="ADAL" clId="{E7FCB44A-B21D-674F-9140-CE68DF1C7586}" dt="2021-09-10T11:11:53.354" v="0" actId="20577"/>
          <ac:spMkLst>
            <pc:docMk/>
            <pc:sldMk cId="1819125485" sldId="2145706195"/>
            <ac:spMk id="13" creationId="{5F1470DD-DE99-8D4F-B891-7A667015243D}"/>
          </ac:spMkLst>
        </pc:spChg>
        <pc:spChg chg="mod">
          <ac:chgData name="Michaela Goette" userId="31fd17cd-3570-4cb5-b7c8-422635cb03c3" providerId="ADAL" clId="{E7FCB44A-B21D-674F-9140-CE68DF1C7586}" dt="2021-09-10T12:51:17.780" v="151" actId="20577"/>
          <ac:spMkLst>
            <pc:docMk/>
            <pc:sldMk cId="1819125485" sldId="2145706195"/>
            <ac:spMk id="19" creationId="{AF01B212-7356-2943-905F-022108B4481B}"/>
          </ac:spMkLst>
        </pc:spChg>
        <pc:spChg chg="mod">
          <ac:chgData name="Michaela Goette" userId="31fd17cd-3570-4cb5-b7c8-422635cb03c3" providerId="ADAL" clId="{E7FCB44A-B21D-674F-9140-CE68DF1C7586}" dt="2021-10-18T09:05:36.707" v="2066" actId="12789"/>
          <ac:spMkLst>
            <pc:docMk/>
            <pc:sldMk cId="1819125485" sldId="2145706195"/>
            <ac:spMk id="23" creationId="{8D47BD74-6EF9-574E-AA86-CD77A497F819}"/>
          </ac:spMkLst>
        </pc:spChg>
        <pc:spChg chg="mod">
          <ac:chgData name="Michaela Goette" userId="31fd17cd-3570-4cb5-b7c8-422635cb03c3" providerId="ADAL" clId="{E7FCB44A-B21D-674F-9140-CE68DF1C7586}" dt="2021-10-18T09:05:53.288" v="2097" actId="12788"/>
          <ac:spMkLst>
            <pc:docMk/>
            <pc:sldMk cId="1819125485" sldId="2145706195"/>
            <ac:spMk id="25" creationId="{8C5E038D-86ED-6746-9D94-56A739A60FE7}"/>
          </ac:spMkLst>
        </pc:spChg>
        <pc:spChg chg="del">
          <ac:chgData name="Michaela Goette" userId="31fd17cd-3570-4cb5-b7c8-422635cb03c3" providerId="ADAL" clId="{E7FCB44A-B21D-674F-9140-CE68DF1C7586}" dt="2021-10-13T08:19:16.221" v="2054" actId="478"/>
          <ac:spMkLst>
            <pc:docMk/>
            <pc:sldMk cId="1819125485" sldId="2145706195"/>
            <ac:spMk id="27" creationId="{EA2F83A0-D992-D742-A11B-EC8CBD78BD91}"/>
          </ac:spMkLst>
        </pc:spChg>
        <pc:spChg chg="del">
          <ac:chgData name="Michaela Goette" userId="31fd17cd-3570-4cb5-b7c8-422635cb03c3" providerId="ADAL" clId="{E7FCB44A-B21D-674F-9140-CE68DF1C7586}" dt="2021-10-13T08:16:04.741" v="2053" actId="478"/>
          <ac:spMkLst>
            <pc:docMk/>
            <pc:sldMk cId="1819125485" sldId="2145706195"/>
            <ac:spMk id="28" creationId="{AA94B356-A340-F94E-A0B9-A78C2EAD3AE3}"/>
          </ac:spMkLst>
        </pc:spChg>
        <pc:picChg chg="add mod">
          <ac:chgData name="Michaela Goette" userId="31fd17cd-3570-4cb5-b7c8-422635cb03c3" providerId="ADAL" clId="{E7FCB44A-B21D-674F-9140-CE68DF1C7586}" dt="2021-10-18T09:05:53.288" v="2097" actId="12788"/>
          <ac:picMkLst>
            <pc:docMk/>
            <pc:sldMk cId="1819125485" sldId="2145706195"/>
            <ac:picMk id="5" creationId="{B9567AD4-D530-3147-9151-D9CE7CA7A97B}"/>
          </ac:picMkLst>
        </pc:picChg>
      </pc:sldChg>
      <pc:sldChg chg="modSp mod">
        <pc:chgData name="Michaela Goette" userId="31fd17cd-3570-4cb5-b7c8-422635cb03c3" providerId="ADAL" clId="{E7FCB44A-B21D-674F-9140-CE68DF1C7586}" dt="2021-09-10T14:09:56.082" v="312" actId="207"/>
        <pc:sldMkLst>
          <pc:docMk/>
          <pc:sldMk cId="1982423932" sldId="2145706204"/>
        </pc:sldMkLst>
        <pc:spChg chg="mod">
          <ac:chgData name="Michaela Goette" userId="31fd17cd-3570-4cb5-b7c8-422635cb03c3" providerId="ADAL" clId="{E7FCB44A-B21D-674F-9140-CE68DF1C7586}" dt="2021-09-10T14:09:56.082" v="312" actId="207"/>
          <ac:spMkLst>
            <pc:docMk/>
            <pc:sldMk cId="1982423932" sldId="2145706204"/>
            <ac:spMk id="13" creationId="{5F1470DD-DE99-8D4F-B891-7A667015243D}"/>
          </ac:spMkLst>
        </pc:spChg>
        <pc:spChg chg="mod">
          <ac:chgData name="Michaela Goette" userId="31fd17cd-3570-4cb5-b7c8-422635cb03c3" providerId="ADAL" clId="{E7FCB44A-B21D-674F-9140-CE68DF1C7586}" dt="2021-09-10T12:50:40.251" v="135" actId="20577"/>
          <ac:spMkLst>
            <pc:docMk/>
            <pc:sldMk cId="1982423932" sldId="2145706204"/>
            <ac:spMk id="16" creationId="{FD42A4E1-C9A3-0C42-85B1-046B210A92CB}"/>
          </ac:spMkLst>
        </pc:spChg>
      </pc:sldChg>
      <pc:sldChg chg="modSp mod">
        <pc:chgData name="Michaela Goette" userId="31fd17cd-3570-4cb5-b7c8-422635cb03c3" providerId="ADAL" clId="{E7FCB44A-B21D-674F-9140-CE68DF1C7586}" dt="2021-09-30T08:11:03.170" v="368" actId="207"/>
        <pc:sldMkLst>
          <pc:docMk/>
          <pc:sldMk cId="2503997246" sldId="2145706206"/>
        </pc:sldMkLst>
        <pc:spChg chg="mod">
          <ac:chgData name="Michaela Goette" userId="31fd17cd-3570-4cb5-b7c8-422635cb03c3" providerId="ADAL" clId="{E7FCB44A-B21D-674F-9140-CE68DF1C7586}" dt="2021-09-30T08:11:03.170" v="368" actId="207"/>
          <ac:spMkLst>
            <pc:docMk/>
            <pc:sldMk cId="2503997246" sldId="2145706206"/>
            <ac:spMk id="13" creationId="{5F1470DD-DE99-8D4F-B891-7A667015243D}"/>
          </ac:spMkLst>
        </pc:spChg>
        <pc:spChg chg="mod">
          <ac:chgData name="Michaela Goette" userId="31fd17cd-3570-4cb5-b7c8-422635cb03c3" providerId="ADAL" clId="{E7FCB44A-B21D-674F-9140-CE68DF1C7586}" dt="2021-09-10T12:51:03.776" v="145" actId="20577"/>
          <ac:spMkLst>
            <pc:docMk/>
            <pc:sldMk cId="2503997246" sldId="2145706206"/>
            <ac:spMk id="20" creationId="{2C617A1E-3925-D24E-A5E3-DD32A7C38B3D}"/>
          </ac:spMkLst>
        </pc:spChg>
      </pc:sldChg>
      <pc:sldChg chg="modSp mod">
        <pc:chgData name="Michaela Goette" userId="31fd17cd-3570-4cb5-b7c8-422635cb03c3" providerId="ADAL" clId="{E7FCB44A-B21D-674F-9140-CE68DF1C7586}" dt="2021-09-10T12:50:11.499" v="123" actId="20577"/>
        <pc:sldMkLst>
          <pc:docMk/>
          <pc:sldMk cId="2980678262" sldId="2145706220"/>
        </pc:sldMkLst>
        <pc:spChg chg="mod">
          <ac:chgData name="Michaela Goette" userId="31fd17cd-3570-4cb5-b7c8-422635cb03c3" providerId="ADAL" clId="{E7FCB44A-B21D-674F-9140-CE68DF1C7586}" dt="2021-09-10T12:50:11.499" v="123" actId="20577"/>
          <ac:spMkLst>
            <pc:docMk/>
            <pc:sldMk cId="2980678262" sldId="2145706220"/>
            <ac:spMk id="30" creationId="{E3561B96-3089-5A49-9EAD-83681F7E49A8}"/>
          </ac:spMkLst>
        </pc:spChg>
      </pc:sldChg>
      <pc:sldChg chg="delSp modSp mod">
        <pc:chgData name="Michaela Goette" userId="31fd17cd-3570-4cb5-b7c8-422635cb03c3" providerId="ADAL" clId="{E7FCB44A-B21D-674F-9140-CE68DF1C7586}" dt="2021-09-10T13:10:21.947" v="299" actId="1035"/>
        <pc:sldMkLst>
          <pc:docMk/>
          <pc:sldMk cId="1070308488" sldId="2145706235"/>
        </pc:sldMkLst>
        <pc:spChg chg="mod">
          <ac:chgData name="Michaela Goette" userId="31fd17cd-3570-4cb5-b7c8-422635cb03c3" providerId="ADAL" clId="{E7FCB44A-B21D-674F-9140-CE68DF1C7586}" dt="2021-09-10T13:10:01.732" v="245" actId="20577"/>
          <ac:spMkLst>
            <pc:docMk/>
            <pc:sldMk cId="1070308488" sldId="2145706235"/>
            <ac:spMk id="13" creationId="{5F1470DD-DE99-8D4F-B891-7A667015243D}"/>
          </ac:spMkLst>
        </pc:spChg>
        <pc:spChg chg="del">
          <ac:chgData name="Michaela Goette" userId="31fd17cd-3570-4cb5-b7c8-422635cb03c3" providerId="ADAL" clId="{E7FCB44A-B21D-674F-9140-CE68DF1C7586}" dt="2021-09-10T13:10:05.788" v="246" actId="478"/>
          <ac:spMkLst>
            <pc:docMk/>
            <pc:sldMk cId="1070308488" sldId="2145706235"/>
            <ac:spMk id="15" creationId="{59AB9CCF-A078-6A44-92B6-D658D1ED155E}"/>
          </ac:spMkLst>
        </pc:spChg>
        <pc:spChg chg="mod">
          <ac:chgData name="Michaela Goette" userId="31fd17cd-3570-4cb5-b7c8-422635cb03c3" providerId="ADAL" clId="{E7FCB44A-B21D-674F-9140-CE68DF1C7586}" dt="2021-09-10T12:52:24.627" v="181" actId="20577"/>
          <ac:spMkLst>
            <pc:docMk/>
            <pc:sldMk cId="1070308488" sldId="2145706235"/>
            <ac:spMk id="41" creationId="{73DC193D-FEEC-A749-9156-AF755F00C62C}"/>
          </ac:spMkLst>
        </pc:spChg>
        <pc:picChg chg="mod">
          <ac:chgData name="Michaela Goette" userId="31fd17cd-3570-4cb5-b7c8-422635cb03c3" providerId="ADAL" clId="{E7FCB44A-B21D-674F-9140-CE68DF1C7586}" dt="2021-09-10T13:10:21.947" v="299" actId="1035"/>
          <ac:picMkLst>
            <pc:docMk/>
            <pc:sldMk cId="1070308488" sldId="2145706235"/>
            <ac:picMk id="7" creationId="{AEF09277-D86E-7545-BCA0-32A2825C60BC}"/>
          </ac:picMkLst>
        </pc:picChg>
      </pc:sldChg>
      <pc:sldChg chg="modSp mod">
        <pc:chgData name="Michaela Goette" userId="31fd17cd-3570-4cb5-b7c8-422635cb03c3" providerId="ADAL" clId="{E7FCB44A-B21D-674F-9140-CE68DF1C7586}" dt="2021-09-10T12:51:52.333" v="167" actId="20577"/>
        <pc:sldMkLst>
          <pc:docMk/>
          <pc:sldMk cId="700148204" sldId="2145706248"/>
        </pc:sldMkLst>
        <pc:spChg chg="mod">
          <ac:chgData name="Michaela Goette" userId="31fd17cd-3570-4cb5-b7c8-422635cb03c3" providerId="ADAL" clId="{E7FCB44A-B21D-674F-9140-CE68DF1C7586}" dt="2021-09-10T12:51:52.333" v="167" actId="20577"/>
          <ac:spMkLst>
            <pc:docMk/>
            <pc:sldMk cId="700148204" sldId="2145706248"/>
            <ac:spMk id="29" creationId="{1ABC2135-7900-BA43-BB96-4934F3145327}"/>
          </ac:spMkLst>
        </pc:spChg>
      </pc:sldChg>
      <pc:sldChg chg="modSp mod addCm delCm">
        <pc:chgData name="Michaela Goette" userId="31fd17cd-3570-4cb5-b7c8-422635cb03c3" providerId="ADAL" clId="{E7FCB44A-B21D-674F-9140-CE68DF1C7586}" dt="2021-09-10T13:59:28.758" v="311" actId="20577"/>
        <pc:sldMkLst>
          <pc:docMk/>
          <pc:sldMk cId="2232369474" sldId="2145706250"/>
        </pc:sldMkLst>
        <pc:spChg chg="mod">
          <ac:chgData name="Michaela Goette" userId="31fd17cd-3570-4cb5-b7c8-422635cb03c3" providerId="ADAL" clId="{E7FCB44A-B21D-674F-9140-CE68DF1C7586}" dt="2021-09-10T12:49:26.300" v="103" actId="20577"/>
          <ac:spMkLst>
            <pc:docMk/>
            <pc:sldMk cId="2232369474" sldId="2145706250"/>
            <ac:spMk id="32" creationId="{0B0D42D8-CA1D-F341-AF02-2B0E7143A612}"/>
          </ac:spMkLst>
        </pc:spChg>
        <pc:spChg chg="mod">
          <ac:chgData name="Michaela Goette" userId="31fd17cd-3570-4cb5-b7c8-422635cb03c3" providerId="ADAL" clId="{E7FCB44A-B21D-674F-9140-CE68DF1C7586}" dt="2021-09-10T13:59:28.758" v="311" actId="20577"/>
          <ac:spMkLst>
            <pc:docMk/>
            <pc:sldMk cId="2232369474" sldId="2145706250"/>
            <ac:spMk id="35" creationId="{C62B1024-9E23-AA43-A6A0-4611BDC20676}"/>
          </ac:spMkLst>
        </pc:spChg>
      </pc:sldChg>
      <pc:sldChg chg="modSp mod">
        <pc:chgData name="Michaela Goette" userId="31fd17cd-3570-4cb5-b7c8-422635cb03c3" providerId="ADAL" clId="{E7FCB44A-B21D-674F-9140-CE68DF1C7586}" dt="2021-09-10T12:49:31.460" v="105" actId="20577"/>
        <pc:sldMkLst>
          <pc:docMk/>
          <pc:sldMk cId="3541669699" sldId="2145706256"/>
        </pc:sldMkLst>
        <pc:spChg chg="mod">
          <ac:chgData name="Michaela Goette" userId="31fd17cd-3570-4cb5-b7c8-422635cb03c3" providerId="ADAL" clId="{E7FCB44A-B21D-674F-9140-CE68DF1C7586}" dt="2021-09-10T12:49:31.460" v="105" actId="20577"/>
          <ac:spMkLst>
            <pc:docMk/>
            <pc:sldMk cId="3541669699" sldId="2145706256"/>
            <ac:spMk id="23" creationId="{DEC37A28-FFAC-C84F-BC7B-E7FD9496CAA4}"/>
          </ac:spMkLst>
        </pc:spChg>
      </pc:sldChg>
      <pc:sldChg chg="modSp mod">
        <pc:chgData name="Michaela Goette" userId="31fd17cd-3570-4cb5-b7c8-422635cb03c3" providerId="ADAL" clId="{E7FCB44A-B21D-674F-9140-CE68DF1C7586}" dt="2021-09-10T12:51:43.980" v="163" actId="20577"/>
        <pc:sldMkLst>
          <pc:docMk/>
          <pc:sldMk cId="1602185921" sldId="2145706279"/>
        </pc:sldMkLst>
        <pc:spChg chg="mod">
          <ac:chgData name="Michaela Goette" userId="31fd17cd-3570-4cb5-b7c8-422635cb03c3" providerId="ADAL" clId="{E7FCB44A-B21D-674F-9140-CE68DF1C7586}" dt="2021-09-10T12:51:43.980" v="163" actId="20577"/>
          <ac:spMkLst>
            <pc:docMk/>
            <pc:sldMk cId="1602185921" sldId="2145706279"/>
            <ac:spMk id="12" creationId="{AE228D9B-0A4F-4B43-BFE6-1AA6F38DDE97}"/>
          </ac:spMkLst>
        </pc:spChg>
      </pc:sldChg>
      <pc:sldChg chg="modSp mod">
        <pc:chgData name="Michaela Goette" userId="31fd17cd-3570-4cb5-b7c8-422635cb03c3" providerId="ADAL" clId="{E7FCB44A-B21D-674F-9140-CE68DF1C7586}" dt="2021-09-10T12:49:44.563" v="111" actId="20577"/>
        <pc:sldMkLst>
          <pc:docMk/>
          <pc:sldMk cId="3924156575" sldId="2145706286"/>
        </pc:sldMkLst>
        <pc:spChg chg="mod">
          <ac:chgData name="Michaela Goette" userId="31fd17cd-3570-4cb5-b7c8-422635cb03c3" providerId="ADAL" clId="{E7FCB44A-B21D-674F-9140-CE68DF1C7586}" dt="2021-09-10T12:49:44.563" v="111" actId="20577"/>
          <ac:spMkLst>
            <pc:docMk/>
            <pc:sldMk cId="3924156575" sldId="2145706286"/>
            <ac:spMk id="10" creationId="{CDCE4189-E22C-E54F-A3E7-33155151FC2B}"/>
          </ac:spMkLst>
        </pc:spChg>
      </pc:sldChg>
      <pc:sldChg chg="modSp mod">
        <pc:chgData name="Michaela Goette" userId="31fd17cd-3570-4cb5-b7c8-422635cb03c3" providerId="ADAL" clId="{E7FCB44A-B21D-674F-9140-CE68DF1C7586}" dt="2021-09-10T12:49:21.170" v="101" actId="20577"/>
        <pc:sldMkLst>
          <pc:docMk/>
          <pc:sldMk cId="2969929418" sldId="2145706288"/>
        </pc:sldMkLst>
        <pc:spChg chg="mod">
          <ac:chgData name="Michaela Goette" userId="31fd17cd-3570-4cb5-b7c8-422635cb03c3" providerId="ADAL" clId="{E7FCB44A-B21D-674F-9140-CE68DF1C7586}" dt="2021-09-10T12:49:21.170" v="101" actId="20577"/>
          <ac:spMkLst>
            <pc:docMk/>
            <pc:sldMk cId="2969929418" sldId="2145706288"/>
            <ac:spMk id="6" creationId="{00000000-0000-0000-0000-000000000000}"/>
          </ac:spMkLst>
        </pc:spChg>
      </pc:sldChg>
      <pc:sldChg chg="modSp mod">
        <pc:chgData name="Michaela Goette" userId="31fd17cd-3570-4cb5-b7c8-422635cb03c3" providerId="ADAL" clId="{E7FCB44A-B21D-674F-9140-CE68DF1C7586}" dt="2021-09-10T12:49:49.822" v="113" actId="20577"/>
        <pc:sldMkLst>
          <pc:docMk/>
          <pc:sldMk cId="3495314364" sldId="2145706289"/>
        </pc:sldMkLst>
        <pc:spChg chg="mod">
          <ac:chgData name="Michaela Goette" userId="31fd17cd-3570-4cb5-b7c8-422635cb03c3" providerId="ADAL" clId="{E7FCB44A-B21D-674F-9140-CE68DF1C7586}" dt="2021-09-10T12:49:49.822" v="113" actId="20577"/>
          <ac:spMkLst>
            <pc:docMk/>
            <pc:sldMk cId="3495314364" sldId="2145706289"/>
            <ac:spMk id="23" creationId="{AE5FC47E-D9B7-1741-BF8C-3EF3CDF5F1C3}"/>
          </ac:spMkLst>
        </pc:spChg>
      </pc:sldChg>
      <pc:sldChg chg="modSp mod">
        <pc:chgData name="Michaela Goette" userId="31fd17cd-3570-4cb5-b7c8-422635cb03c3" providerId="ADAL" clId="{E7FCB44A-B21D-674F-9140-CE68DF1C7586}" dt="2021-09-10T12:50:30.747" v="131" actId="20577"/>
        <pc:sldMkLst>
          <pc:docMk/>
          <pc:sldMk cId="3959304513" sldId="2145706290"/>
        </pc:sldMkLst>
        <pc:spChg chg="mod">
          <ac:chgData name="Michaela Goette" userId="31fd17cd-3570-4cb5-b7c8-422635cb03c3" providerId="ADAL" clId="{E7FCB44A-B21D-674F-9140-CE68DF1C7586}" dt="2021-09-10T12:50:30.747" v="131" actId="20577"/>
          <ac:spMkLst>
            <pc:docMk/>
            <pc:sldMk cId="3959304513" sldId="2145706290"/>
            <ac:spMk id="6" creationId="{00000000-0000-0000-0000-000000000000}"/>
          </ac:spMkLst>
        </pc:spChg>
      </pc:sldChg>
      <pc:sldChg chg="modSp mod">
        <pc:chgData name="Michaela Goette" userId="31fd17cd-3570-4cb5-b7c8-422635cb03c3" providerId="ADAL" clId="{E7FCB44A-B21D-674F-9140-CE68DF1C7586}" dt="2021-09-10T12:51:57.141" v="169" actId="20577"/>
        <pc:sldMkLst>
          <pc:docMk/>
          <pc:sldMk cId="34295041" sldId="2145706292"/>
        </pc:sldMkLst>
        <pc:spChg chg="mod">
          <ac:chgData name="Michaela Goette" userId="31fd17cd-3570-4cb5-b7c8-422635cb03c3" providerId="ADAL" clId="{E7FCB44A-B21D-674F-9140-CE68DF1C7586}" dt="2021-09-10T12:51:57.141" v="169" actId="20577"/>
          <ac:spMkLst>
            <pc:docMk/>
            <pc:sldMk cId="34295041" sldId="2145706292"/>
            <ac:spMk id="6" creationId="{00000000-0000-0000-0000-000000000000}"/>
          </ac:spMkLst>
        </pc:spChg>
      </pc:sldChg>
      <pc:sldChg chg="delSp modSp mod">
        <pc:chgData name="Michaela Goette" userId="31fd17cd-3570-4cb5-b7c8-422635cb03c3" providerId="ADAL" clId="{E7FCB44A-B21D-674F-9140-CE68DF1C7586}" dt="2021-09-30T08:28:53.304" v="621" actId="478"/>
        <pc:sldMkLst>
          <pc:docMk/>
          <pc:sldMk cId="664355548" sldId="2145706297"/>
        </pc:sldMkLst>
        <pc:spChg chg="del">
          <ac:chgData name="Michaela Goette" userId="31fd17cd-3570-4cb5-b7c8-422635cb03c3" providerId="ADAL" clId="{E7FCB44A-B21D-674F-9140-CE68DF1C7586}" dt="2021-09-30T08:28:53.304" v="621" actId="478"/>
          <ac:spMkLst>
            <pc:docMk/>
            <pc:sldMk cId="664355548" sldId="2145706297"/>
            <ac:spMk id="13" creationId="{E0F3EA93-62B0-F346-B6E1-28B838416596}"/>
          </ac:spMkLst>
        </pc:spChg>
        <pc:spChg chg="mod">
          <ac:chgData name="Michaela Goette" userId="31fd17cd-3570-4cb5-b7c8-422635cb03c3" providerId="ADAL" clId="{E7FCB44A-B21D-674F-9140-CE68DF1C7586}" dt="2021-09-10T12:51:14.676" v="149" actId="20577"/>
          <ac:spMkLst>
            <pc:docMk/>
            <pc:sldMk cId="664355548" sldId="2145706297"/>
            <ac:spMk id="15" creationId="{237A0D73-05D9-EE45-B671-5547E5C4B9B4}"/>
          </ac:spMkLst>
        </pc:spChg>
      </pc:sldChg>
      <pc:sldChg chg="modSp mod">
        <pc:chgData name="Michaela Goette" userId="31fd17cd-3570-4cb5-b7c8-422635cb03c3" providerId="ADAL" clId="{E7FCB44A-B21D-674F-9140-CE68DF1C7586}" dt="2021-09-10T12:51:22.356" v="153" actId="20577"/>
        <pc:sldMkLst>
          <pc:docMk/>
          <pc:sldMk cId="1498987698" sldId="2145706298"/>
        </pc:sldMkLst>
        <pc:spChg chg="mod">
          <ac:chgData name="Michaela Goette" userId="31fd17cd-3570-4cb5-b7c8-422635cb03c3" providerId="ADAL" clId="{E7FCB44A-B21D-674F-9140-CE68DF1C7586}" dt="2021-09-10T12:51:22.356" v="153" actId="20577"/>
          <ac:spMkLst>
            <pc:docMk/>
            <pc:sldMk cId="1498987698" sldId="2145706298"/>
            <ac:spMk id="25" creationId="{0D9E2181-C964-7E4E-A34F-06A7930CB078}"/>
          </ac:spMkLst>
        </pc:spChg>
      </pc:sldChg>
      <pc:sldChg chg="modSp mod">
        <pc:chgData name="Michaela Goette" userId="31fd17cd-3570-4cb5-b7c8-422635cb03c3" providerId="ADAL" clId="{E7FCB44A-B21D-674F-9140-CE68DF1C7586}" dt="2021-09-10T12:52:34.134" v="185" actId="20577"/>
        <pc:sldMkLst>
          <pc:docMk/>
          <pc:sldMk cId="1522358738" sldId="2145706299"/>
        </pc:sldMkLst>
        <pc:spChg chg="mod">
          <ac:chgData name="Michaela Goette" userId="31fd17cd-3570-4cb5-b7c8-422635cb03c3" providerId="ADAL" clId="{E7FCB44A-B21D-674F-9140-CE68DF1C7586}" dt="2021-09-10T12:52:34.134" v="185" actId="20577"/>
          <ac:spMkLst>
            <pc:docMk/>
            <pc:sldMk cId="1522358738" sldId="2145706299"/>
            <ac:spMk id="23" creationId="{E6A88E71-8826-ED4B-A27B-4EFC5F501AA3}"/>
          </ac:spMkLst>
        </pc:spChg>
      </pc:sldChg>
      <pc:sldChg chg="modSp mod">
        <pc:chgData name="Michaela Goette" userId="31fd17cd-3570-4cb5-b7c8-422635cb03c3" providerId="ADAL" clId="{E7FCB44A-B21D-674F-9140-CE68DF1C7586}" dt="2021-09-10T12:51:26.549" v="155" actId="20577"/>
        <pc:sldMkLst>
          <pc:docMk/>
          <pc:sldMk cId="875791772" sldId="2145706300"/>
        </pc:sldMkLst>
        <pc:spChg chg="mod">
          <ac:chgData name="Michaela Goette" userId="31fd17cd-3570-4cb5-b7c8-422635cb03c3" providerId="ADAL" clId="{E7FCB44A-B21D-674F-9140-CE68DF1C7586}" dt="2021-09-10T12:51:26.549" v="155" actId="20577"/>
          <ac:spMkLst>
            <pc:docMk/>
            <pc:sldMk cId="875791772" sldId="2145706300"/>
            <ac:spMk id="11" creationId="{E6463F79-848A-8D43-B9F4-29AFA9EE0C67}"/>
          </ac:spMkLst>
        </pc:spChg>
      </pc:sldChg>
      <pc:sldChg chg="delSp modSp mod">
        <pc:chgData name="Michaela Goette" userId="31fd17cd-3570-4cb5-b7c8-422635cb03c3" providerId="ADAL" clId="{E7FCB44A-B21D-674F-9140-CE68DF1C7586}" dt="2021-10-18T09:04:25.355" v="2059" actId="208"/>
        <pc:sldMkLst>
          <pc:docMk/>
          <pc:sldMk cId="4126542470" sldId="2145706303"/>
        </pc:sldMkLst>
        <pc:spChg chg="mod">
          <ac:chgData name="Michaela Goette" userId="31fd17cd-3570-4cb5-b7c8-422635cb03c3" providerId="ADAL" clId="{E7FCB44A-B21D-674F-9140-CE68DF1C7586}" dt="2021-09-30T10:30:43.432" v="2030" actId="20577"/>
          <ac:spMkLst>
            <pc:docMk/>
            <pc:sldMk cId="4126542470" sldId="2145706303"/>
            <ac:spMk id="2" creationId="{92032746-FDC1-F642-8CE8-4CE6A6B7BBF6}"/>
          </ac:spMkLst>
        </pc:spChg>
        <pc:spChg chg="mod">
          <ac:chgData name="Michaela Goette" userId="31fd17cd-3570-4cb5-b7c8-422635cb03c3" providerId="ADAL" clId="{E7FCB44A-B21D-674F-9140-CE68DF1C7586}" dt="2021-09-10T12:50:55.028" v="141" actId="20577"/>
          <ac:spMkLst>
            <pc:docMk/>
            <pc:sldMk cId="4126542470" sldId="2145706303"/>
            <ac:spMk id="23" creationId="{1B7F7199-7311-164F-A84E-6739FB9DCBC7}"/>
          </ac:spMkLst>
        </pc:spChg>
        <pc:spChg chg="topLvl">
          <ac:chgData name="Michaela Goette" userId="31fd17cd-3570-4cb5-b7c8-422635cb03c3" providerId="ADAL" clId="{E7FCB44A-B21D-674F-9140-CE68DF1C7586}" dt="2021-10-18T09:04:07.223" v="2058" actId="165"/>
          <ac:spMkLst>
            <pc:docMk/>
            <pc:sldMk cId="4126542470" sldId="2145706303"/>
            <ac:spMk id="72" creationId="{AB864B78-4987-9A4B-B6AA-5CD9EAB06071}"/>
          </ac:spMkLst>
        </pc:spChg>
        <pc:spChg chg="topLvl">
          <ac:chgData name="Michaela Goette" userId="31fd17cd-3570-4cb5-b7c8-422635cb03c3" providerId="ADAL" clId="{E7FCB44A-B21D-674F-9140-CE68DF1C7586}" dt="2021-10-18T09:04:07.223" v="2058" actId="165"/>
          <ac:spMkLst>
            <pc:docMk/>
            <pc:sldMk cId="4126542470" sldId="2145706303"/>
            <ac:spMk id="73" creationId="{B320DEF4-3F58-C94B-BD4F-9712989C2514}"/>
          </ac:spMkLst>
        </pc:spChg>
        <pc:spChg chg="topLvl">
          <ac:chgData name="Michaela Goette" userId="31fd17cd-3570-4cb5-b7c8-422635cb03c3" providerId="ADAL" clId="{E7FCB44A-B21D-674F-9140-CE68DF1C7586}" dt="2021-10-18T09:04:07.223" v="2058" actId="165"/>
          <ac:spMkLst>
            <pc:docMk/>
            <pc:sldMk cId="4126542470" sldId="2145706303"/>
            <ac:spMk id="75" creationId="{E190D624-5EA3-6446-8249-94175EA5A8F6}"/>
          </ac:spMkLst>
        </pc:spChg>
        <pc:grpChg chg="del">
          <ac:chgData name="Michaela Goette" userId="31fd17cd-3570-4cb5-b7c8-422635cb03c3" providerId="ADAL" clId="{E7FCB44A-B21D-674F-9140-CE68DF1C7586}" dt="2021-10-18T09:04:07.223" v="2058" actId="165"/>
          <ac:grpSpMkLst>
            <pc:docMk/>
            <pc:sldMk cId="4126542470" sldId="2145706303"/>
            <ac:grpSpMk id="14" creationId="{9314BC22-53DF-964E-ACA4-2E3A3D01A1CD}"/>
          </ac:grpSpMkLst>
        </pc:grpChg>
        <pc:grpChg chg="del">
          <ac:chgData name="Michaela Goette" userId="31fd17cd-3570-4cb5-b7c8-422635cb03c3" providerId="ADAL" clId="{E7FCB44A-B21D-674F-9140-CE68DF1C7586}" dt="2021-10-18T09:04:07.223" v="2058" actId="165"/>
          <ac:grpSpMkLst>
            <pc:docMk/>
            <pc:sldMk cId="4126542470" sldId="2145706303"/>
            <ac:grpSpMk id="15" creationId="{FB247572-1BBE-8E43-A9A3-659938036163}"/>
          </ac:grpSpMkLst>
        </pc:grpChg>
        <pc:grpChg chg="del">
          <ac:chgData name="Michaela Goette" userId="31fd17cd-3570-4cb5-b7c8-422635cb03c3" providerId="ADAL" clId="{E7FCB44A-B21D-674F-9140-CE68DF1C7586}" dt="2021-10-18T09:04:07.223" v="2058" actId="165"/>
          <ac:grpSpMkLst>
            <pc:docMk/>
            <pc:sldMk cId="4126542470" sldId="2145706303"/>
            <ac:grpSpMk id="18" creationId="{5CBD1974-A5BF-5241-A93B-C397249BD395}"/>
          </ac:grpSpMkLst>
        </pc:grpChg>
        <pc:picChg chg="mod topLvl">
          <ac:chgData name="Michaela Goette" userId="31fd17cd-3570-4cb5-b7c8-422635cb03c3" providerId="ADAL" clId="{E7FCB44A-B21D-674F-9140-CE68DF1C7586}" dt="2021-10-18T09:04:25.355" v="2059" actId="208"/>
          <ac:picMkLst>
            <pc:docMk/>
            <pc:sldMk cId="4126542470" sldId="2145706303"/>
            <ac:picMk id="7" creationId="{2602A58F-D44B-7640-A819-3293D9F5A28E}"/>
          </ac:picMkLst>
        </pc:picChg>
        <pc:picChg chg="mod topLvl">
          <ac:chgData name="Michaela Goette" userId="31fd17cd-3570-4cb5-b7c8-422635cb03c3" providerId="ADAL" clId="{E7FCB44A-B21D-674F-9140-CE68DF1C7586}" dt="2021-10-18T09:04:25.355" v="2059" actId="208"/>
          <ac:picMkLst>
            <pc:docMk/>
            <pc:sldMk cId="4126542470" sldId="2145706303"/>
            <ac:picMk id="11" creationId="{05D450EB-2EF7-CC4F-9B8F-2D85B0BE9436}"/>
          </ac:picMkLst>
        </pc:picChg>
        <pc:picChg chg="mod topLvl">
          <ac:chgData name="Michaela Goette" userId="31fd17cd-3570-4cb5-b7c8-422635cb03c3" providerId="ADAL" clId="{E7FCB44A-B21D-674F-9140-CE68DF1C7586}" dt="2021-10-18T09:04:25.355" v="2059" actId="208"/>
          <ac:picMkLst>
            <pc:docMk/>
            <pc:sldMk cId="4126542470" sldId="2145706303"/>
            <ac:picMk id="13" creationId="{23DD3603-1C67-5546-8DD5-2C4F863BFF00}"/>
          </ac:picMkLst>
        </pc:picChg>
      </pc:sldChg>
      <pc:sldChg chg="modSp mod">
        <pc:chgData name="Michaela Goette" userId="31fd17cd-3570-4cb5-b7c8-422635cb03c3" providerId="ADAL" clId="{E7FCB44A-B21D-674F-9140-CE68DF1C7586}" dt="2021-09-10T12:51:40.160" v="161" actId="20577"/>
        <pc:sldMkLst>
          <pc:docMk/>
          <pc:sldMk cId="1853705114" sldId="2145706305"/>
        </pc:sldMkLst>
        <pc:spChg chg="mod">
          <ac:chgData name="Michaela Goette" userId="31fd17cd-3570-4cb5-b7c8-422635cb03c3" providerId="ADAL" clId="{E7FCB44A-B21D-674F-9140-CE68DF1C7586}" dt="2021-09-10T12:51:40.160" v="161" actId="20577"/>
          <ac:spMkLst>
            <pc:docMk/>
            <pc:sldMk cId="1853705114" sldId="2145706305"/>
            <ac:spMk id="12" creationId="{C0A08CDC-0721-9C49-849C-1C95AD3A4E6F}"/>
          </ac:spMkLst>
        </pc:spChg>
      </pc:sldChg>
      <pc:sldChg chg="modSp mod">
        <pc:chgData name="Michaela Goette" userId="31fd17cd-3570-4cb5-b7c8-422635cb03c3" providerId="ADAL" clId="{E7FCB44A-B21D-674F-9140-CE68DF1C7586}" dt="2021-09-10T12:49:40.378" v="109" actId="20577"/>
        <pc:sldMkLst>
          <pc:docMk/>
          <pc:sldMk cId="1679357633" sldId="2145706307"/>
        </pc:sldMkLst>
        <pc:spChg chg="mod">
          <ac:chgData name="Michaela Goette" userId="31fd17cd-3570-4cb5-b7c8-422635cb03c3" providerId="ADAL" clId="{E7FCB44A-B21D-674F-9140-CE68DF1C7586}" dt="2021-09-10T12:49:40.378" v="109" actId="20577"/>
          <ac:spMkLst>
            <pc:docMk/>
            <pc:sldMk cId="1679357633" sldId="2145706307"/>
            <ac:spMk id="74" creationId="{2E5436E7-F50A-A04A-8F49-967C5DD94B69}"/>
          </ac:spMkLst>
        </pc:spChg>
      </pc:sldChg>
      <pc:sldChg chg="modSp mod">
        <pc:chgData name="Michaela Goette" userId="31fd17cd-3570-4cb5-b7c8-422635cb03c3" providerId="ADAL" clId="{E7FCB44A-B21D-674F-9140-CE68DF1C7586}" dt="2021-09-10T12:50:07.187" v="121" actId="20577"/>
        <pc:sldMkLst>
          <pc:docMk/>
          <pc:sldMk cId="1116987731" sldId="2145706308"/>
        </pc:sldMkLst>
        <pc:spChg chg="mod">
          <ac:chgData name="Michaela Goette" userId="31fd17cd-3570-4cb5-b7c8-422635cb03c3" providerId="ADAL" clId="{E7FCB44A-B21D-674F-9140-CE68DF1C7586}" dt="2021-09-10T12:50:07.187" v="121" actId="20577"/>
          <ac:spMkLst>
            <pc:docMk/>
            <pc:sldMk cId="1116987731" sldId="2145706308"/>
            <ac:spMk id="16" creationId="{D38FB82F-385A-8746-910A-96E465814015}"/>
          </ac:spMkLst>
        </pc:spChg>
      </pc:sldChg>
      <pc:sldChg chg="modSp mod">
        <pc:chgData name="Michaela Goette" userId="31fd17cd-3570-4cb5-b7c8-422635cb03c3" providerId="ADAL" clId="{E7FCB44A-B21D-674F-9140-CE68DF1C7586}" dt="2021-09-10T12:49:59.127" v="117" actId="20577"/>
        <pc:sldMkLst>
          <pc:docMk/>
          <pc:sldMk cId="2586510683" sldId="2145706309"/>
        </pc:sldMkLst>
        <pc:spChg chg="mod">
          <ac:chgData name="Michaela Goette" userId="31fd17cd-3570-4cb5-b7c8-422635cb03c3" providerId="ADAL" clId="{E7FCB44A-B21D-674F-9140-CE68DF1C7586}" dt="2021-09-10T12:49:59.127" v="117" actId="20577"/>
          <ac:spMkLst>
            <pc:docMk/>
            <pc:sldMk cId="2586510683" sldId="2145706309"/>
            <ac:spMk id="41" creationId="{AD9DFF7B-B4D6-9540-A420-83A1F36E55DA}"/>
          </ac:spMkLst>
        </pc:spChg>
      </pc:sldChg>
      <pc:sldChg chg="modSp mod">
        <pc:chgData name="Michaela Goette" userId="31fd17cd-3570-4cb5-b7c8-422635cb03c3" providerId="ADAL" clId="{E7FCB44A-B21D-674F-9140-CE68DF1C7586}" dt="2021-09-10T12:50:59.452" v="143" actId="20577"/>
        <pc:sldMkLst>
          <pc:docMk/>
          <pc:sldMk cId="2659343064" sldId="2145706315"/>
        </pc:sldMkLst>
        <pc:spChg chg="mod">
          <ac:chgData name="Michaela Goette" userId="31fd17cd-3570-4cb5-b7c8-422635cb03c3" providerId="ADAL" clId="{E7FCB44A-B21D-674F-9140-CE68DF1C7586}" dt="2021-09-10T12:50:59.452" v="143" actId="20577"/>
          <ac:spMkLst>
            <pc:docMk/>
            <pc:sldMk cId="2659343064" sldId="2145706315"/>
            <ac:spMk id="18" creationId="{C36B6DB0-EE8F-0240-9130-6E7BFEADE042}"/>
          </ac:spMkLst>
        </pc:spChg>
      </pc:sldChg>
      <pc:sldChg chg="addSp modSp mod">
        <pc:chgData name="Michaela Goette" userId="31fd17cd-3570-4cb5-b7c8-422635cb03c3" providerId="ADAL" clId="{E7FCB44A-B21D-674F-9140-CE68DF1C7586}" dt="2021-09-30T08:35:04.125" v="752" actId="20577"/>
        <pc:sldMkLst>
          <pc:docMk/>
          <pc:sldMk cId="405077675" sldId="2145706327"/>
        </pc:sldMkLst>
        <pc:spChg chg="mod">
          <ac:chgData name="Michaela Goette" userId="31fd17cd-3570-4cb5-b7c8-422635cb03c3" providerId="ADAL" clId="{E7FCB44A-B21D-674F-9140-CE68DF1C7586}" dt="2021-09-30T08:35:04.125" v="752" actId="20577"/>
          <ac:spMkLst>
            <pc:docMk/>
            <pc:sldMk cId="405077675" sldId="2145706327"/>
            <ac:spMk id="13" creationId="{5F1470DD-DE99-8D4F-B891-7A667015243D}"/>
          </ac:spMkLst>
        </pc:spChg>
        <pc:spChg chg="add mod">
          <ac:chgData name="Michaela Goette" userId="31fd17cd-3570-4cb5-b7c8-422635cb03c3" providerId="ADAL" clId="{E7FCB44A-B21D-674F-9140-CE68DF1C7586}" dt="2021-09-30T08:34:27.858" v="750"/>
          <ac:spMkLst>
            <pc:docMk/>
            <pc:sldMk cId="405077675" sldId="2145706327"/>
            <ac:spMk id="16" creationId="{CE12B999-0939-534A-A0B4-E2A48AE8063D}"/>
          </ac:spMkLst>
        </pc:spChg>
        <pc:spChg chg="mod">
          <ac:chgData name="Michaela Goette" userId="31fd17cd-3570-4cb5-b7c8-422635cb03c3" providerId="ADAL" clId="{E7FCB44A-B21D-674F-9140-CE68DF1C7586}" dt="2021-09-10T12:52:42.294" v="189" actId="20577"/>
          <ac:spMkLst>
            <pc:docMk/>
            <pc:sldMk cId="405077675" sldId="2145706327"/>
            <ac:spMk id="19" creationId="{D1D5A23A-5EBF-1941-A5C6-ECE45F3A1C1C}"/>
          </ac:spMkLst>
        </pc:spChg>
      </pc:sldChg>
      <pc:sldChg chg="modSp mod">
        <pc:chgData name="Michaela Goette" userId="31fd17cd-3570-4cb5-b7c8-422635cb03c3" providerId="ADAL" clId="{E7FCB44A-B21D-674F-9140-CE68DF1C7586}" dt="2021-09-10T12:49:35.610" v="107" actId="20577"/>
        <pc:sldMkLst>
          <pc:docMk/>
          <pc:sldMk cId="2865354555" sldId="2145706329"/>
        </pc:sldMkLst>
        <pc:spChg chg="mod">
          <ac:chgData name="Michaela Goette" userId="31fd17cd-3570-4cb5-b7c8-422635cb03c3" providerId="ADAL" clId="{E7FCB44A-B21D-674F-9140-CE68DF1C7586}" dt="2021-09-10T12:49:35.610" v="107" actId="20577"/>
          <ac:spMkLst>
            <pc:docMk/>
            <pc:sldMk cId="2865354555" sldId="2145706329"/>
            <ac:spMk id="28" creationId="{B8A844CD-D6CF-2643-9F6C-FCD51EAF48C6}"/>
          </ac:spMkLst>
        </pc:spChg>
      </pc:sldChg>
      <pc:sldChg chg="modSp mod">
        <pc:chgData name="Michaela Goette" userId="31fd17cd-3570-4cb5-b7c8-422635cb03c3" providerId="ADAL" clId="{E7FCB44A-B21D-674F-9140-CE68DF1C7586}" dt="2021-09-10T12:51:35.964" v="159" actId="20577"/>
        <pc:sldMkLst>
          <pc:docMk/>
          <pc:sldMk cId="574399261" sldId="2145706336"/>
        </pc:sldMkLst>
        <pc:spChg chg="mod">
          <ac:chgData name="Michaela Goette" userId="31fd17cd-3570-4cb5-b7c8-422635cb03c3" providerId="ADAL" clId="{E7FCB44A-B21D-674F-9140-CE68DF1C7586}" dt="2021-09-10T12:51:35.964" v="159" actId="20577"/>
          <ac:spMkLst>
            <pc:docMk/>
            <pc:sldMk cId="574399261" sldId="2145706336"/>
            <ac:spMk id="12" creationId="{62D21821-85A0-4348-9E76-2B2B7930BF41}"/>
          </ac:spMkLst>
        </pc:spChg>
      </pc:sldChg>
      <pc:sldChg chg="modSp mod">
        <pc:chgData name="Michaela Goette" userId="31fd17cd-3570-4cb5-b7c8-422635cb03c3" providerId="ADAL" clId="{E7FCB44A-B21D-674F-9140-CE68DF1C7586}" dt="2021-10-01T14:20:44.254" v="2039" actId="20577"/>
        <pc:sldMkLst>
          <pc:docMk/>
          <pc:sldMk cId="737918785" sldId="2145706342"/>
        </pc:sldMkLst>
        <pc:spChg chg="mod">
          <ac:chgData name="Michaela Goette" userId="31fd17cd-3570-4cb5-b7c8-422635cb03c3" providerId="ADAL" clId="{E7FCB44A-B21D-674F-9140-CE68DF1C7586}" dt="2021-09-10T12:49:01.369" v="93" actId="20577"/>
          <ac:spMkLst>
            <pc:docMk/>
            <pc:sldMk cId="737918785" sldId="2145706342"/>
            <ac:spMk id="6" creationId="{00000000-0000-0000-0000-000000000000}"/>
          </ac:spMkLst>
        </pc:spChg>
        <pc:spChg chg="mod">
          <ac:chgData name="Michaela Goette" userId="31fd17cd-3570-4cb5-b7c8-422635cb03c3" providerId="ADAL" clId="{E7FCB44A-B21D-674F-9140-CE68DF1C7586}" dt="2021-10-01T14:20:44.254" v="2039" actId="20577"/>
          <ac:spMkLst>
            <pc:docMk/>
            <pc:sldMk cId="737918785" sldId="2145706342"/>
            <ac:spMk id="25" creationId="{713A25BB-37B0-654A-B95F-C969F940EF86}"/>
          </ac:spMkLst>
        </pc:spChg>
      </pc:sldChg>
      <pc:sldChg chg="modSp mod">
        <pc:chgData name="Michaela Goette" userId="31fd17cd-3570-4cb5-b7c8-422635cb03c3" providerId="ADAL" clId="{E7FCB44A-B21D-674F-9140-CE68DF1C7586}" dt="2021-09-10T12:50:35.059" v="133" actId="20577"/>
        <pc:sldMkLst>
          <pc:docMk/>
          <pc:sldMk cId="476484785" sldId="2145706343"/>
        </pc:sldMkLst>
        <pc:spChg chg="mod">
          <ac:chgData name="Michaela Goette" userId="31fd17cd-3570-4cb5-b7c8-422635cb03c3" providerId="ADAL" clId="{E7FCB44A-B21D-674F-9140-CE68DF1C7586}" dt="2021-09-10T12:50:35.059" v="133" actId="20577"/>
          <ac:spMkLst>
            <pc:docMk/>
            <pc:sldMk cId="476484785" sldId="2145706343"/>
            <ac:spMk id="21" creationId="{6FE65E30-8A9F-5347-BEB6-87D300ED9EE5}"/>
          </ac:spMkLst>
        </pc:spChg>
      </pc:sldChg>
      <pc:sldChg chg="modSp mod">
        <pc:chgData name="Michaela Goette" userId="31fd17cd-3570-4cb5-b7c8-422635cb03c3" providerId="ADAL" clId="{E7FCB44A-B21D-674F-9140-CE68DF1C7586}" dt="2021-09-30T10:30:38.070" v="2028" actId="20577"/>
        <pc:sldMkLst>
          <pc:docMk/>
          <pc:sldMk cId="2314697301" sldId="2145706345"/>
        </pc:sldMkLst>
        <pc:spChg chg="mod">
          <ac:chgData name="Michaela Goette" userId="31fd17cd-3570-4cb5-b7c8-422635cb03c3" providerId="ADAL" clId="{E7FCB44A-B21D-674F-9140-CE68DF1C7586}" dt="2021-09-30T10:30:38.070" v="2028" actId="20577"/>
          <ac:spMkLst>
            <pc:docMk/>
            <pc:sldMk cId="2314697301" sldId="2145706345"/>
            <ac:spMk id="2" creationId="{92032746-FDC1-F642-8CE8-4CE6A6B7BBF6}"/>
          </ac:spMkLst>
        </pc:spChg>
        <pc:spChg chg="mod">
          <ac:chgData name="Michaela Goette" userId="31fd17cd-3570-4cb5-b7c8-422635cb03c3" providerId="ADAL" clId="{E7FCB44A-B21D-674F-9140-CE68DF1C7586}" dt="2021-09-30T07:51:40.929" v="366" actId="57"/>
          <ac:spMkLst>
            <pc:docMk/>
            <pc:sldMk cId="2314697301" sldId="2145706345"/>
            <ac:spMk id="24" creationId="{597364D2-7982-0D47-AF4E-CAB39D74472B}"/>
          </ac:spMkLst>
        </pc:spChg>
        <pc:spChg chg="mod">
          <ac:chgData name="Michaela Goette" userId="31fd17cd-3570-4cb5-b7c8-422635cb03c3" providerId="ADAL" clId="{E7FCB44A-B21D-674F-9140-CE68DF1C7586}" dt="2021-09-10T12:50:50.196" v="139" actId="20577"/>
          <ac:spMkLst>
            <pc:docMk/>
            <pc:sldMk cId="2314697301" sldId="2145706345"/>
            <ac:spMk id="32" creationId="{62B480A6-8A6F-8342-A59D-935E0BD96152}"/>
          </ac:spMkLst>
        </pc:spChg>
      </pc:sldChg>
      <pc:sldChg chg="modSp mod">
        <pc:chgData name="Michaela Goette" userId="31fd17cd-3570-4cb5-b7c8-422635cb03c3" providerId="ADAL" clId="{E7FCB44A-B21D-674F-9140-CE68DF1C7586}" dt="2021-09-10T12:56:53.760" v="244" actId="20577"/>
        <pc:sldMkLst>
          <pc:docMk/>
          <pc:sldMk cId="1906630451" sldId="2145706349"/>
        </pc:sldMkLst>
        <pc:spChg chg="mod">
          <ac:chgData name="Michaela Goette" userId="31fd17cd-3570-4cb5-b7c8-422635cb03c3" providerId="ADAL" clId="{E7FCB44A-B21D-674F-9140-CE68DF1C7586}" dt="2021-09-10T12:52:01.157" v="171" actId="20577"/>
          <ac:spMkLst>
            <pc:docMk/>
            <pc:sldMk cId="1906630451" sldId="2145706349"/>
            <ac:spMk id="18" creationId="{08354C52-D02C-0A44-A8A6-D7128F3A96CE}"/>
          </ac:spMkLst>
        </pc:spChg>
        <pc:spChg chg="mod">
          <ac:chgData name="Michaela Goette" userId="31fd17cd-3570-4cb5-b7c8-422635cb03c3" providerId="ADAL" clId="{E7FCB44A-B21D-674F-9140-CE68DF1C7586}" dt="2021-09-10T12:56:53.760" v="244" actId="20577"/>
          <ac:spMkLst>
            <pc:docMk/>
            <pc:sldMk cId="1906630451" sldId="2145706349"/>
            <ac:spMk id="39" creationId="{CCC871E0-DB71-334A-A706-A841C96C31EC}"/>
          </ac:spMkLst>
        </pc:spChg>
      </pc:sldChg>
      <pc:sldChg chg="modSp mod">
        <pc:chgData name="Michaela Goette" userId="31fd17cd-3570-4cb5-b7c8-422635cb03c3" providerId="ADAL" clId="{E7FCB44A-B21D-674F-9140-CE68DF1C7586}" dt="2021-09-10T12:52:10.941" v="175" actId="20577"/>
        <pc:sldMkLst>
          <pc:docMk/>
          <pc:sldMk cId="1993533897" sldId="2145706351"/>
        </pc:sldMkLst>
        <pc:spChg chg="mod">
          <ac:chgData name="Michaela Goette" userId="31fd17cd-3570-4cb5-b7c8-422635cb03c3" providerId="ADAL" clId="{E7FCB44A-B21D-674F-9140-CE68DF1C7586}" dt="2021-09-10T12:52:10.941" v="175" actId="20577"/>
          <ac:spMkLst>
            <pc:docMk/>
            <pc:sldMk cId="1993533897" sldId="2145706351"/>
            <ac:spMk id="19" creationId="{D1B94FD6-022E-AB49-9335-EB728D7866CD}"/>
          </ac:spMkLst>
        </pc:spChg>
      </pc:sldChg>
      <pc:sldChg chg="modSp mod">
        <pc:chgData name="Michaela Goette" userId="31fd17cd-3570-4cb5-b7c8-422635cb03c3" providerId="ADAL" clId="{E7FCB44A-B21D-674F-9140-CE68DF1C7586}" dt="2021-09-10T12:52:15.925" v="177" actId="20577"/>
        <pc:sldMkLst>
          <pc:docMk/>
          <pc:sldMk cId="72857117" sldId="2145706353"/>
        </pc:sldMkLst>
        <pc:spChg chg="mod">
          <ac:chgData name="Michaela Goette" userId="31fd17cd-3570-4cb5-b7c8-422635cb03c3" providerId="ADAL" clId="{E7FCB44A-B21D-674F-9140-CE68DF1C7586}" dt="2021-09-10T12:52:15.925" v="177" actId="20577"/>
          <ac:spMkLst>
            <pc:docMk/>
            <pc:sldMk cId="72857117" sldId="2145706353"/>
            <ac:spMk id="22" creationId="{17AD469E-5711-0F41-B216-78D2E14CCFFA}"/>
          </ac:spMkLst>
        </pc:spChg>
      </pc:sldChg>
      <pc:sldChg chg="modSp mod">
        <pc:chgData name="Michaela Goette" userId="31fd17cd-3570-4cb5-b7c8-422635cb03c3" providerId="ADAL" clId="{E7FCB44A-B21D-674F-9140-CE68DF1C7586}" dt="2021-09-10T12:49:08.738" v="95" actId="20577"/>
        <pc:sldMkLst>
          <pc:docMk/>
          <pc:sldMk cId="2709873933" sldId="2145706354"/>
        </pc:sldMkLst>
        <pc:spChg chg="mod">
          <ac:chgData name="Michaela Goette" userId="31fd17cd-3570-4cb5-b7c8-422635cb03c3" providerId="ADAL" clId="{E7FCB44A-B21D-674F-9140-CE68DF1C7586}" dt="2021-09-10T12:49:08.738" v="95" actId="20577"/>
          <ac:spMkLst>
            <pc:docMk/>
            <pc:sldMk cId="2709873933" sldId="2145706354"/>
            <ac:spMk id="6" creationId="{00000000-0000-0000-0000-000000000000}"/>
          </ac:spMkLst>
        </pc:spChg>
      </pc:sldChg>
      <pc:sldChg chg="modSp mod">
        <pc:chgData name="Michaela Goette" userId="31fd17cd-3570-4cb5-b7c8-422635cb03c3" providerId="ADAL" clId="{E7FCB44A-B21D-674F-9140-CE68DF1C7586}" dt="2021-09-10T12:51:32.309" v="157" actId="20577"/>
        <pc:sldMkLst>
          <pc:docMk/>
          <pc:sldMk cId="2493381909" sldId="2145706355"/>
        </pc:sldMkLst>
        <pc:spChg chg="mod">
          <ac:chgData name="Michaela Goette" userId="31fd17cd-3570-4cb5-b7c8-422635cb03c3" providerId="ADAL" clId="{E7FCB44A-B21D-674F-9140-CE68DF1C7586}" dt="2021-09-10T12:51:32.309" v="157" actId="20577"/>
          <ac:spMkLst>
            <pc:docMk/>
            <pc:sldMk cId="2493381909" sldId="2145706355"/>
            <ac:spMk id="11" creationId="{EEE0A1DA-0327-ED46-B104-F241705D770D}"/>
          </ac:spMkLst>
        </pc:spChg>
      </pc:sldChg>
      <pc:sldChg chg="addSp modSp mod">
        <pc:chgData name="Michaela Goette" userId="31fd17cd-3570-4cb5-b7c8-422635cb03c3" providerId="ADAL" clId="{E7FCB44A-B21D-674F-9140-CE68DF1C7586}" dt="2021-09-30T08:34:22.936" v="749" actId="20577"/>
        <pc:sldMkLst>
          <pc:docMk/>
          <pc:sldMk cId="3866248503" sldId="2145706356"/>
        </pc:sldMkLst>
        <pc:spChg chg="add mod">
          <ac:chgData name="Michaela Goette" userId="31fd17cd-3570-4cb5-b7c8-422635cb03c3" providerId="ADAL" clId="{E7FCB44A-B21D-674F-9140-CE68DF1C7586}" dt="2021-09-30T08:34:22.936" v="749" actId="20577"/>
          <ac:spMkLst>
            <pc:docMk/>
            <pc:sldMk cId="3866248503" sldId="2145706356"/>
            <ac:spMk id="8" creationId="{94178D18-9CB9-7A4C-98D8-647D3C62025A}"/>
          </ac:spMkLst>
        </pc:spChg>
        <pc:spChg chg="mod">
          <ac:chgData name="Michaela Goette" userId="31fd17cd-3570-4cb5-b7c8-422635cb03c3" providerId="ADAL" clId="{E7FCB44A-B21D-674F-9140-CE68DF1C7586}" dt="2021-09-10T12:52:38.493" v="187" actId="20577"/>
          <ac:spMkLst>
            <pc:docMk/>
            <pc:sldMk cId="3866248503" sldId="2145706356"/>
            <ac:spMk id="13" creationId="{E3FE3439-1C17-424D-993F-2CE39870D534}"/>
          </ac:spMkLst>
        </pc:spChg>
      </pc:sldChg>
      <pc:sldChg chg="modSp mod">
        <pc:chgData name="Michaela Goette" userId="31fd17cd-3570-4cb5-b7c8-422635cb03c3" providerId="ADAL" clId="{E7FCB44A-B21D-674F-9140-CE68DF1C7586}" dt="2021-09-30T08:33:00.956" v="622" actId="20577"/>
        <pc:sldMkLst>
          <pc:docMk/>
          <pc:sldMk cId="4034189364" sldId="2145706360"/>
        </pc:sldMkLst>
        <pc:spChg chg="mod">
          <ac:chgData name="Michaela Goette" userId="31fd17cd-3570-4cb5-b7c8-422635cb03c3" providerId="ADAL" clId="{E7FCB44A-B21D-674F-9140-CE68DF1C7586}" dt="2021-09-10T12:52:20.078" v="179" actId="20577"/>
          <ac:spMkLst>
            <pc:docMk/>
            <pc:sldMk cId="4034189364" sldId="2145706360"/>
            <ac:spMk id="35" creationId="{EB6BF16F-D244-604F-8FDF-06E3FEC19386}"/>
          </ac:spMkLst>
        </pc:spChg>
        <pc:spChg chg="mod">
          <ac:chgData name="Michaela Goette" userId="31fd17cd-3570-4cb5-b7c8-422635cb03c3" providerId="ADAL" clId="{E7FCB44A-B21D-674F-9140-CE68DF1C7586}" dt="2021-09-30T08:33:00.956" v="622" actId="20577"/>
          <ac:spMkLst>
            <pc:docMk/>
            <pc:sldMk cId="4034189364" sldId="2145706360"/>
            <ac:spMk id="68" creationId="{A98A560D-7D77-824A-9577-6933D123088A}"/>
          </ac:spMkLst>
        </pc:spChg>
      </pc:sldChg>
      <pc:sldChg chg="modSp mod">
        <pc:chgData name="Michaela Goette" userId="31fd17cd-3570-4cb5-b7c8-422635cb03c3" providerId="ADAL" clId="{E7FCB44A-B21D-674F-9140-CE68DF1C7586}" dt="2021-09-10T12:52:06.222" v="173" actId="20577"/>
        <pc:sldMkLst>
          <pc:docMk/>
          <pc:sldMk cId="2000062474" sldId="2145706362"/>
        </pc:sldMkLst>
        <pc:spChg chg="mod">
          <ac:chgData name="Michaela Goette" userId="31fd17cd-3570-4cb5-b7c8-422635cb03c3" providerId="ADAL" clId="{E7FCB44A-B21D-674F-9140-CE68DF1C7586}" dt="2021-09-10T12:52:06.222" v="173" actId="20577"/>
          <ac:spMkLst>
            <pc:docMk/>
            <pc:sldMk cId="2000062474" sldId="2145706362"/>
            <ac:spMk id="23" creationId="{6CD721AC-E01D-EC49-ABF6-0725A18BF598}"/>
          </ac:spMkLst>
        </pc:spChg>
      </pc:sldChg>
      <pc:sldChg chg="modSp mod">
        <pc:chgData name="Michaela Goette" userId="31fd17cd-3570-4cb5-b7c8-422635cb03c3" providerId="ADAL" clId="{E7FCB44A-B21D-674F-9140-CE68DF1C7586}" dt="2021-09-10T12:50:03.315" v="119" actId="20577"/>
        <pc:sldMkLst>
          <pc:docMk/>
          <pc:sldMk cId="2212313604" sldId="2145706363"/>
        </pc:sldMkLst>
        <pc:spChg chg="mod">
          <ac:chgData name="Michaela Goette" userId="31fd17cd-3570-4cb5-b7c8-422635cb03c3" providerId="ADAL" clId="{E7FCB44A-B21D-674F-9140-CE68DF1C7586}" dt="2021-09-10T12:50:03.315" v="119" actId="20577"/>
          <ac:spMkLst>
            <pc:docMk/>
            <pc:sldMk cId="2212313604" sldId="2145706363"/>
            <ac:spMk id="28" creationId="{2982A8E1-4D2A-4C41-9F19-9B4935B3BA48}"/>
          </ac:spMkLst>
        </pc:spChg>
      </pc:sldChg>
      <pc:sldChg chg="modSp mod">
        <pc:chgData name="Michaela Goette" userId="31fd17cd-3570-4cb5-b7c8-422635cb03c3" providerId="ADAL" clId="{E7FCB44A-B21D-674F-9140-CE68DF1C7586}" dt="2021-09-30T08:28:28.546" v="620" actId="14734"/>
        <pc:sldMkLst>
          <pc:docMk/>
          <pc:sldMk cId="2094486992" sldId="2145706366"/>
        </pc:sldMkLst>
        <pc:spChg chg="mod">
          <ac:chgData name="Michaela Goette" userId="31fd17cd-3570-4cb5-b7c8-422635cb03c3" providerId="ADAL" clId="{E7FCB44A-B21D-674F-9140-CE68DF1C7586}" dt="2021-09-10T12:51:10.444" v="147" actId="20577"/>
          <ac:spMkLst>
            <pc:docMk/>
            <pc:sldMk cId="2094486992" sldId="2145706366"/>
            <ac:spMk id="16" creationId="{605FB765-F864-D640-897F-A166A81B2845}"/>
          </ac:spMkLst>
        </pc:spChg>
        <pc:graphicFrameChg chg="mod modGraphic">
          <ac:chgData name="Michaela Goette" userId="31fd17cd-3570-4cb5-b7c8-422635cb03c3" providerId="ADAL" clId="{E7FCB44A-B21D-674F-9140-CE68DF1C7586}" dt="2021-09-30T08:28:28.546" v="620" actId="14734"/>
          <ac:graphicFrameMkLst>
            <pc:docMk/>
            <pc:sldMk cId="2094486992" sldId="2145706366"/>
            <ac:graphicFrameMk id="3" creationId="{C972F78D-5BBD-544E-A8EF-B57A22DC8003}"/>
          </ac:graphicFrameMkLst>
        </pc:graphicFrameChg>
      </pc:sldChg>
      <pc:sldChg chg="modSp mod">
        <pc:chgData name="Michaela Goette" userId="31fd17cd-3570-4cb5-b7c8-422635cb03c3" providerId="ADAL" clId="{E7FCB44A-B21D-674F-9140-CE68DF1C7586}" dt="2021-09-10T12:52:29.269" v="183" actId="20577"/>
        <pc:sldMkLst>
          <pc:docMk/>
          <pc:sldMk cId="1710851684" sldId="2145706367"/>
        </pc:sldMkLst>
        <pc:spChg chg="mod">
          <ac:chgData name="Michaela Goette" userId="31fd17cd-3570-4cb5-b7c8-422635cb03c3" providerId="ADAL" clId="{E7FCB44A-B21D-674F-9140-CE68DF1C7586}" dt="2021-09-10T12:52:29.269" v="183" actId="20577"/>
          <ac:spMkLst>
            <pc:docMk/>
            <pc:sldMk cId="1710851684" sldId="2145706367"/>
            <ac:spMk id="18" creationId="{40322ECE-CB34-334E-B2CD-0CDC6927153E}"/>
          </ac:spMkLst>
        </pc:spChg>
      </pc:sldChg>
      <pc:sldChg chg="modSp mod">
        <pc:chgData name="Michaela Goette" userId="31fd17cd-3570-4cb5-b7c8-422635cb03c3" providerId="ADAL" clId="{E7FCB44A-B21D-674F-9140-CE68DF1C7586}" dt="2021-09-10T12:53:00.071" v="197" actId="20577"/>
        <pc:sldMkLst>
          <pc:docMk/>
          <pc:sldMk cId="1676760059" sldId="2145706369"/>
        </pc:sldMkLst>
        <pc:spChg chg="mod">
          <ac:chgData name="Michaela Goette" userId="31fd17cd-3570-4cb5-b7c8-422635cb03c3" providerId="ADAL" clId="{E7FCB44A-B21D-674F-9140-CE68DF1C7586}" dt="2021-09-10T11:15:24.592" v="28" actId="20577"/>
          <ac:spMkLst>
            <pc:docMk/>
            <pc:sldMk cId="1676760059" sldId="2145706369"/>
            <ac:spMk id="3" creationId="{2E1F9AC9-6FA5-364A-BDED-6589CC11D3D6}"/>
          </ac:spMkLst>
        </pc:spChg>
        <pc:spChg chg="mod">
          <ac:chgData name="Michaela Goette" userId="31fd17cd-3570-4cb5-b7c8-422635cb03c3" providerId="ADAL" clId="{E7FCB44A-B21D-674F-9140-CE68DF1C7586}" dt="2021-09-10T12:53:00.071" v="197" actId="20577"/>
          <ac:spMkLst>
            <pc:docMk/>
            <pc:sldMk cId="1676760059" sldId="2145706369"/>
            <ac:spMk id="5" creationId="{0EF6EEC6-4548-E04A-8E01-AC5CAF03E61F}"/>
          </ac:spMkLst>
        </pc:spChg>
      </pc:sldChg>
      <pc:sldChg chg="modSp mod">
        <pc:chgData name="Michaela Goette" userId="31fd17cd-3570-4cb5-b7c8-422635cb03c3" providerId="ADAL" clId="{E7FCB44A-B21D-674F-9140-CE68DF1C7586}" dt="2021-09-10T12:52:54.710" v="195" actId="20577"/>
        <pc:sldMkLst>
          <pc:docMk/>
          <pc:sldMk cId="265906029" sldId="2145706371"/>
        </pc:sldMkLst>
        <pc:spChg chg="mod">
          <ac:chgData name="Michaela Goette" userId="31fd17cd-3570-4cb5-b7c8-422635cb03c3" providerId="ADAL" clId="{E7FCB44A-B21D-674F-9140-CE68DF1C7586}" dt="2021-09-10T12:52:54.710" v="195" actId="20577"/>
          <ac:spMkLst>
            <pc:docMk/>
            <pc:sldMk cId="265906029" sldId="2145706371"/>
            <ac:spMk id="5" creationId="{0EF6EEC6-4548-E04A-8E01-AC5CAF03E61F}"/>
          </ac:spMkLst>
        </pc:spChg>
      </pc:sldChg>
      <pc:sldChg chg="addSp modSp new del">
        <pc:chgData name="Michaela Goette" userId="31fd17cd-3570-4cb5-b7c8-422635cb03c3" providerId="ADAL" clId="{E7FCB44A-B21D-674F-9140-CE68DF1C7586}" dt="2021-09-30T09:13:13.357" v="1924" actId="2696"/>
        <pc:sldMkLst>
          <pc:docMk/>
          <pc:sldMk cId="2144029698" sldId="2145706372"/>
        </pc:sldMkLst>
        <pc:spChg chg="add mod">
          <ac:chgData name="Michaela Goette" userId="31fd17cd-3570-4cb5-b7c8-422635cb03c3" providerId="ADAL" clId="{E7FCB44A-B21D-674F-9140-CE68DF1C7586}" dt="2021-09-30T08:40:15.603" v="756"/>
          <ac:spMkLst>
            <pc:docMk/>
            <pc:sldMk cId="2144029698" sldId="2145706372"/>
            <ac:spMk id="6" creationId="{46D1FD8A-78DA-0C46-8FA4-464D92430520}"/>
          </ac:spMkLst>
        </pc:spChg>
        <pc:spChg chg="add mod">
          <ac:chgData name="Michaela Goette" userId="31fd17cd-3570-4cb5-b7c8-422635cb03c3" providerId="ADAL" clId="{E7FCB44A-B21D-674F-9140-CE68DF1C7586}" dt="2021-09-30T08:40:15.603" v="756"/>
          <ac:spMkLst>
            <pc:docMk/>
            <pc:sldMk cId="2144029698" sldId="2145706372"/>
            <ac:spMk id="7" creationId="{1CED023F-7826-5A43-84AB-7F0362866380}"/>
          </ac:spMkLst>
        </pc:spChg>
        <pc:spChg chg="add mod">
          <ac:chgData name="Michaela Goette" userId="31fd17cd-3570-4cb5-b7c8-422635cb03c3" providerId="ADAL" clId="{E7FCB44A-B21D-674F-9140-CE68DF1C7586}" dt="2021-09-30T08:40:15.603" v="756"/>
          <ac:spMkLst>
            <pc:docMk/>
            <pc:sldMk cId="2144029698" sldId="2145706372"/>
            <ac:spMk id="8" creationId="{DAD9024A-2E97-5843-BAD7-C4A724BF5625}"/>
          </ac:spMkLst>
        </pc:spChg>
        <pc:spChg chg="add mod">
          <ac:chgData name="Michaela Goette" userId="31fd17cd-3570-4cb5-b7c8-422635cb03c3" providerId="ADAL" clId="{E7FCB44A-B21D-674F-9140-CE68DF1C7586}" dt="2021-09-30T08:40:15.603" v="756"/>
          <ac:spMkLst>
            <pc:docMk/>
            <pc:sldMk cId="2144029698" sldId="2145706372"/>
            <ac:spMk id="9" creationId="{3DDAEA31-5017-2049-BED3-C9CA6B9653D1}"/>
          </ac:spMkLst>
        </pc:spChg>
        <pc:spChg chg="add mod">
          <ac:chgData name="Michaela Goette" userId="31fd17cd-3570-4cb5-b7c8-422635cb03c3" providerId="ADAL" clId="{E7FCB44A-B21D-674F-9140-CE68DF1C7586}" dt="2021-09-30T08:40:15.603" v="756"/>
          <ac:spMkLst>
            <pc:docMk/>
            <pc:sldMk cId="2144029698" sldId="2145706372"/>
            <ac:spMk id="10" creationId="{9B28D0B0-8E7D-5C4E-8C4C-CDA9EB7CBB3C}"/>
          </ac:spMkLst>
        </pc:spChg>
        <pc:spChg chg="add mod">
          <ac:chgData name="Michaela Goette" userId="31fd17cd-3570-4cb5-b7c8-422635cb03c3" providerId="ADAL" clId="{E7FCB44A-B21D-674F-9140-CE68DF1C7586}" dt="2021-09-30T08:40:15.603" v="756"/>
          <ac:spMkLst>
            <pc:docMk/>
            <pc:sldMk cId="2144029698" sldId="2145706372"/>
            <ac:spMk id="11" creationId="{F706B02E-03BD-7B46-B56E-62464D1D490B}"/>
          </ac:spMkLst>
        </pc:spChg>
        <pc:spChg chg="add mod">
          <ac:chgData name="Michaela Goette" userId="31fd17cd-3570-4cb5-b7c8-422635cb03c3" providerId="ADAL" clId="{E7FCB44A-B21D-674F-9140-CE68DF1C7586}" dt="2021-09-30T08:40:15.603" v="756"/>
          <ac:spMkLst>
            <pc:docMk/>
            <pc:sldMk cId="2144029698" sldId="2145706372"/>
            <ac:spMk id="12" creationId="{E4671024-C715-3A41-943E-2AAD3F83C478}"/>
          </ac:spMkLst>
        </pc:spChg>
        <pc:spChg chg="add mod">
          <ac:chgData name="Michaela Goette" userId="31fd17cd-3570-4cb5-b7c8-422635cb03c3" providerId="ADAL" clId="{E7FCB44A-B21D-674F-9140-CE68DF1C7586}" dt="2021-09-30T08:40:15.603" v="756"/>
          <ac:spMkLst>
            <pc:docMk/>
            <pc:sldMk cId="2144029698" sldId="2145706372"/>
            <ac:spMk id="13" creationId="{FC46A190-4E33-CE46-A9F8-9D54DE14B874}"/>
          </ac:spMkLst>
        </pc:spChg>
        <pc:spChg chg="add mod">
          <ac:chgData name="Michaela Goette" userId="31fd17cd-3570-4cb5-b7c8-422635cb03c3" providerId="ADAL" clId="{E7FCB44A-B21D-674F-9140-CE68DF1C7586}" dt="2021-09-30T08:40:15.603" v="756"/>
          <ac:spMkLst>
            <pc:docMk/>
            <pc:sldMk cId="2144029698" sldId="2145706372"/>
            <ac:spMk id="14" creationId="{62C96AC9-25FA-6547-B02A-72E2C9BAA64A}"/>
          </ac:spMkLst>
        </pc:spChg>
        <pc:spChg chg="add mod">
          <ac:chgData name="Michaela Goette" userId="31fd17cd-3570-4cb5-b7c8-422635cb03c3" providerId="ADAL" clId="{E7FCB44A-B21D-674F-9140-CE68DF1C7586}" dt="2021-09-30T08:40:15.603" v="756"/>
          <ac:spMkLst>
            <pc:docMk/>
            <pc:sldMk cId="2144029698" sldId="2145706372"/>
            <ac:spMk id="15" creationId="{43CB63B7-9717-5640-8BC7-9655E7F26A0C}"/>
          </ac:spMkLst>
        </pc:spChg>
        <pc:spChg chg="add mod">
          <ac:chgData name="Michaela Goette" userId="31fd17cd-3570-4cb5-b7c8-422635cb03c3" providerId="ADAL" clId="{E7FCB44A-B21D-674F-9140-CE68DF1C7586}" dt="2021-09-30T08:40:15.603" v="756"/>
          <ac:spMkLst>
            <pc:docMk/>
            <pc:sldMk cId="2144029698" sldId="2145706372"/>
            <ac:spMk id="16" creationId="{C2CB082A-A496-5948-B8D9-765CF4F2E64C}"/>
          </ac:spMkLst>
        </pc:spChg>
        <pc:spChg chg="add mod">
          <ac:chgData name="Michaela Goette" userId="31fd17cd-3570-4cb5-b7c8-422635cb03c3" providerId="ADAL" clId="{E7FCB44A-B21D-674F-9140-CE68DF1C7586}" dt="2021-09-30T08:40:15.603" v="756"/>
          <ac:spMkLst>
            <pc:docMk/>
            <pc:sldMk cId="2144029698" sldId="2145706372"/>
            <ac:spMk id="17" creationId="{0BFB5CA7-C163-234C-8F56-9E86B2A11B0D}"/>
          </ac:spMkLst>
        </pc:spChg>
        <pc:spChg chg="add mod">
          <ac:chgData name="Michaela Goette" userId="31fd17cd-3570-4cb5-b7c8-422635cb03c3" providerId="ADAL" clId="{E7FCB44A-B21D-674F-9140-CE68DF1C7586}" dt="2021-09-30T08:40:15.603" v="756"/>
          <ac:spMkLst>
            <pc:docMk/>
            <pc:sldMk cId="2144029698" sldId="2145706372"/>
            <ac:spMk id="18" creationId="{2A97B3A0-65AF-834A-8EFA-7D54E9D95F68}"/>
          </ac:spMkLst>
        </pc:spChg>
        <pc:spChg chg="add mod">
          <ac:chgData name="Michaela Goette" userId="31fd17cd-3570-4cb5-b7c8-422635cb03c3" providerId="ADAL" clId="{E7FCB44A-B21D-674F-9140-CE68DF1C7586}" dt="2021-09-30T08:40:15.603" v="756"/>
          <ac:spMkLst>
            <pc:docMk/>
            <pc:sldMk cId="2144029698" sldId="2145706372"/>
            <ac:spMk id="19" creationId="{A89D2E5B-E9A0-A741-A17B-D3EA9FCB3847}"/>
          </ac:spMkLst>
        </pc:spChg>
        <pc:spChg chg="add mod">
          <ac:chgData name="Michaela Goette" userId="31fd17cd-3570-4cb5-b7c8-422635cb03c3" providerId="ADAL" clId="{E7FCB44A-B21D-674F-9140-CE68DF1C7586}" dt="2021-09-30T08:40:15.603" v="756"/>
          <ac:spMkLst>
            <pc:docMk/>
            <pc:sldMk cId="2144029698" sldId="2145706372"/>
            <ac:spMk id="20" creationId="{B3342630-8098-CE48-AA63-59C04261D795}"/>
          </ac:spMkLst>
        </pc:spChg>
        <pc:spChg chg="add mod">
          <ac:chgData name="Michaela Goette" userId="31fd17cd-3570-4cb5-b7c8-422635cb03c3" providerId="ADAL" clId="{E7FCB44A-B21D-674F-9140-CE68DF1C7586}" dt="2021-09-30T08:40:15.603" v="756"/>
          <ac:spMkLst>
            <pc:docMk/>
            <pc:sldMk cId="2144029698" sldId="2145706372"/>
            <ac:spMk id="21" creationId="{3D45D0FA-304E-9D45-A0F7-05C6A75792CA}"/>
          </ac:spMkLst>
        </pc:spChg>
        <pc:spChg chg="add mod">
          <ac:chgData name="Michaela Goette" userId="31fd17cd-3570-4cb5-b7c8-422635cb03c3" providerId="ADAL" clId="{E7FCB44A-B21D-674F-9140-CE68DF1C7586}" dt="2021-09-30T08:40:15.603" v="756"/>
          <ac:spMkLst>
            <pc:docMk/>
            <pc:sldMk cId="2144029698" sldId="2145706372"/>
            <ac:spMk id="22" creationId="{DE4648BA-7C9C-C745-8B82-1947FEB4575B}"/>
          </ac:spMkLst>
        </pc:spChg>
        <pc:spChg chg="add mod">
          <ac:chgData name="Michaela Goette" userId="31fd17cd-3570-4cb5-b7c8-422635cb03c3" providerId="ADAL" clId="{E7FCB44A-B21D-674F-9140-CE68DF1C7586}" dt="2021-09-30T08:40:15.603" v="756"/>
          <ac:spMkLst>
            <pc:docMk/>
            <pc:sldMk cId="2144029698" sldId="2145706372"/>
            <ac:spMk id="23" creationId="{C85D85DD-9132-6440-A3C8-69EA33FAD913}"/>
          </ac:spMkLst>
        </pc:spChg>
        <pc:spChg chg="add mod">
          <ac:chgData name="Michaela Goette" userId="31fd17cd-3570-4cb5-b7c8-422635cb03c3" providerId="ADAL" clId="{E7FCB44A-B21D-674F-9140-CE68DF1C7586}" dt="2021-09-30T08:40:15.603" v="756"/>
          <ac:spMkLst>
            <pc:docMk/>
            <pc:sldMk cId="2144029698" sldId="2145706372"/>
            <ac:spMk id="24" creationId="{E0A93809-EBF1-0444-898B-7B12131048A2}"/>
          </ac:spMkLst>
        </pc:spChg>
        <pc:spChg chg="add mod">
          <ac:chgData name="Michaela Goette" userId="31fd17cd-3570-4cb5-b7c8-422635cb03c3" providerId="ADAL" clId="{E7FCB44A-B21D-674F-9140-CE68DF1C7586}" dt="2021-09-30T08:40:15.603" v="756"/>
          <ac:spMkLst>
            <pc:docMk/>
            <pc:sldMk cId="2144029698" sldId="2145706372"/>
            <ac:spMk id="25" creationId="{5992C142-E710-864A-8FD4-D6D4ADCF1437}"/>
          </ac:spMkLst>
        </pc:spChg>
        <pc:spChg chg="add mod">
          <ac:chgData name="Michaela Goette" userId="31fd17cd-3570-4cb5-b7c8-422635cb03c3" providerId="ADAL" clId="{E7FCB44A-B21D-674F-9140-CE68DF1C7586}" dt="2021-09-30T08:40:15.603" v="756"/>
          <ac:spMkLst>
            <pc:docMk/>
            <pc:sldMk cId="2144029698" sldId="2145706372"/>
            <ac:spMk id="26" creationId="{B1095FEC-DDF9-4B4A-B4A3-1C56767C3200}"/>
          </ac:spMkLst>
        </pc:spChg>
        <pc:spChg chg="add mod">
          <ac:chgData name="Michaela Goette" userId="31fd17cd-3570-4cb5-b7c8-422635cb03c3" providerId="ADAL" clId="{E7FCB44A-B21D-674F-9140-CE68DF1C7586}" dt="2021-09-30T08:40:15.603" v="756"/>
          <ac:spMkLst>
            <pc:docMk/>
            <pc:sldMk cId="2144029698" sldId="2145706372"/>
            <ac:spMk id="27" creationId="{3C4CDC78-7223-EE4B-A267-9C2465949014}"/>
          </ac:spMkLst>
        </pc:spChg>
        <pc:spChg chg="add mod">
          <ac:chgData name="Michaela Goette" userId="31fd17cd-3570-4cb5-b7c8-422635cb03c3" providerId="ADAL" clId="{E7FCB44A-B21D-674F-9140-CE68DF1C7586}" dt="2021-09-30T08:40:15.603" v="756"/>
          <ac:spMkLst>
            <pc:docMk/>
            <pc:sldMk cId="2144029698" sldId="2145706372"/>
            <ac:spMk id="28" creationId="{C380E564-2FED-4342-A725-F171F574D43C}"/>
          </ac:spMkLst>
        </pc:spChg>
        <pc:spChg chg="add mod">
          <ac:chgData name="Michaela Goette" userId="31fd17cd-3570-4cb5-b7c8-422635cb03c3" providerId="ADAL" clId="{E7FCB44A-B21D-674F-9140-CE68DF1C7586}" dt="2021-09-30T08:40:15.603" v="756"/>
          <ac:spMkLst>
            <pc:docMk/>
            <pc:sldMk cId="2144029698" sldId="2145706372"/>
            <ac:spMk id="29" creationId="{30B3A80D-BCDC-A34B-9AE3-77946342D62D}"/>
          </ac:spMkLst>
        </pc:spChg>
      </pc:sldChg>
      <pc:sldMasterChg chg="modSp modSldLayout">
        <pc:chgData name="Michaela Goette" userId="31fd17cd-3570-4cb5-b7c8-422635cb03c3" providerId="ADAL" clId="{E7FCB44A-B21D-674F-9140-CE68DF1C7586}" dt="2021-09-10T12:48:05.630" v="79"/>
        <pc:sldMasterMkLst>
          <pc:docMk/>
          <pc:sldMasterMk cId="0" sldId="2147483648"/>
        </pc:sldMasterMkLst>
        <pc:spChg chg="mod">
          <ac:chgData name="Michaela Goette" userId="31fd17cd-3570-4cb5-b7c8-422635cb03c3" providerId="ADAL" clId="{E7FCB44A-B21D-674F-9140-CE68DF1C7586}" dt="2021-09-10T12:47:40.469" v="71"/>
          <ac:spMkLst>
            <pc:docMk/>
            <pc:sldMasterMk cId="0" sldId="2147483648"/>
            <ac:spMk id="1055" creationId="{00000000-0000-0000-0000-000000000000}"/>
          </ac:spMkLst>
        </pc:spChg>
        <pc:sldLayoutChg chg="modSp">
          <pc:chgData name="Michaela Goette" userId="31fd17cd-3570-4cb5-b7c8-422635cb03c3" providerId="ADAL" clId="{E7FCB44A-B21D-674F-9140-CE68DF1C7586}" dt="2021-09-10T12:47:43.399" v="72"/>
          <pc:sldLayoutMkLst>
            <pc:docMk/>
            <pc:sldMasterMk cId="0" sldId="2147483648"/>
            <pc:sldLayoutMk cId="2046368947" sldId="2147483650"/>
          </pc:sldLayoutMkLst>
          <pc:spChg chg="mod">
            <ac:chgData name="Michaela Goette" userId="31fd17cd-3570-4cb5-b7c8-422635cb03c3" providerId="ADAL" clId="{E7FCB44A-B21D-674F-9140-CE68DF1C7586}" dt="2021-09-10T12:47:43.399" v="72"/>
            <ac:spMkLst>
              <pc:docMk/>
              <pc:sldMasterMk cId="0" sldId="2147483648"/>
              <pc:sldLayoutMk cId="2046368947" sldId="2147483650"/>
              <ac:spMk id="6" creationId="{00000000-0000-0000-0000-000000000000}"/>
            </ac:spMkLst>
          </pc:spChg>
        </pc:sldLayoutChg>
        <pc:sldLayoutChg chg="modSp">
          <pc:chgData name="Michaela Goette" userId="31fd17cd-3570-4cb5-b7c8-422635cb03c3" providerId="ADAL" clId="{E7FCB44A-B21D-674F-9140-CE68DF1C7586}" dt="2021-09-10T12:47:46.852" v="73"/>
          <pc:sldLayoutMkLst>
            <pc:docMk/>
            <pc:sldMasterMk cId="0" sldId="2147483648"/>
            <pc:sldLayoutMk cId="3245976963" sldId="2147483652"/>
          </pc:sldLayoutMkLst>
          <pc:spChg chg="mod">
            <ac:chgData name="Michaela Goette" userId="31fd17cd-3570-4cb5-b7c8-422635cb03c3" providerId="ADAL" clId="{E7FCB44A-B21D-674F-9140-CE68DF1C7586}" dt="2021-09-10T12:47:46.852" v="73"/>
            <ac:spMkLst>
              <pc:docMk/>
              <pc:sldMasterMk cId="0" sldId="2147483648"/>
              <pc:sldLayoutMk cId="3245976963" sldId="2147483652"/>
              <ac:spMk id="7" creationId="{00000000-0000-0000-0000-000000000000}"/>
            </ac:spMkLst>
          </pc:spChg>
        </pc:sldLayoutChg>
        <pc:sldLayoutChg chg="modSp">
          <pc:chgData name="Michaela Goette" userId="31fd17cd-3570-4cb5-b7c8-422635cb03c3" providerId="ADAL" clId="{E7FCB44A-B21D-674F-9140-CE68DF1C7586}" dt="2021-09-10T12:47:50.391" v="74"/>
          <pc:sldLayoutMkLst>
            <pc:docMk/>
            <pc:sldMasterMk cId="0" sldId="2147483648"/>
            <pc:sldLayoutMk cId="4236505735" sldId="2147483654"/>
          </pc:sldLayoutMkLst>
          <pc:spChg chg="mod">
            <ac:chgData name="Michaela Goette" userId="31fd17cd-3570-4cb5-b7c8-422635cb03c3" providerId="ADAL" clId="{E7FCB44A-B21D-674F-9140-CE68DF1C7586}" dt="2021-09-10T12:47:50.391" v="74"/>
            <ac:spMkLst>
              <pc:docMk/>
              <pc:sldMasterMk cId="0" sldId="2147483648"/>
              <pc:sldLayoutMk cId="4236505735" sldId="2147483654"/>
              <ac:spMk id="5" creationId="{00000000-0000-0000-0000-000000000000}"/>
            </ac:spMkLst>
          </pc:spChg>
        </pc:sldLayoutChg>
        <pc:sldLayoutChg chg="modSp">
          <pc:chgData name="Michaela Goette" userId="31fd17cd-3570-4cb5-b7c8-422635cb03c3" providerId="ADAL" clId="{E7FCB44A-B21D-674F-9140-CE68DF1C7586}" dt="2021-09-10T12:47:53.713" v="75"/>
          <pc:sldLayoutMkLst>
            <pc:docMk/>
            <pc:sldMasterMk cId="0" sldId="2147483648"/>
            <pc:sldLayoutMk cId="4104512577" sldId="2147483655"/>
          </pc:sldLayoutMkLst>
          <pc:spChg chg="mod">
            <ac:chgData name="Michaela Goette" userId="31fd17cd-3570-4cb5-b7c8-422635cb03c3" providerId="ADAL" clId="{E7FCB44A-B21D-674F-9140-CE68DF1C7586}" dt="2021-09-10T12:47:53.713" v="75"/>
            <ac:spMkLst>
              <pc:docMk/>
              <pc:sldMasterMk cId="0" sldId="2147483648"/>
              <pc:sldLayoutMk cId="4104512577" sldId="2147483655"/>
              <ac:spMk id="4" creationId="{00000000-0000-0000-0000-000000000000}"/>
            </ac:spMkLst>
          </pc:spChg>
        </pc:sldLayoutChg>
        <pc:sldLayoutChg chg="modSp">
          <pc:chgData name="Michaela Goette" userId="31fd17cd-3570-4cb5-b7c8-422635cb03c3" providerId="ADAL" clId="{E7FCB44A-B21D-674F-9140-CE68DF1C7586}" dt="2021-09-10T12:47:57.351" v="76"/>
          <pc:sldLayoutMkLst>
            <pc:docMk/>
            <pc:sldMasterMk cId="0" sldId="2147483648"/>
            <pc:sldLayoutMk cId="484289577" sldId="2147483656"/>
          </pc:sldLayoutMkLst>
          <pc:spChg chg="mod">
            <ac:chgData name="Michaela Goette" userId="31fd17cd-3570-4cb5-b7c8-422635cb03c3" providerId="ADAL" clId="{E7FCB44A-B21D-674F-9140-CE68DF1C7586}" dt="2021-09-10T12:47:57.351" v="76"/>
            <ac:spMkLst>
              <pc:docMk/>
              <pc:sldMasterMk cId="0" sldId="2147483648"/>
              <pc:sldLayoutMk cId="484289577" sldId="2147483656"/>
              <ac:spMk id="7" creationId="{00000000-0000-0000-0000-000000000000}"/>
            </ac:spMkLst>
          </pc:spChg>
        </pc:sldLayoutChg>
        <pc:sldLayoutChg chg="modSp">
          <pc:chgData name="Michaela Goette" userId="31fd17cd-3570-4cb5-b7c8-422635cb03c3" providerId="ADAL" clId="{E7FCB44A-B21D-674F-9140-CE68DF1C7586}" dt="2021-09-10T12:48:00.083" v="77"/>
          <pc:sldLayoutMkLst>
            <pc:docMk/>
            <pc:sldMasterMk cId="0" sldId="2147483648"/>
            <pc:sldLayoutMk cId="1737939066" sldId="2147483657"/>
          </pc:sldLayoutMkLst>
          <pc:spChg chg="mod">
            <ac:chgData name="Michaela Goette" userId="31fd17cd-3570-4cb5-b7c8-422635cb03c3" providerId="ADAL" clId="{E7FCB44A-B21D-674F-9140-CE68DF1C7586}" dt="2021-09-10T12:48:00.083" v="77"/>
            <ac:spMkLst>
              <pc:docMk/>
              <pc:sldMasterMk cId="0" sldId="2147483648"/>
              <pc:sldLayoutMk cId="1737939066" sldId="2147483657"/>
              <ac:spMk id="7" creationId="{00000000-0000-0000-0000-000000000000}"/>
            </ac:spMkLst>
          </pc:spChg>
        </pc:sldLayoutChg>
        <pc:sldLayoutChg chg="modSp">
          <pc:chgData name="Michaela Goette" userId="31fd17cd-3570-4cb5-b7c8-422635cb03c3" providerId="ADAL" clId="{E7FCB44A-B21D-674F-9140-CE68DF1C7586}" dt="2021-09-10T12:48:02.631" v="78"/>
          <pc:sldLayoutMkLst>
            <pc:docMk/>
            <pc:sldMasterMk cId="0" sldId="2147483648"/>
            <pc:sldLayoutMk cId="2212253106" sldId="2147483658"/>
          </pc:sldLayoutMkLst>
          <pc:spChg chg="mod">
            <ac:chgData name="Michaela Goette" userId="31fd17cd-3570-4cb5-b7c8-422635cb03c3" providerId="ADAL" clId="{E7FCB44A-B21D-674F-9140-CE68DF1C7586}" dt="2021-09-10T12:48:02.631" v="78"/>
            <ac:spMkLst>
              <pc:docMk/>
              <pc:sldMasterMk cId="0" sldId="2147483648"/>
              <pc:sldLayoutMk cId="2212253106" sldId="2147483658"/>
              <ac:spMk id="6" creationId="{00000000-0000-0000-0000-000000000000}"/>
            </ac:spMkLst>
          </pc:spChg>
        </pc:sldLayoutChg>
        <pc:sldLayoutChg chg="modSp">
          <pc:chgData name="Michaela Goette" userId="31fd17cd-3570-4cb5-b7c8-422635cb03c3" providerId="ADAL" clId="{E7FCB44A-B21D-674F-9140-CE68DF1C7586}" dt="2021-09-10T12:48:05.630" v="79"/>
          <pc:sldLayoutMkLst>
            <pc:docMk/>
            <pc:sldMasterMk cId="0" sldId="2147483648"/>
            <pc:sldLayoutMk cId="579346641" sldId="2147483659"/>
          </pc:sldLayoutMkLst>
          <pc:spChg chg="mod">
            <ac:chgData name="Michaela Goette" userId="31fd17cd-3570-4cb5-b7c8-422635cb03c3" providerId="ADAL" clId="{E7FCB44A-B21D-674F-9140-CE68DF1C7586}" dt="2021-09-10T12:48:05.630" v="79"/>
            <ac:spMkLst>
              <pc:docMk/>
              <pc:sldMasterMk cId="0" sldId="2147483648"/>
              <pc:sldLayoutMk cId="579346641" sldId="2147483659"/>
              <ac:spMk id="6" creationId="{00000000-0000-0000-0000-000000000000}"/>
            </ac:spMkLst>
          </pc:spChg>
        </pc:sldLayoutChg>
      </pc:sldMasterChg>
    </pc:docChg>
  </pc:docChgLst>
  <pc:docChgLst>
    <pc:chgData name="Delia Stüben" userId="281f7938-67b4-4b7e-bcce-f0e2f49e9745" providerId="ADAL" clId="{D48FB0A4-D757-42C1-983E-6E3D3D1BA905}"/>
    <pc:docChg chg="undo custSel addSld delSld modSld modSection">
      <pc:chgData name="Delia Stüben" userId="281f7938-67b4-4b7e-bcce-f0e2f49e9745" providerId="ADAL" clId="{D48FB0A4-D757-42C1-983E-6E3D3D1BA905}" dt="2021-09-10T13:58:47.790" v="1538" actId="13926"/>
      <pc:docMkLst>
        <pc:docMk/>
      </pc:docMkLst>
      <pc:sldChg chg="modSp mod">
        <pc:chgData name="Delia Stüben" userId="281f7938-67b4-4b7e-bcce-f0e2f49e9745" providerId="ADAL" clId="{D48FB0A4-D757-42C1-983E-6E3D3D1BA905}" dt="2021-09-10T13:58:34.993" v="1536" actId="13926"/>
        <pc:sldMkLst>
          <pc:docMk/>
          <pc:sldMk cId="136618883" sldId="2145706153"/>
        </pc:sldMkLst>
        <pc:spChg chg="mod">
          <ac:chgData name="Delia Stüben" userId="281f7938-67b4-4b7e-bcce-f0e2f49e9745" providerId="ADAL" clId="{D48FB0A4-D757-42C1-983E-6E3D3D1BA905}" dt="2021-09-10T13:58:34.993" v="1536" actId="13926"/>
          <ac:spMkLst>
            <pc:docMk/>
            <pc:sldMk cId="136618883" sldId="2145706153"/>
            <ac:spMk id="3" creationId="{2E1F9AC9-6FA5-364A-BDED-6589CC11D3D6}"/>
          </ac:spMkLst>
        </pc:spChg>
      </pc:sldChg>
      <pc:sldChg chg="modSp mod">
        <pc:chgData name="Delia Stüben" userId="281f7938-67b4-4b7e-bcce-f0e2f49e9745" providerId="ADAL" clId="{D48FB0A4-D757-42C1-983E-6E3D3D1BA905}" dt="2021-09-10T12:48:15.898" v="298" actId="20577"/>
        <pc:sldMkLst>
          <pc:docMk/>
          <pc:sldMk cId="1982423932" sldId="2145706204"/>
        </pc:sldMkLst>
        <pc:spChg chg="mod">
          <ac:chgData name="Delia Stüben" userId="281f7938-67b4-4b7e-bcce-f0e2f49e9745" providerId="ADAL" clId="{D48FB0A4-D757-42C1-983E-6E3D3D1BA905}" dt="2021-09-10T12:48:15.898" v="298" actId="20577"/>
          <ac:spMkLst>
            <pc:docMk/>
            <pc:sldMk cId="1982423932" sldId="2145706204"/>
            <ac:spMk id="13" creationId="{5F1470DD-DE99-8D4F-B891-7A667015243D}"/>
          </ac:spMkLst>
        </pc:spChg>
      </pc:sldChg>
      <pc:sldChg chg="modSp mod">
        <pc:chgData name="Delia Stüben" userId="281f7938-67b4-4b7e-bcce-f0e2f49e9745" providerId="ADAL" clId="{D48FB0A4-D757-42C1-983E-6E3D3D1BA905}" dt="2021-09-10T13:18:32.986" v="812" actId="20577"/>
        <pc:sldMkLst>
          <pc:docMk/>
          <pc:sldMk cId="1070308488" sldId="2145706235"/>
        </pc:sldMkLst>
        <pc:spChg chg="mod">
          <ac:chgData name="Delia Stüben" userId="281f7938-67b4-4b7e-bcce-f0e2f49e9745" providerId="ADAL" clId="{D48FB0A4-D757-42C1-983E-6E3D3D1BA905}" dt="2021-09-10T13:18:32.986" v="812" actId="20577"/>
          <ac:spMkLst>
            <pc:docMk/>
            <pc:sldMk cId="1070308488" sldId="2145706235"/>
            <ac:spMk id="40" creationId="{D47ABD95-BDC9-5244-9A86-D54F57DF93D5}"/>
          </ac:spMkLst>
        </pc:spChg>
      </pc:sldChg>
      <pc:sldChg chg="modSp mod">
        <pc:chgData name="Delia Stüben" userId="281f7938-67b4-4b7e-bcce-f0e2f49e9745" providerId="ADAL" clId="{D48FB0A4-D757-42C1-983E-6E3D3D1BA905}" dt="2021-09-10T12:34:26.009" v="83" actId="20577"/>
        <pc:sldMkLst>
          <pc:docMk/>
          <pc:sldMk cId="2865354555" sldId="2145706329"/>
        </pc:sldMkLst>
        <pc:spChg chg="mod">
          <ac:chgData name="Delia Stüben" userId="281f7938-67b4-4b7e-bcce-f0e2f49e9745" providerId="ADAL" clId="{D48FB0A4-D757-42C1-983E-6E3D3D1BA905}" dt="2021-09-10T12:34:26.009" v="83" actId="20577"/>
          <ac:spMkLst>
            <pc:docMk/>
            <pc:sldMk cId="2865354555" sldId="2145706329"/>
            <ac:spMk id="14" creationId="{A1776BA6-7FD5-5340-A922-22E1925301F9}"/>
          </ac:spMkLst>
        </pc:spChg>
      </pc:sldChg>
      <pc:sldChg chg="modSp mod">
        <pc:chgData name="Delia Stüben" userId="281f7938-67b4-4b7e-bcce-f0e2f49e9745" providerId="ADAL" clId="{D48FB0A4-D757-42C1-983E-6E3D3D1BA905}" dt="2021-09-10T13:58:47.790" v="1538" actId="13926"/>
        <pc:sldMkLst>
          <pc:docMk/>
          <pc:sldMk cId="1676760059" sldId="2145706369"/>
        </pc:sldMkLst>
        <pc:spChg chg="mod">
          <ac:chgData name="Delia Stüben" userId="281f7938-67b4-4b7e-bcce-f0e2f49e9745" providerId="ADAL" clId="{D48FB0A4-D757-42C1-983E-6E3D3D1BA905}" dt="2021-09-10T13:58:47.790" v="1538" actId="13926"/>
          <ac:spMkLst>
            <pc:docMk/>
            <pc:sldMk cId="1676760059" sldId="2145706369"/>
            <ac:spMk id="3" creationId="{2E1F9AC9-6FA5-364A-BDED-6589CC11D3D6}"/>
          </ac:spMkLst>
        </pc:spChg>
      </pc:sldChg>
      <pc:sldChg chg="modSp mod">
        <pc:chgData name="Delia Stüben" userId="281f7938-67b4-4b7e-bcce-f0e2f49e9745" providerId="ADAL" clId="{D48FB0A4-D757-42C1-983E-6E3D3D1BA905}" dt="2021-09-10T13:58:39.007" v="1537" actId="13926"/>
        <pc:sldMkLst>
          <pc:docMk/>
          <pc:sldMk cId="265906029" sldId="2145706371"/>
        </pc:sldMkLst>
        <pc:spChg chg="mod">
          <ac:chgData name="Delia Stüben" userId="281f7938-67b4-4b7e-bcce-f0e2f49e9745" providerId="ADAL" clId="{D48FB0A4-D757-42C1-983E-6E3D3D1BA905}" dt="2021-09-10T13:58:39.007" v="1537" actId="13926"/>
          <ac:spMkLst>
            <pc:docMk/>
            <pc:sldMk cId="265906029" sldId="2145706371"/>
            <ac:spMk id="3" creationId="{2E1F9AC9-6FA5-364A-BDED-6589CC11D3D6}"/>
          </ac:spMkLst>
        </pc:spChg>
      </pc:sldChg>
      <pc:sldChg chg="add del">
        <pc:chgData name="Delia Stüben" userId="281f7938-67b4-4b7e-bcce-f0e2f49e9745" providerId="ADAL" clId="{D48FB0A4-D757-42C1-983E-6E3D3D1BA905}" dt="2021-09-10T13:30:10.835" v="1066" actId="47"/>
        <pc:sldMkLst>
          <pc:docMk/>
          <pc:sldMk cId="2212877942" sldId="2145706372"/>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Arbeitsblat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Arbeitsblat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Tabelle1!$B$1</c:f>
              <c:strCache>
                <c:ptCount val="1"/>
                <c:pt idx="0">
                  <c:v>%</c:v>
                </c:pt>
              </c:strCache>
            </c:strRef>
          </c:tx>
          <c:spPr>
            <a:solidFill>
              <a:srgbClr val="F9AA00"/>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Tabelle1!$A$2:$A$8</c:f>
              <c:strCache>
                <c:ptCount val="7"/>
                <c:pt idx="0">
                  <c:v>Verbessertes Ranking durch nachhaltige Finanzindizes</c:v>
                </c:pt>
                <c:pt idx="1">
                  <c:v>Erhöhte Mitarbeiterbindung und Akquistion von Talenten</c:v>
                </c:pt>
                <c:pt idx="2">
                  <c:v>Zuverlässigere Lieferantenbeziehungen, erhöhte Qualität und Einsparungen </c:v>
                </c:pt>
                <c:pt idx="3">
                  <c:v>Neue innovative und nachhaltige Produkte und Dienstleistungen</c:v>
                </c:pt>
                <c:pt idx="4">
                  <c:v>Steigende Umsätze aufgrund verbesserter Reputation</c:v>
                </c:pt>
                <c:pt idx="5">
                  <c:v>Abschwächung der Risiken</c:v>
                </c:pt>
                <c:pt idx="6">
                  <c:v>Kosteneinsparung</c:v>
                </c:pt>
              </c:strCache>
            </c:strRef>
          </c:cat>
          <c:val>
            <c:numRef>
              <c:f>Tabelle1!$B$2:$B$8</c:f>
              <c:numCache>
                <c:formatCode>0%</c:formatCode>
                <c:ptCount val="7"/>
                <c:pt idx="0">
                  <c:v>0.19</c:v>
                </c:pt>
                <c:pt idx="1">
                  <c:v>0.18</c:v>
                </c:pt>
                <c:pt idx="2">
                  <c:v>0.24</c:v>
                </c:pt>
                <c:pt idx="3">
                  <c:v>0.25</c:v>
                </c:pt>
                <c:pt idx="4">
                  <c:v>0.24</c:v>
                </c:pt>
                <c:pt idx="5">
                  <c:v>0.57999999999999996</c:v>
                </c:pt>
                <c:pt idx="6">
                  <c:v>0.3</c:v>
                </c:pt>
              </c:numCache>
            </c:numRef>
          </c:val>
          <c:extLst>
            <c:ext xmlns:c16="http://schemas.microsoft.com/office/drawing/2014/chart" uri="{C3380CC4-5D6E-409C-BE32-E72D297353CC}">
              <c16:uniqueId val="{00000000-AB85-794F-8528-8EF617B5B4A8}"/>
            </c:ext>
          </c:extLst>
        </c:ser>
        <c:dLbls>
          <c:showLegendKey val="0"/>
          <c:showVal val="1"/>
          <c:showCatName val="0"/>
          <c:showSerName val="0"/>
          <c:showPercent val="0"/>
          <c:showBubbleSize val="0"/>
        </c:dLbls>
        <c:gapWidth val="150"/>
        <c:overlap val="-25"/>
        <c:axId val="1941884047"/>
        <c:axId val="1310287343"/>
      </c:barChart>
      <c:catAx>
        <c:axId val="1941884047"/>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310287343"/>
        <c:crosses val="autoZero"/>
        <c:auto val="1"/>
        <c:lblAlgn val="ctr"/>
        <c:lblOffset val="100"/>
        <c:noMultiLvlLbl val="0"/>
      </c:catAx>
      <c:valAx>
        <c:axId val="1310287343"/>
        <c:scaling>
          <c:orientation val="minMax"/>
        </c:scaling>
        <c:delete val="1"/>
        <c:axPos val="b"/>
        <c:numFmt formatCode="0%" sourceLinked="1"/>
        <c:majorTickMark val="none"/>
        <c:minorTickMark val="none"/>
        <c:tickLblPos val="nextTo"/>
        <c:crossAx val="19418840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Tabelle1!$B$1</c:f>
              <c:strCache>
                <c:ptCount val="1"/>
                <c:pt idx="0">
                  <c:v>2013</c:v>
                </c:pt>
              </c:strCache>
            </c:strRef>
          </c:tx>
          <c:spPr>
            <a:solidFill>
              <a:srgbClr val="F9AA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Kategorie-/Länderrisikobewertungsmodell</c:v>
                </c:pt>
                <c:pt idx="1">
                  <c:v>Fragebogen zur Lieferantenselbstbewertung</c:v>
                </c:pt>
                <c:pt idx="2">
                  <c:v>Lieferantenauditprogramm und Korrekturmaßnahmenplan</c:v>
                </c:pt>
                <c:pt idx="3">
                  <c:v>Gesamtkostenmodelle einschließlich nachhaltiger Entwicklungskriterien</c:v>
                </c:pt>
                <c:pt idx="4">
                  <c:v>Lieferanten-Nachhaltigkeitsdatenbank und Scorecards von Drittanbietern</c:v>
                </c:pt>
              </c:strCache>
            </c:strRef>
          </c:cat>
          <c:val>
            <c:numRef>
              <c:f>Tabelle1!$B$2:$B$6</c:f>
              <c:numCache>
                <c:formatCode>0%</c:formatCode>
                <c:ptCount val="5"/>
                <c:pt idx="0">
                  <c:v>0.56999999999999995</c:v>
                </c:pt>
                <c:pt idx="1">
                  <c:v>0.62</c:v>
                </c:pt>
                <c:pt idx="2">
                  <c:v>0.55000000000000004</c:v>
                </c:pt>
                <c:pt idx="3">
                  <c:v>0.2</c:v>
                </c:pt>
                <c:pt idx="4">
                  <c:v>0.44</c:v>
                </c:pt>
              </c:numCache>
            </c:numRef>
          </c:val>
          <c:extLst>
            <c:ext xmlns:c16="http://schemas.microsoft.com/office/drawing/2014/chart" uri="{C3380CC4-5D6E-409C-BE32-E72D297353CC}">
              <c16:uniqueId val="{00000000-6FBE-E649-B5A6-F6AB0ACEB00D}"/>
            </c:ext>
          </c:extLst>
        </c:ser>
        <c:ser>
          <c:idx val="1"/>
          <c:order val="1"/>
          <c:tx>
            <c:strRef>
              <c:f>Tabelle1!$C$1</c:f>
              <c:strCache>
                <c:ptCount val="1"/>
                <c:pt idx="0">
                  <c:v>2017</c:v>
                </c:pt>
              </c:strCache>
            </c:strRef>
          </c:tx>
          <c:spPr>
            <a:solidFill>
              <a:srgbClr val="3B687F">
                <a:alpha val="69804"/>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Kategorie-/Länderrisikobewertungsmodell</c:v>
                </c:pt>
                <c:pt idx="1">
                  <c:v>Fragebogen zur Lieferantenselbstbewertung</c:v>
                </c:pt>
                <c:pt idx="2">
                  <c:v>Lieferantenauditprogramm und Korrekturmaßnahmenplan</c:v>
                </c:pt>
                <c:pt idx="3">
                  <c:v>Gesamtkostenmodelle einschließlich nachhaltiger Entwicklungskriterien</c:v>
                </c:pt>
                <c:pt idx="4">
                  <c:v>Lieferanten-Nachhaltigkeitsdatenbank und Scorecards von Drittanbietern</c:v>
                </c:pt>
              </c:strCache>
            </c:strRef>
          </c:cat>
          <c:val>
            <c:numRef>
              <c:f>Tabelle1!$C$2:$C$6</c:f>
              <c:numCache>
                <c:formatCode>0%</c:formatCode>
                <c:ptCount val="5"/>
                <c:pt idx="0">
                  <c:v>0.65</c:v>
                </c:pt>
                <c:pt idx="1">
                  <c:v>0.56999999999999995</c:v>
                </c:pt>
                <c:pt idx="2">
                  <c:v>0.63</c:v>
                </c:pt>
                <c:pt idx="3">
                  <c:v>0.22</c:v>
                </c:pt>
                <c:pt idx="4">
                  <c:v>0.47</c:v>
                </c:pt>
              </c:numCache>
            </c:numRef>
          </c:val>
          <c:extLst>
            <c:ext xmlns:c16="http://schemas.microsoft.com/office/drawing/2014/chart" uri="{C3380CC4-5D6E-409C-BE32-E72D297353CC}">
              <c16:uniqueId val="{00000001-6FBE-E649-B5A6-F6AB0ACEB00D}"/>
            </c:ext>
          </c:extLst>
        </c:ser>
        <c:ser>
          <c:idx val="2"/>
          <c:order val="2"/>
          <c:tx>
            <c:strRef>
              <c:f>Tabelle1!$D$1</c:f>
              <c:strCache>
                <c:ptCount val="1"/>
                <c:pt idx="0">
                  <c:v>2019</c:v>
                </c:pt>
              </c:strCache>
            </c:strRef>
          </c:tx>
          <c:spPr>
            <a:solidFill>
              <a:srgbClr val="3B68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Kategorie-/Länderrisikobewertungsmodell</c:v>
                </c:pt>
                <c:pt idx="1">
                  <c:v>Fragebogen zur Lieferantenselbstbewertung</c:v>
                </c:pt>
                <c:pt idx="2">
                  <c:v>Lieferantenauditprogramm und Korrekturmaßnahmenplan</c:v>
                </c:pt>
                <c:pt idx="3">
                  <c:v>Gesamtkostenmodelle einschließlich nachhaltiger Entwicklungskriterien</c:v>
                </c:pt>
                <c:pt idx="4">
                  <c:v>Lieferanten-Nachhaltigkeitsdatenbank und Scorecards von Drittanbietern</c:v>
                </c:pt>
              </c:strCache>
            </c:strRef>
          </c:cat>
          <c:val>
            <c:numRef>
              <c:f>Tabelle1!$D$2:$D$6</c:f>
              <c:numCache>
                <c:formatCode>0%</c:formatCode>
                <c:ptCount val="5"/>
                <c:pt idx="0">
                  <c:v>0.38</c:v>
                </c:pt>
                <c:pt idx="1">
                  <c:v>0.47</c:v>
                </c:pt>
                <c:pt idx="2">
                  <c:v>0.38</c:v>
                </c:pt>
                <c:pt idx="3">
                  <c:v>0.11</c:v>
                </c:pt>
                <c:pt idx="4">
                  <c:v>0.25</c:v>
                </c:pt>
              </c:numCache>
            </c:numRef>
          </c:val>
          <c:extLst>
            <c:ext xmlns:c16="http://schemas.microsoft.com/office/drawing/2014/chart" uri="{C3380CC4-5D6E-409C-BE32-E72D297353CC}">
              <c16:uniqueId val="{00000002-6FBE-E649-B5A6-F6AB0ACEB00D}"/>
            </c:ext>
          </c:extLst>
        </c:ser>
        <c:dLbls>
          <c:showLegendKey val="0"/>
          <c:showVal val="1"/>
          <c:showCatName val="0"/>
          <c:showSerName val="0"/>
          <c:showPercent val="0"/>
          <c:showBubbleSize val="0"/>
        </c:dLbls>
        <c:gapWidth val="150"/>
        <c:overlap val="-25"/>
        <c:axId val="1308128527"/>
        <c:axId val="1308388671"/>
      </c:barChart>
      <c:catAx>
        <c:axId val="130812852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308388671"/>
        <c:crosses val="autoZero"/>
        <c:auto val="1"/>
        <c:lblAlgn val="ctr"/>
        <c:lblOffset val="100"/>
        <c:noMultiLvlLbl val="0"/>
      </c:catAx>
      <c:valAx>
        <c:axId val="1308388671"/>
        <c:scaling>
          <c:orientation val="minMax"/>
        </c:scaling>
        <c:delete val="1"/>
        <c:axPos val="b"/>
        <c:numFmt formatCode="0%" sourceLinked="1"/>
        <c:majorTickMark val="none"/>
        <c:minorTickMark val="none"/>
        <c:tickLblPos val="nextTo"/>
        <c:crossAx val="1308128527"/>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44813" cy="496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a:defRPr sz="1200"/>
            </a:lvl1pPr>
          </a:lstStyle>
          <a:p>
            <a:endParaRPr lang="de-DE"/>
          </a:p>
        </p:txBody>
      </p:sp>
      <p:sp>
        <p:nvSpPr>
          <p:cNvPr id="23555" name="Rectangle 3"/>
          <p:cNvSpPr>
            <a:spLocks noGrp="1" noChangeArrowheads="1"/>
          </p:cNvSpPr>
          <p:nvPr>
            <p:ph type="dt" sz="quarter" idx="1"/>
          </p:nvPr>
        </p:nvSpPr>
        <p:spPr bwMode="auto">
          <a:xfrm>
            <a:off x="3849688" y="0"/>
            <a:ext cx="2944812" cy="496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vl1pPr>
          </a:lstStyle>
          <a:p>
            <a:endParaRPr lang="de-DE"/>
          </a:p>
        </p:txBody>
      </p:sp>
      <p:sp>
        <p:nvSpPr>
          <p:cNvPr id="23556" name="Rectangle 4"/>
          <p:cNvSpPr>
            <a:spLocks noGrp="1" noChangeArrowheads="1"/>
          </p:cNvSpPr>
          <p:nvPr>
            <p:ph type="ftr" sz="quarter" idx="2"/>
          </p:nvPr>
        </p:nvSpPr>
        <p:spPr bwMode="auto">
          <a:xfrm>
            <a:off x="0" y="9434513"/>
            <a:ext cx="2944813" cy="496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l">
              <a:defRPr sz="1200"/>
            </a:lvl1pPr>
          </a:lstStyle>
          <a:p>
            <a:endParaRPr lang="de-DE"/>
          </a:p>
        </p:txBody>
      </p:sp>
      <p:sp>
        <p:nvSpPr>
          <p:cNvPr id="23557" name="Rectangle 5"/>
          <p:cNvSpPr>
            <a:spLocks noGrp="1" noChangeArrowheads="1"/>
          </p:cNvSpPr>
          <p:nvPr>
            <p:ph type="sldNum" sz="quarter" idx="3"/>
          </p:nvPr>
        </p:nvSpPr>
        <p:spPr bwMode="auto">
          <a:xfrm>
            <a:off x="3849688" y="9434513"/>
            <a:ext cx="2944812" cy="496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vl1pPr>
          </a:lstStyle>
          <a:p>
            <a:fld id="{69374D03-ABE5-4870-87F0-7653B7A508D1}" type="slidenum">
              <a:rPr lang="de-DE"/>
              <a:pPr/>
              <a:t>‹Nr.›</a:t>
            </a:fld>
            <a:endParaRPr lang="de-DE"/>
          </a:p>
        </p:txBody>
      </p:sp>
    </p:spTree>
    <p:extLst>
      <p:ext uri="{BB962C8B-B14F-4D97-AF65-F5344CB8AC3E}">
        <p14:creationId xmlns:p14="http://schemas.microsoft.com/office/powerpoint/2010/main" val="20000099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44813" cy="496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a:defRPr sz="1200"/>
            </a:lvl1pPr>
          </a:lstStyle>
          <a:p>
            <a:endParaRPr lang="de-DE"/>
          </a:p>
        </p:txBody>
      </p:sp>
      <p:sp>
        <p:nvSpPr>
          <p:cNvPr id="20483" name="Rectangle 3"/>
          <p:cNvSpPr>
            <a:spLocks noGrp="1" noChangeArrowheads="1"/>
          </p:cNvSpPr>
          <p:nvPr>
            <p:ph type="dt" idx="1"/>
          </p:nvPr>
        </p:nvSpPr>
        <p:spPr bwMode="auto">
          <a:xfrm>
            <a:off x="3849688" y="0"/>
            <a:ext cx="2944812" cy="496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vl1pPr>
          </a:lstStyle>
          <a:p>
            <a:endParaRPr lang="de-DE"/>
          </a:p>
        </p:txBody>
      </p:sp>
      <p:sp>
        <p:nvSpPr>
          <p:cNvPr id="20484" name="Rectangle 4"/>
          <p:cNvSpPr>
            <a:spLocks noGrp="1" noRot="1" noChangeAspect="1" noChangeArrowheads="1" noTextEdit="1"/>
          </p:cNvSpPr>
          <p:nvPr>
            <p:ph type="sldImg" idx="2"/>
          </p:nvPr>
        </p:nvSpPr>
        <p:spPr bwMode="auto">
          <a:xfrm>
            <a:off x="87313" y="744538"/>
            <a:ext cx="6619875" cy="37242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485" name="Rectangle 5"/>
          <p:cNvSpPr>
            <a:spLocks noGrp="1" noChangeArrowheads="1"/>
          </p:cNvSpPr>
          <p:nvPr>
            <p:ph type="body" sz="quarter" idx="3"/>
          </p:nvPr>
        </p:nvSpPr>
        <p:spPr bwMode="auto">
          <a:xfrm>
            <a:off x="906463" y="4718050"/>
            <a:ext cx="4981575" cy="4468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0486" name="Rectangle 6"/>
          <p:cNvSpPr>
            <a:spLocks noGrp="1" noChangeArrowheads="1"/>
          </p:cNvSpPr>
          <p:nvPr>
            <p:ph type="ftr" sz="quarter" idx="4"/>
          </p:nvPr>
        </p:nvSpPr>
        <p:spPr bwMode="auto">
          <a:xfrm>
            <a:off x="0" y="9434513"/>
            <a:ext cx="2944813" cy="496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l">
              <a:defRPr sz="1200"/>
            </a:lvl1pPr>
          </a:lstStyle>
          <a:p>
            <a:endParaRPr lang="de-DE"/>
          </a:p>
        </p:txBody>
      </p:sp>
      <p:sp>
        <p:nvSpPr>
          <p:cNvPr id="20487" name="Rectangle 7"/>
          <p:cNvSpPr>
            <a:spLocks noGrp="1" noChangeArrowheads="1"/>
          </p:cNvSpPr>
          <p:nvPr>
            <p:ph type="sldNum" sz="quarter" idx="5"/>
          </p:nvPr>
        </p:nvSpPr>
        <p:spPr bwMode="auto">
          <a:xfrm>
            <a:off x="3849688" y="9434513"/>
            <a:ext cx="2944812" cy="496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vl1pPr>
          </a:lstStyle>
          <a:p>
            <a:fld id="{DF1FE7DE-306B-40DA-8729-EE4B1E1D728A}" type="slidenum">
              <a:rPr lang="de-DE"/>
              <a:pPr/>
              <a:t>‹Nr.›</a:t>
            </a:fld>
            <a:endParaRPr lang="de-DE"/>
          </a:p>
        </p:txBody>
      </p:sp>
    </p:spTree>
    <p:extLst>
      <p:ext uri="{BB962C8B-B14F-4D97-AF65-F5344CB8AC3E}">
        <p14:creationId xmlns:p14="http://schemas.microsoft.com/office/powerpoint/2010/main" val="318290088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AD0FAF8-64A5-4D34-8A12-BE0DDDFD92D1}" type="slidenum">
              <a:rPr kumimoji="0" lang="de-DE" sz="1200" b="0" i="0" u="none" strike="noStrike" kern="1200" cap="none" spc="0" normalizeH="0" baseline="0" noProof="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de-DE" sz="12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250882" name="Rectangle 2"/>
          <p:cNvSpPr>
            <a:spLocks noGrp="1" noRot="1" noChangeAspect="1" noChangeArrowheads="1" noTextEdit="1"/>
          </p:cNvSpPr>
          <p:nvPr>
            <p:ph type="sldImg"/>
          </p:nvPr>
        </p:nvSpPr>
        <p:spPr>
          <a:xfrm>
            <a:off x="90488" y="744538"/>
            <a:ext cx="6616700" cy="3722687"/>
          </a:xfrm>
          <a:ln/>
        </p:spPr>
      </p:sp>
      <p:sp>
        <p:nvSpPr>
          <p:cNvPr id="250883"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3625049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5"/>
          </p:nvPr>
        </p:nvSpPr>
        <p:spPr/>
        <p:txBody>
          <a:bodyPr/>
          <a:lstStyle/>
          <a:p>
            <a:fld id="{DF1FE7DE-306B-40DA-8729-EE4B1E1D728A}" type="slidenum">
              <a:rPr lang="de-DE" smtClean="0"/>
              <a:pPr/>
              <a:t>10</a:t>
            </a:fld>
            <a:endParaRPr lang="de-DE"/>
          </a:p>
        </p:txBody>
      </p:sp>
    </p:spTree>
    <p:extLst>
      <p:ext uri="{BB962C8B-B14F-4D97-AF65-F5344CB8AC3E}">
        <p14:creationId xmlns:p14="http://schemas.microsoft.com/office/powerpoint/2010/main" val="10961463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5"/>
          </p:nvPr>
        </p:nvSpPr>
        <p:spPr/>
        <p:txBody>
          <a:bodyPr/>
          <a:lstStyle/>
          <a:p>
            <a:fld id="{DF1FE7DE-306B-40DA-8729-EE4B1E1D728A}" type="slidenum">
              <a:rPr lang="de-DE" smtClean="0"/>
              <a:pPr/>
              <a:t>11</a:t>
            </a:fld>
            <a:endParaRPr lang="de-DE"/>
          </a:p>
        </p:txBody>
      </p:sp>
    </p:spTree>
    <p:extLst>
      <p:ext uri="{BB962C8B-B14F-4D97-AF65-F5344CB8AC3E}">
        <p14:creationId xmlns:p14="http://schemas.microsoft.com/office/powerpoint/2010/main" val="18602286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342648-25DC-4743-9A74-6EEF172852E6}" type="slidenum">
              <a:rPr lang="de-DE"/>
              <a:pPr/>
              <a:t>12</a:t>
            </a:fld>
            <a:endParaRPr lang="de-DE"/>
          </a:p>
        </p:txBody>
      </p:sp>
      <p:sp>
        <p:nvSpPr>
          <p:cNvPr id="253954" name="Rectangle 2"/>
          <p:cNvSpPr>
            <a:spLocks noGrp="1" noRot="1" noChangeAspect="1" noChangeArrowheads="1" noTextEdit="1"/>
          </p:cNvSpPr>
          <p:nvPr>
            <p:ph type="sldImg"/>
          </p:nvPr>
        </p:nvSpPr>
        <p:spPr>
          <a:xfrm>
            <a:off x="87313" y="744538"/>
            <a:ext cx="6619875" cy="3724275"/>
          </a:xfrm>
          <a:ln/>
        </p:spPr>
      </p:sp>
      <p:sp>
        <p:nvSpPr>
          <p:cNvPr id="253955"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37690700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a:solidFill>
                <a:srgbClr val="000000"/>
              </a:solidFill>
            </a:endParaRPr>
          </a:p>
        </p:txBody>
      </p:sp>
      <p:sp>
        <p:nvSpPr>
          <p:cNvPr id="4" name="Foliennummernplatzhalter 3"/>
          <p:cNvSpPr>
            <a:spLocks noGrp="1"/>
          </p:cNvSpPr>
          <p:nvPr>
            <p:ph type="sldNum" sz="quarter" idx="5"/>
          </p:nvPr>
        </p:nvSpPr>
        <p:spPr/>
        <p:txBody>
          <a:bodyPr/>
          <a:lstStyle/>
          <a:p>
            <a:fld id="{DF1FE7DE-306B-40DA-8729-EE4B1E1D728A}" type="slidenum">
              <a:rPr lang="de-DE" smtClean="0"/>
              <a:pPr/>
              <a:t>13</a:t>
            </a:fld>
            <a:endParaRPr lang="de-DE"/>
          </a:p>
        </p:txBody>
      </p:sp>
    </p:spTree>
    <p:extLst>
      <p:ext uri="{BB962C8B-B14F-4D97-AF65-F5344CB8AC3E}">
        <p14:creationId xmlns:p14="http://schemas.microsoft.com/office/powerpoint/2010/main" val="152758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p>
        </p:txBody>
      </p:sp>
      <p:sp>
        <p:nvSpPr>
          <p:cNvPr id="4" name="Foliennummernplatzhalter 3"/>
          <p:cNvSpPr>
            <a:spLocks noGrp="1"/>
          </p:cNvSpPr>
          <p:nvPr>
            <p:ph type="sldNum" sz="quarter" idx="5"/>
          </p:nvPr>
        </p:nvSpPr>
        <p:spPr/>
        <p:txBody>
          <a:bodyPr/>
          <a:lstStyle/>
          <a:p>
            <a:fld id="{DF1FE7DE-306B-40DA-8729-EE4B1E1D728A}" type="slidenum">
              <a:rPr lang="de-DE" smtClean="0"/>
              <a:pPr/>
              <a:t>14</a:t>
            </a:fld>
            <a:endParaRPr lang="de-DE"/>
          </a:p>
        </p:txBody>
      </p:sp>
    </p:spTree>
    <p:extLst>
      <p:ext uri="{BB962C8B-B14F-4D97-AF65-F5344CB8AC3E}">
        <p14:creationId xmlns:p14="http://schemas.microsoft.com/office/powerpoint/2010/main" val="36796062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a:solidFill>
                <a:srgbClr val="000000"/>
              </a:solidFill>
            </a:endParaRPr>
          </a:p>
        </p:txBody>
      </p:sp>
      <p:sp>
        <p:nvSpPr>
          <p:cNvPr id="4" name="Foliennummernplatzhalter 3"/>
          <p:cNvSpPr>
            <a:spLocks noGrp="1"/>
          </p:cNvSpPr>
          <p:nvPr>
            <p:ph type="sldNum" sz="quarter" idx="5"/>
          </p:nvPr>
        </p:nvSpPr>
        <p:spPr/>
        <p:txBody>
          <a:bodyPr/>
          <a:lstStyle/>
          <a:p>
            <a:fld id="{DF1FE7DE-306B-40DA-8729-EE4B1E1D728A}" type="slidenum">
              <a:rPr lang="de-DE" smtClean="0"/>
              <a:pPr/>
              <a:t>15</a:t>
            </a:fld>
            <a:endParaRPr lang="de-DE"/>
          </a:p>
        </p:txBody>
      </p:sp>
    </p:spTree>
    <p:extLst>
      <p:ext uri="{BB962C8B-B14F-4D97-AF65-F5344CB8AC3E}">
        <p14:creationId xmlns:p14="http://schemas.microsoft.com/office/powerpoint/2010/main" val="14348366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5"/>
          </p:nvPr>
        </p:nvSpPr>
        <p:spPr/>
        <p:txBody>
          <a:bodyPr/>
          <a:lstStyle/>
          <a:p>
            <a:fld id="{DF1FE7DE-306B-40DA-8729-EE4B1E1D728A}" type="slidenum">
              <a:rPr lang="de-DE" smtClean="0"/>
              <a:pPr/>
              <a:t>16</a:t>
            </a:fld>
            <a:endParaRPr lang="de-DE"/>
          </a:p>
        </p:txBody>
      </p:sp>
    </p:spTree>
    <p:extLst>
      <p:ext uri="{BB962C8B-B14F-4D97-AF65-F5344CB8AC3E}">
        <p14:creationId xmlns:p14="http://schemas.microsoft.com/office/powerpoint/2010/main" val="1614672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5"/>
          </p:nvPr>
        </p:nvSpPr>
        <p:spPr/>
        <p:txBody>
          <a:bodyPr/>
          <a:lstStyle/>
          <a:p>
            <a:fld id="{DF1FE7DE-306B-40DA-8729-EE4B1E1D728A}" type="slidenum">
              <a:rPr lang="de-DE" smtClean="0"/>
              <a:pPr/>
              <a:t>17</a:t>
            </a:fld>
            <a:endParaRPr lang="de-DE"/>
          </a:p>
        </p:txBody>
      </p:sp>
    </p:spTree>
    <p:extLst>
      <p:ext uri="{BB962C8B-B14F-4D97-AF65-F5344CB8AC3E}">
        <p14:creationId xmlns:p14="http://schemas.microsoft.com/office/powerpoint/2010/main" val="18158643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5"/>
          </p:nvPr>
        </p:nvSpPr>
        <p:spPr/>
        <p:txBody>
          <a:bodyPr/>
          <a:lstStyle/>
          <a:p>
            <a:fld id="{DF1FE7DE-306B-40DA-8729-EE4B1E1D728A}" type="slidenum">
              <a:rPr lang="de-DE" smtClean="0"/>
              <a:pPr/>
              <a:t>18</a:t>
            </a:fld>
            <a:endParaRPr lang="de-DE"/>
          </a:p>
        </p:txBody>
      </p:sp>
    </p:spTree>
    <p:extLst>
      <p:ext uri="{BB962C8B-B14F-4D97-AF65-F5344CB8AC3E}">
        <p14:creationId xmlns:p14="http://schemas.microsoft.com/office/powerpoint/2010/main" val="26566554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Foliennummernplatzhalter 3"/>
          <p:cNvSpPr>
            <a:spLocks noGrp="1"/>
          </p:cNvSpPr>
          <p:nvPr>
            <p:ph type="sldNum" sz="quarter" idx="5"/>
          </p:nvPr>
        </p:nvSpPr>
        <p:spPr/>
        <p:txBody>
          <a:bodyPr/>
          <a:lstStyle/>
          <a:p>
            <a:fld id="{DF1FE7DE-306B-40DA-8729-EE4B1E1D728A}" type="slidenum">
              <a:rPr lang="de-DE" smtClean="0"/>
              <a:pPr/>
              <a:t>19</a:t>
            </a:fld>
            <a:endParaRPr lang="de-DE"/>
          </a:p>
        </p:txBody>
      </p:sp>
    </p:spTree>
    <p:extLst>
      <p:ext uri="{BB962C8B-B14F-4D97-AF65-F5344CB8AC3E}">
        <p14:creationId xmlns:p14="http://schemas.microsoft.com/office/powerpoint/2010/main" val="3335880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342648-25DC-4743-9A74-6EEF172852E6}" type="slidenum">
              <a:rPr lang="de-DE"/>
              <a:pPr/>
              <a:t>2</a:t>
            </a:fld>
            <a:endParaRPr lang="de-DE"/>
          </a:p>
        </p:txBody>
      </p:sp>
      <p:sp>
        <p:nvSpPr>
          <p:cNvPr id="253954" name="Rectangle 2"/>
          <p:cNvSpPr>
            <a:spLocks noGrp="1" noRot="1" noChangeAspect="1" noChangeArrowheads="1" noTextEdit="1"/>
          </p:cNvSpPr>
          <p:nvPr>
            <p:ph type="sldImg"/>
          </p:nvPr>
        </p:nvSpPr>
        <p:spPr>
          <a:xfrm>
            <a:off x="87313" y="744538"/>
            <a:ext cx="6619875" cy="3724275"/>
          </a:xfrm>
          <a:ln/>
        </p:spPr>
      </p:sp>
      <p:sp>
        <p:nvSpPr>
          <p:cNvPr id="253955"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37601695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5"/>
          </p:nvPr>
        </p:nvSpPr>
        <p:spPr/>
        <p:txBody>
          <a:bodyPr/>
          <a:lstStyle/>
          <a:p>
            <a:fld id="{DF1FE7DE-306B-40DA-8729-EE4B1E1D728A}" type="slidenum">
              <a:rPr lang="de-DE" smtClean="0"/>
              <a:pPr/>
              <a:t>20</a:t>
            </a:fld>
            <a:endParaRPr lang="de-DE"/>
          </a:p>
        </p:txBody>
      </p:sp>
    </p:spTree>
    <p:extLst>
      <p:ext uri="{BB962C8B-B14F-4D97-AF65-F5344CB8AC3E}">
        <p14:creationId xmlns:p14="http://schemas.microsoft.com/office/powerpoint/2010/main" val="26613801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342648-25DC-4743-9A74-6EEF172852E6}" type="slidenum">
              <a:rPr lang="de-DE"/>
              <a:pPr/>
              <a:t>21</a:t>
            </a:fld>
            <a:endParaRPr lang="de-DE"/>
          </a:p>
        </p:txBody>
      </p:sp>
      <p:sp>
        <p:nvSpPr>
          <p:cNvPr id="253954" name="Rectangle 2"/>
          <p:cNvSpPr>
            <a:spLocks noGrp="1" noRot="1" noChangeAspect="1" noChangeArrowheads="1" noTextEdit="1"/>
          </p:cNvSpPr>
          <p:nvPr>
            <p:ph type="sldImg"/>
          </p:nvPr>
        </p:nvSpPr>
        <p:spPr>
          <a:xfrm>
            <a:off x="87313" y="744538"/>
            <a:ext cx="6619875" cy="3724275"/>
          </a:xfrm>
          <a:ln/>
        </p:spPr>
      </p:sp>
      <p:sp>
        <p:nvSpPr>
          <p:cNvPr id="253955"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30271921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a:p>
        </p:txBody>
      </p:sp>
      <p:sp>
        <p:nvSpPr>
          <p:cNvPr id="4" name="Foliennummernplatzhalter 3"/>
          <p:cNvSpPr>
            <a:spLocks noGrp="1"/>
          </p:cNvSpPr>
          <p:nvPr>
            <p:ph type="sldNum" sz="quarter" idx="5"/>
          </p:nvPr>
        </p:nvSpPr>
        <p:spPr/>
        <p:txBody>
          <a:bodyPr/>
          <a:lstStyle/>
          <a:p>
            <a:fld id="{DF1FE7DE-306B-40DA-8729-EE4B1E1D728A}" type="slidenum">
              <a:rPr lang="de-DE" smtClean="0"/>
              <a:pPr/>
              <a:t>22</a:t>
            </a:fld>
            <a:endParaRPr lang="de-DE"/>
          </a:p>
        </p:txBody>
      </p:sp>
    </p:spTree>
    <p:extLst>
      <p:ext uri="{BB962C8B-B14F-4D97-AF65-F5344CB8AC3E}">
        <p14:creationId xmlns:p14="http://schemas.microsoft.com/office/powerpoint/2010/main" val="31392172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5"/>
          </p:nvPr>
        </p:nvSpPr>
        <p:spPr/>
        <p:txBody>
          <a:bodyPr/>
          <a:lstStyle/>
          <a:p>
            <a:fld id="{DF1FE7DE-306B-40DA-8729-EE4B1E1D728A}" type="slidenum">
              <a:rPr lang="de-DE" smtClean="0"/>
              <a:pPr/>
              <a:t>23</a:t>
            </a:fld>
            <a:endParaRPr lang="de-DE"/>
          </a:p>
        </p:txBody>
      </p:sp>
    </p:spTree>
    <p:extLst>
      <p:ext uri="{BB962C8B-B14F-4D97-AF65-F5344CB8AC3E}">
        <p14:creationId xmlns:p14="http://schemas.microsoft.com/office/powerpoint/2010/main" val="16806008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a:p>
        </p:txBody>
      </p:sp>
      <p:sp>
        <p:nvSpPr>
          <p:cNvPr id="4" name="Foliennummernplatzhalter 3"/>
          <p:cNvSpPr>
            <a:spLocks noGrp="1"/>
          </p:cNvSpPr>
          <p:nvPr>
            <p:ph type="sldNum" sz="quarter" idx="5"/>
          </p:nvPr>
        </p:nvSpPr>
        <p:spPr/>
        <p:txBody>
          <a:bodyPr/>
          <a:lstStyle/>
          <a:p>
            <a:fld id="{DF1FE7DE-306B-40DA-8729-EE4B1E1D728A}" type="slidenum">
              <a:rPr lang="de-DE" smtClean="0"/>
              <a:pPr/>
              <a:t>24</a:t>
            </a:fld>
            <a:endParaRPr lang="de-DE"/>
          </a:p>
        </p:txBody>
      </p:sp>
    </p:spTree>
    <p:extLst>
      <p:ext uri="{BB962C8B-B14F-4D97-AF65-F5344CB8AC3E}">
        <p14:creationId xmlns:p14="http://schemas.microsoft.com/office/powerpoint/2010/main" val="25246181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5"/>
          </p:nvPr>
        </p:nvSpPr>
        <p:spPr/>
        <p:txBody>
          <a:bodyPr/>
          <a:lstStyle/>
          <a:p>
            <a:fld id="{DF1FE7DE-306B-40DA-8729-EE4B1E1D728A}" type="slidenum">
              <a:rPr lang="de-DE" smtClean="0"/>
              <a:pPr/>
              <a:t>25</a:t>
            </a:fld>
            <a:endParaRPr lang="de-DE"/>
          </a:p>
        </p:txBody>
      </p:sp>
    </p:spTree>
    <p:extLst>
      <p:ext uri="{BB962C8B-B14F-4D97-AF65-F5344CB8AC3E}">
        <p14:creationId xmlns:p14="http://schemas.microsoft.com/office/powerpoint/2010/main" val="24429809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5"/>
          </p:nvPr>
        </p:nvSpPr>
        <p:spPr/>
        <p:txBody>
          <a:bodyPr/>
          <a:lstStyle/>
          <a:p>
            <a:fld id="{DF1FE7DE-306B-40DA-8729-EE4B1E1D728A}" type="slidenum">
              <a:rPr lang="de-DE" smtClean="0"/>
              <a:pPr/>
              <a:t>26</a:t>
            </a:fld>
            <a:endParaRPr lang="de-DE"/>
          </a:p>
        </p:txBody>
      </p:sp>
    </p:spTree>
    <p:extLst>
      <p:ext uri="{BB962C8B-B14F-4D97-AF65-F5344CB8AC3E}">
        <p14:creationId xmlns:p14="http://schemas.microsoft.com/office/powerpoint/2010/main" val="740728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5"/>
          </p:nvPr>
        </p:nvSpPr>
        <p:spPr/>
        <p:txBody>
          <a:bodyPr/>
          <a:lstStyle/>
          <a:p>
            <a:fld id="{DF1FE7DE-306B-40DA-8729-EE4B1E1D728A}" type="slidenum">
              <a:rPr lang="de-DE" smtClean="0"/>
              <a:pPr/>
              <a:t>27</a:t>
            </a:fld>
            <a:endParaRPr lang="de-DE"/>
          </a:p>
        </p:txBody>
      </p:sp>
    </p:spTree>
    <p:extLst>
      <p:ext uri="{BB962C8B-B14F-4D97-AF65-F5344CB8AC3E}">
        <p14:creationId xmlns:p14="http://schemas.microsoft.com/office/powerpoint/2010/main" val="39338432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5"/>
          </p:nvPr>
        </p:nvSpPr>
        <p:spPr/>
        <p:txBody>
          <a:bodyPr/>
          <a:lstStyle/>
          <a:p>
            <a:fld id="{DF1FE7DE-306B-40DA-8729-EE4B1E1D728A}" type="slidenum">
              <a:rPr lang="de-DE" smtClean="0"/>
              <a:pPr/>
              <a:t>28</a:t>
            </a:fld>
            <a:endParaRPr lang="de-DE"/>
          </a:p>
        </p:txBody>
      </p:sp>
    </p:spTree>
    <p:extLst>
      <p:ext uri="{BB962C8B-B14F-4D97-AF65-F5344CB8AC3E}">
        <p14:creationId xmlns:p14="http://schemas.microsoft.com/office/powerpoint/2010/main" val="26354457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5"/>
          </p:nvPr>
        </p:nvSpPr>
        <p:spPr/>
        <p:txBody>
          <a:bodyPr/>
          <a:lstStyle/>
          <a:p>
            <a:fld id="{DF1FE7DE-306B-40DA-8729-EE4B1E1D728A}" type="slidenum">
              <a:rPr lang="de-DE" smtClean="0"/>
              <a:pPr/>
              <a:t>29</a:t>
            </a:fld>
            <a:endParaRPr lang="de-DE"/>
          </a:p>
        </p:txBody>
      </p:sp>
    </p:spTree>
    <p:extLst>
      <p:ext uri="{BB962C8B-B14F-4D97-AF65-F5344CB8AC3E}">
        <p14:creationId xmlns:p14="http://schemas.microsoft.com/office/powerpoint/2010/main" val="3345917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342648-25DC-4743-9A74-6EEF172852E6}" type="slidenum">
              <a:rPr lang="de-DE"/>
              <a:pPr/>
              <a:t>3</a:t>
            </a:fld>
            <a:endParaRPr lang="de-DE"/>
          </a:p>
        </p:txBody>
      </p:sp>
      <p:sp>
        <p:nvSpPr>
          <p:cNvPr id="253954" name="Rectangle 2"/>
          <p:cNvSpPr>
            <a:spLocks noGrp="1" noRot="1" noChangeAspect="1" noChangeArrowheads="1" noTextEdit="1"/>
          </p:cNvSpPr>
          <p:nvPr>
            <p:ph type="sldImg"/>
          </p:nvPr>
        </p:nvSpPr>
        <p:spPr>
          <a:xfrm>
            <a:off x="87313" y="744538"/>
            <a:ext cx="6619875" cy="3724275"/>
          </a:xfrm>
          <a:ln/>
        </p:spPr>
      </p:sp>
      <p:sp>
        <p:nvSpPr>
          <p:cNvPr id="253955"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16425519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5"/>
          </p:nvPr>
        </p:nvSpPr>
        <p:spPr/>
        <p:txBody>
          <a:bodyPr/>
          <a:lstStyle/>
          <a:p>
            <a:fld id="{DF1FE7DE-306B-40DA-8729-EE4B1E1D728A}" type="slidenum">
              <a:rPr lang="de-DE" smtClean="0"/>
              <a:pPr/>
              <a:t>30</a:t>
            </a:fld>
            <a:endParaRPr lang="de-DE"/>
          </a:p>
        </p:txBody>
      </p:sp>
    </p:spTree>
    <p:extLst>
      <p:ext uri="{BB962C8B-B14F-4D97-AF65-F5344CB8AC3E}">
        <p14:creationId xmlns:p14="http://schemas.microsoft.com/office/powerpoint/2010/main" val="22855678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5"/>
          </p:nvPr>
        </p:nvSpPr>
        <p:spPr/>
        <p:txBody>
          <a:bodyPr/>
          <a:lstStyle/>
          <a:p>
            <a:fld id="{DF1FE7DE-306B-40DA-8729-EE4B1E1D728A}" type="slidenum">
              <a:rPr lang="de-DE" smtClean="0"/>
              <a:pPr/>
              <a:t>31</a:t>
            </a:fld>
            <a:endParaRPr lang="de-DE"/>
          </a:p>
        </p:txBody>
      </p:sp>
    </p:spTree>
    <p:extLst>
      <p:ext uri="{BB962C8B-B14F-4D97-AF65-F5344CB8AC3E}">
        <p14:creationId xmlns:p14="http://schemas.microsoft.com/office/powerpoint/2010/main" val="17320093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342648-25DC-4743-9A74-6EEF172852E6}" type="slidenum">
              <a:rPr lang="de-DE"/>
              <a:pPr/>
              <a:t>32</a:t>
            </a:fld>
            <a:endParaRPr lang="de-DE"/>
          </a:p>
        </p:txBody>
      </p:sp>
      <p:sp>
        <p:nvSpPr>
          <p:cNvPr id="253954" name="Rectangle 2"/>
          <p:cNvSpPr>
            <a:spLocks noGrp="1" noRot="1" noChangeAspect="1" noChangeArrowheads="1" noTextEdit="1"/>
          </p:cNvSpPr>
          <p:nvPr>
            <p:ph type="sldImg"/>
          </p:nvPr>
        </p:nvSpPr>
        <p:spPr>
          <a:xfrm>
            <a:off x="87313" y="744538"/>
            <a:ext cx="6619875" cy="3724275"/>
          </a:xfrm>
          <a:ln/>
        </p:spPr>
      </p:sp>
      <p:sp>
        <p:nvSpPr>
          <p:cNvPr id="253955"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41826762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5"/>
          </p:nvPr>
        </p:nvSpPr>
        <p:spPr/>
        <p:txBody>
          <a:bodyPr/>
          <a:lstStyle/>
          <a:p>
            <a:fld id="{DF1FE7DE-306B-40DA-8729-EE4B1E1D728A}" type="slidenum">
              <a:rPr lang="de-DE" smtClean="0"/>
              <a:pPr/>
              <a:t>33</a:t>
            </a:fld>
            <a:endParaRPr lang="de-DE"/>
          </a:p>
        </p:txBody>
      </p:sp>
    </p:spTree>
    <p:extLst>
      <p:ext uri="{BB962C8B-B14F-4D97-AF65-F5344CB8AC3E}">
        <p14:creationId xmlns:p14="http://schemas.microsoft.com/office/powerpoint/2010/main" val="12567254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5"/>
          </p:nvPr>
        </p:nvSpPr>
        <p:spPr/>
        <p:txBody>
          <a:bodyPr/>
          <a:lstStyle/>
          <a:p>
            <a:fld id="{DF1FE7DE-306B-40DA-8729-EE4B1E1D728A}" type="slidenum">
              <a:rPr lang="de-DE" smtClean="0"/>
              <a:pPr/>
              <a:t>34</a:t>
            </a:fld>
            <a:endParaRPr lang="de-DE"/>
          </a:p>
        </p:txBody>
      </p:sp>
    </p:spTree>
    <p:extLst>
      <p:ext uri="{BB962C8B-B14F-4D97-AF65-F5344CB8AC3E}">
        <p14:creationId xmlns:p14="http://schemas.microsoft.com/office/powerpoint/2010/main" val="16518543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5"/>
          </p:nvPr>
        </p:nvSpPr>
        <p:spPr/>
        <p:txBody>
          <a:bodyPr/>
          <a:lstStyle/>
          <a:p>
            <a:fld id="{DF1FE7DE-306B-40DA-8729-EE4B1E1D728A}" type="slidenum">
              <a:rPr lang="de-DE" smtClean="0"/>
              <a:pPr/>
              <a:t>35</a:t>
            </a:fld>
            <a:endParaRPr lang="de-DE"/>
          </a:p>
        </p:txBody>
      </p:sp>
    </p:spTree>
    <p:extLst>
      <p:ext uri="{BB962C8B-B14F-4D97-AF65-F5344CB8AC3E}">
        <p14:creationId xmlns:p14="http://schemas.microsoft.com/office/powerpoint/2010/main" val="9489988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5"/>
          </p:nvPr>
        </p:nvSpPr>
        <p:spPr/>
        <p:txBody>
          <a:bodyPr/>
          <a:lstStyle/>
          <a:p>
            <a:fld id="{DF1FE7DE-306B-40DA-8729-EE4B1E1D728A}" type="slidenum">
              <a:rPr lang="de-DE" smtClean="0"/>
              <a:pPr/>
              <a:t>36</a:t>
            </a:fld>
            <a:endParaRPr lang="de-DE"/>
          </a:p>
        </p:txBody>
      </p:sp>
    </p:spTree>
    <p:extLst>
      <p:ext uri="{BB962C8B-B14F-4D97-AF65-F5344CB8AC3E}">
        <p14:creationId xmlns:p14="http://schemas.microsoft.com/office/powerpoint/2010/main" val="8566942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p>
        </p:txBody>
      </p:sp>
      <p:sp>
        <p:nvSpPr>
          <p:cNvPr id="4" name="Foliennummernplatzhalter 3"/>
          <p:cNvSpPr>
            <a:spLocks noGrp="1"/>
          </p:cNvSpPr>
          <p:nvPr>
            <p:ph type="sldNum" sz="quarter" idx="5"/>
          </p:nvPr>
        </p:nvSpPr>
        <p:spPr/>
        <p:txBody>
          <a:bodyPr/>
          <a:lstStyle/>
          <a:p>
            <a:fld id="{DF1FE7DE-306B-40DA-8729-EE4B1E1D728A}" type="slidenum">
              <a:rPr lang="de-DE" smtClean="0"/>
              <a:pPr/>
              <a:t>37</a:t>
            </a:fld>
            <a:endParaRPr lang="de-DE"/>
          </a:p>
        </p:txBody>
      </p:sp>
    </p:spTree>
    <p:extLst>
      <p:ext uri="{BB962C8B-B14F-4D97-AF65-F5344CB8AC3E}">
        <p14:creationId xmlns:p14="http://schemas.microsoft.com/office/powerpoint/2010/main" val="33023692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5"/>
          </p:nvPr>
        </p:nvSpPr>
        <p:spPr/>
        <p:txBody>
          <a:bodyPr/>
          <a:lstStyle/>
          <a:p>
            <a:fld id="{DF1FE7DE-306B-40DA-8729-EE4B1E1D728A}" type="slidenum">
              <a:rPr lang="de-DE" smtClean="0"/>
              <a:pPr/>
              <a:t>38</a:t>
            </a:fld>
            <a:endParaRPr lang="de-DE"/>
          </a:p>
        </p:txBody>
      </p:sp>
    </p:spTree>
    <p:extLst>
      <p:ext uri="{BB962C8B-B14F-4D97-AF65-F5344CB8AC3E}">
        <p14:creationId xmlns:p14="http://schemas.microsoft.com/office/powerpoint/2010/main" val="1971053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5"/>
          </p:nvPr>
        </p:nvSpPr>
        <p:spPr/>
        <p:txBody>
          <a:bodyPr/>
          <a:lstStyle/>
          <a:p>
            <a:fld id="{DF1FE7DE-306B-40DA-8729-EE4B1E1D728A}" type="slidenum">
              <a:rPr lang="de-DE" smtClean="0"/>
              <a:pPr/>
              <a:t>39</a:t>
            </a:fld>
            <a:endParaRPr lang="de-DE"/>
          </a:p>
        </p:txBody>
      </p:sp>
    </p:spTree>
    <p:extLst>
      <p:ext uri="{BB962C8B-B14F-4D97-AF65-F5344CB8AC3E}">
        <p14:creationId xmlns:p14="http://schemas.microsoft.com/office/powerpoint/2010/main" val="1383632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342648-25DC-4743-9A74-6EEF172852E6}" type="slidenum">
              <a:rPr lang="de-DE"/>
              <a:pPr/>
              <a:t>4</a:t>
            </a:fld>
            <a:endParaRPr lang="de-DE"/>
          </a:p>
        </p:txBody>
      </p:sp>
      <p:sp>
        <p:nvSpPr>
          <p:cNvPr id="253954" name="Rectangle 2"/>
          <p:cNvSpPr>
            <a:spLocks noGrp="1" noRot="1" noChangeAspect="1" noChangeArrowheads="1" noTextEdit="1"/>
          </p:cNvSpPr>
          <p:nvPr>
            <p:ph type="sldImg"/>
          </p:nvPr>
        </p:nvSpPr>
        <p:spPr>
          <a:xfrm>
            <a:off x="87313" y="744538"/>
            <a:ext cx="6619875" cy="3724275"/>
          </a:xfrm>
          <a:ln/>
        </p:spPr>
      </p:sp>
      <p:sp>
        <p:nvSpPr>
          <p:cNvPr id="253955"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8438099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342648-25DC-4743-9A74-6EEF172852E6}" type="slidenum">
              <a:rPr lang="de-DE"/>
              <a:pPr/>
              <a:t>40</a:t>
            </a:fld>
            <a:endParaRPr lang="de-DE"/>
          </a:p>
        </p:txBody>
      </p:sp>
      <p:sp>
        <p:nvSpPr>
          <p:cNvPr id="253954" name="Rectangle 2"/>
          <p:cNvSpPr>
            <a:spLocks noGrp="1" noRot="1" noChangeAspect="1" noChangeArrowheads="1" noTextEdit="1"/>
          </p:cNvSpPr>
          <p:nvPr>
            <p:ph type="sldImg"/>
          </p:nvPr>
        </p:nvSpPr>
        <p:spPr>
          <a:xfrm>
            <a:off x="87313" y="744538"/>
            <a:ext cx="6619875" cy="3724275"/>
          </a:xfrm>
          <a:ln/>
        </p:spPr>
      </p:sp>
      <p:sp>
        <p:nvSpPr>
          <p:cNvPr id="253955"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40126709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5"/>
          </p:nvPr>
        </p:nvSpPr>
        <p:spPr/>
        <p:txBody>
          <a:bodyPr/>
          <a:lstStyle/>
          <a:p>
            <a:fld id="{DF1FE7DE-306B-40DA-8729-EE4B1E1D728A}" type="slidenum">
              <a:rPr lang="de-DE" smtClean="0"/>
              <a:pPr/>
              <a:t>41</a:t>
            </a:fld>
            <a:endParaRPr lang="de-DE"/>
          </a:p>
        </p:txBody>
      </p:sp>
    </p:spTree>
    <p:extLst>
      <p:ext uri="{BB962C8B-B14F-4D97-AF65-F5344CB8AC3E}">
        <p14:creationId xmlns:p14="http://schemas.microsoft.com/office/powerpoint/2010/main" val="3204858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5"/>
          </p:nvPr>
        </p:nvSpPr>
        <p:spPr/>
        <p:txBody>
          <a:bodyPr/>
          <a:lstStyle/>
          <a:p>
            <a:fld id="{DF1FE7DE-306B-40DA-8729-EE4B1E1D728A}" type="slidenum">
              <a:rPr lang="de-DE" smtClean="0"/>
              <a:pPr/>
              <a:t>42</a:t>
            </a:fld>
            <a:endParaRPr lang="de-DE"/>
          </a:p>
        </p:txBody>
      </p:sp>
    </p:spTree>
    <p:extLst>
      <p:ext uri="{BB962C8B-B14F-4D97-AF65-F5344CB8AC3E}">
        <p14:creationId xmlns:p14="http://schemas.microsoft.com/office/powerpoint/2010/main" val="8588040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5"/>
          </p:nvPr>
        </p:nvSpPr>
        <p:spPr/>
        <p:txBody>
          <a:bodyPr/>
          <a:lstStyle/>
          <a:p>
            <a:fld id="{DF1FE7DE-306B-40DA-8729-EE4B1E1D728A}" type="slidenum">
              <a:rPr lang="de-DE" smtClean="0"/>
              <a:pPr/>
              <a:t>43</a:t>
            </a:fld>
            <a:endParaRPr lang="de-DE"/>
          </a:p>
        </p:txBody>
      </p:sp>
    </p:spTree>
    <p:extLst>
      <p:ext uri="{BB962C8B-B14F-4D97-AF65-F5344CB8AC3E}">
        <p14:creationId xmlns:p14="http://schemas.microsoft.com/office/powerpoint/2010/main" val="33497586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5"/>
          </p:nvPr>
        </p:nvSpPr>
        <p:spPr/>
        <p:txBody>
          <a:bodyPr/>
          <a:lstStyle/>
          <a:p>
            <a:fld id="{DF1FE7DE-306B-40DA-8729-EE4B1E1D728A}" type="slidenum">
              <a:rPr lang="de-DE" smtClean="0"/>
              <a:pPr/>
              <a:t>44</a:t>
            </a:fld>
            <a:endParaRPr lang="de-DE"/>
          </a:p>
        </p:txBody>
      </p:sp>
    </p:spTree>
    <p:extLst>
      <p:ext uri="{BB962C8B-B14F-4D97-AF65-F5344CB8AC3E}">
        <p14:creationId xmlns:p14="http://schemas.microsoft.com/office/powerpoint/2010/main" val="4057493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5"/>
          </p:nvPr>
        </p:nvSpPr>
        <p:spPr/>
        <p:txBody>
          <a:bodyPr/>
          <a:lstStyle/>
          <a:p>
            <a:fld id="{DF1FE7DE-306B-40DA-8729-EE4B1E1D728A}" type="slidenum">
              <a:rPr lang="de-DE" smtClean="0"/>
              <a:pPr/>
              <a:t>45</a:t>
            </a:fld>
            <a:endParaRPr lang="de-DE"/>
          </a:p>
        </p:txBody>
      </p:sp>
    </p:spTree>
    <p:extLst>
      <p:ext uri="{BB962C8B-B14F-4D97-AF65-F5344CB8AC3E}">
        <p14:creationId xmlns:p14="http://schemas.microsoft.com/office/powerpoint/2010/main" val="4363417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5"/>
          </p:nvPr>
        </p:nvSpPr>
        <p:spPr/>
        <p:txBody>
          <a:bodyPr/>
          <a:lstStyle/>
          <a:p>
            <a:fld id="{DF1FE7DE-306B-40DA-8729-EE4B1E1D728A}" type="slidenum">
              <a:rPr lang="de-DE" smtClean="0"/>
              <a:pPr/>
              <a:t>46</a:t>
            </a:fld>
            <a:endParaRPr lang="de-DE"/>
          </a:p>
        </p:txBody>
      </p:sp>
    </p:spTree>
    <p:extLst>
      <p:ext uri="{BB962C8B-B14F-4D97-AF65-F5344CB8AC3E}">
        <p14:creationId xmlns:p14="http://schemas.microsoft.com/office/powerpoint/2010/main" val="42719730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5"/>
          </p:nvPr>
        </p:nvSpPr>
        <p:spPr/>
        <p:txBody>
          <a:bodyPr/>
          <a:lstStyle/>
          <a:p>
            <a:fld id="{DF1FE7DE-306B-40DA-8729-EE4B1E1D728A}" type="slidenum">
              <a:rPr lang="de-DE" smtClean="0"/>
              <a:pPr/>
              <a:t>47</a:t>
            </a:fld>
            <a:endParaRPr lang="de-DE"/>
          </a:p>
        </p:txBody>
      </p:sp>
    </p:spTree>
    <p:extLst>
      <p:ext uri="{BB962C8B-B14F-4D97-AF65-F5344CB8AC3E}">
        <p14:creationId xmlns:p14="http://schemas.microsoft.com/office/powerpoint/2010/main" val="17083848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342648-25DC-4743-9A74-6EEF172852E6}" type="slidenum">
              <a:rPr lang="de-DE"/>
              <a:pPr/>
              <a:t>48</a:t>
            </a:fld>
            <a:endParaRPr lang="de-DE"/>
          </a:p>
        </p:txBody>
      </p:sp>
      <p:sp>
        <p:nvSpPr>
          <p:cNvPr id="253954" name="Rectangle 2"/>
          <p:cNvSpPr>
            <a:spLocks noGrp="1" noRot="1" noChangeAspect="1" noChangeArrowheads="1" noTextEdit="1"/>
          </p:cNvSpPr>
          <p:nvPr>
            <p:ph type="sldImg"/>
          </p:nvPr>
        </p:nvSpPr>
        <p:spPr>
          <a:xfrm>
            <a:off x="87313" y="744538"/>
            <a:ext cx="6619875" cy="3724275"/>
          </a:xfrm>
          <a:ln/>
        </p:spPr>
      </p:sp>
      <p:sp>
        <p:nvSpPr>
          <p:cNvPr id="253955"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137540498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5"/>
          </p:nvPr>
        </p:nvSpPr>
        <p:spPr/>
        <p:txBody>
          <a:bodyPr/>
          <a:lstStyle/>
          <a:p>
            <a:fld id="{DF1FE7DE-306B-40DA-8729-EE4B1E1D728A}" type="slidenum">
              <a:rPr lang="de-DE" smtClean="0"/>
              <a:pPr/>
              <a:t>49</a:t>
            </a:fld>
            <a:endParaRPr lang="de-DE"/>
          </a:p>
        </p:txBody>
      </p:sp>
    </p:spTree>
    <p:extLst>
      <p:ext uri="{BB962C8B-B14F-4D97-AF65-F5344CB8AC3E}">
        <p14:creationId xmlns:p14="http://schemas.microsoft.com/office/powerpoint/2010/main" val="2735472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342648-25DC-4743-9A74-6EEF172852E6}" type="slidenum">
              <a:rPr lang="de-DE"/>
              <a:pPr/>
              <a:t>5</a:t>
            </a:fld>
            <a:endParaRPr lang="de-DE"/>
          </a:p>
        </p:txBody>
      </p:sp>
      <p:sp>
        <p:nvSpPr>
          <p:cNvPr id="253954" name="Rectangle 2"/>
          <p:cNvSpPr>
            <a:spLocks noGrp="1" noRot="1" noChangeAspect="1" noChangeArrowheads="1" noTextEdit="1"/>
          </p:cNvSpPr>
          <p:nvPr>
            <p:ph type="sldImg"/>
          </p:nvPr>
        </p:nvSpPr>
        <p:spPr>
          <a:xfrm>
            <a:off x="87313" y="744538"/>
            <a:ext cx="6619875" cy="3724275"/>
          </a:xfrm>
          <a:ln/>
        </p:spPr>
      </p:sp>
      <p:sp>
        <p:nvSpPr>
          <p:cNvPr id="253955"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221754153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5"/>
          </p:nvPr>
        </p:nvSpPr>
        <p:spPr/>
        <p:txBody>
          <a:bodyPr/>
          <a:lstStyle/>
          <a:p>
            <a:fld id="{DF1FE7DE-306B-40DA-8729-EE4B1E1D728A}" type="slidenum">
              <a:rPr lang="de-DE" smtClean="0"/>
              <a:pPr/>
              <a:t>50</a:t>
            </a:fld>
            <a:endParaRPr lang="de-DE"/>
          </a:p>
        </p:txBody>
      </p:sp>
    </p:spTree>
    <p:extLst>
      <p:ext uri="{BB962C8B-B14F-4D97-AF65-F5344CB8AC3E}">
        <p14:creationId xmlns:p14="http://schemas.microsoft.com/office/powerpoint/2010/main" val="178368643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F1FE7DE-306B-40DA-8729-EE4B1E1D728A}" type="slidenum">
              <a:rPr lang="de-DE" smtClean="0"/>
              <a:pPr/>
              <a:t>52</a:t>
            </a:fld>
            <a:endParaRPr lang="de-DE"/>
          </a:p>
        </p:txBody>
      </p:sp>
    </p:spTree>
    <p:extLst>
      <p:ext uri="{BB962C8B-B14F-4D97-AF65-F5344CB8AC3E}">
        <p14:creationId xmlns:p14="http://schemas.microsoft.com/office/powerpoint/2010/main" val="62457291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F1FE7DE-306B-40DA-8729-EE4B1E1D728A}" type="slidenum">
              <a:rPr lang="de-DE" smtClean="0"/>
              <a:pPr/>
              <a:t>53</a:t>
            </a:fld>
            <a:endParaRPr lang="de-DE"/>
          </a:p>
        </p:txBody>
      </p:sp>
    </p:spTree>
    <p:extLst>
      <p:ext uri="{BB962C8B-B14F-4D97-AF65-F5344CB8AC3E}">
        <p14:creationId xmlns:p14="http://schemas.microsoft.com/office/powerpoint/2010/main" val="133435899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F1FE7DE-306B-40DA-8729-EE4B1E1D728A}" type="slidenum">
              <a:rPr lang="de-DE" smtClean="0"/>
              <a:pPr/>
              <a:t>54</a:t>
            </a:fld>
            <a:endParaRPr lang="de-DE"/>
          </a:p>
        </p:txBody>
      </p:sp>
    </p:spTree>
    <p:extLst>
      <p:ext uri="{BB962C8B-B14F-4D97-AF65-F5344CB8AC3E}">
        <p14:creationId xmlns:p14="http://schemas.microsoft.com/office/powerpoint/2010/main" val="673525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342648-25DC-4743-9A74-6EEF172852E6}" type="slidenum">
              <a:rPr lang="de-DE"/>
              <a:pPr/>
              <a:t>6</a:t>
            </a:fld>
            <a:endParaRPr lang="de-DE"/>
          </a:p>
        </p:txBody>
      </p:sp>
      <p:sp>
        <p:nvSpPr>
          <p:cNvPr id="253954" name="Rectangle 2"/>
          <p:cNvSpPr>
            <a:spLocks noGrp="1" noRot="1" noChangeAspect="1" noChangeArrowheads="1" noTextEdit="1"/>
          </p:cNvSpPr>
          <p:nvPr>
            <p:ph type="sldImg"/>
          </p:nvPr>
        </p:nvSpPr>
        <p:spPr>
          <a:xfrm>
            <a:off x="87313" y="744538"/>
            <a:ext cx="6619875" cy="3724275"/>
          </a:xfrm>
          <a:ln/>
        </p:spPr>
      </p:sp>
      <p:sp>
        <p:nvSpPr>
          <p:cNvPr id="253955"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1792657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F1FE7DE-306B-40DA-8729-EE4B1E1D728A}" type="slidenum">
              <a:rPr lang="de-DE" smtClean="0"/>
              <a:pPr/>
              <a:t>7</a:t>
            </a:fld>
            <a:endParaRPr lang="de-DE"/>
          </a:p>
        </p:txBody>
      </p:sp>
    </p:spTree>
    <p:extLst>
      <p:ext uri="{BB962C8B-B14F-4D97-AF65-F5344CB8AC3E}">
        <p14:creationId xmlns:p14="http://schemas.microsoft.com/office/powerpoint/2010/main" val="2632405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endParaRPr lang="de-DE"/>
          </a:p>
        </p:txBody>
      </p:sp>
      <p:sp>
        <p:nvSpPr>
          <p:cNvPr id="4" name="Foliennummernplatzhalter 3"/>
          <p:cNvSpPr>
            <a:spLocks noGrp="1"/>
          </p:cNvSpPr>
          <p:nvPr>
            <p:ph type="sldNum" sz="quarter" idx="5"/>
          </p:nvPr>
        </p:nvSpPr>
        <p:spPr/>
        <p:txBody>
          <a:bodyPr/>
          <a:lstStyle/>
          <a:p>
            <a:fld id="{DF1FE7DE-306B-40DA-8729-EE4B1E1D728A}" type="slidenum">
              <a:rPr lang="de-DE" smtClean="0"/>
              <a:pPr/>
              <a:t>8</a:t>
            </a:fld>
            <a:endParaRPr lang="de-DE"/>
          </a:p>
        </p:txBody>
      </p:sp>
    </p:spTree>
    <p:extLst>
      <p:ext uri="{BB962C8B-B14F-4D97-AF65-F5344CB8AC3E}">
        <p14:creationId xmlns:p14="http://schemas.microsoft.com/office/powerpoint/2010/main" val="34347258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F1FE7DE-306B-40DA-8729-EE4B1E1D728A}" type="slidenum">
              <a:rPr lang="de-DE" smtClean="0"/>
              <a:pPr/>
              <a:t>9</a:t>
            </a:fld>
            <a:endParaRPr lang="de-DE"/>
          </a:p>
        </p:txBody>
      </p:sp>
    </p:spTree>
    <p:extLst>
      <p:ext uri="{BB962C8B-B14F-4D97-AF65-F5344CB8AC3E}">
        <p14:creationId xmlns:p14="http://schemas.microsoft.com/office/powerpoint/2010/main" val="7990827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chemeClr val="bg1"/>
        </a:solidFill>
        <a:effectLst/>
      </p:bgPr>
    </p:bg>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1248834" y="3111500"/>
            <a:ext cx="9099551" cy="2667000"/>
          </a:xfrm>
        </p:spPr>
        <p:txBody>
          <a:bodyPr/>
          <a:lstStyle>
            <a:lvl1pPr marL="0" indent="0" algn="r">
              <a:buFontTx/>
              <a:buNone/>
              <a:defRPr sz="3200">
                <a:solidFill>
                  <a:schemeClr val="bg1"/>
                </a:solidFill>
              </a:defRPr>
            </a:lvl1pPr>
          </a:lstStyle>
          <a:p>
            <a:pPr lvl="0"/>
            <a:r>
              <a:rPr lang="de-DE" noProof="0"/>
              <a:t>Formatvorlage des Untertitelmasters durch Klicken bearbeiten</a:t>
            </a:r>
          </a:p>
        </p:txBody>
      </p:sp>
      <p:sp>
        <p:nvSpPr>
          <p:cNvPr id="6156" name="Rectangle 12"/>
          <p:cNvSpPr>
            <a:spLocks noGrp="1" noChangeArrowheads="1"/>
          </p:cNvSpPr>
          <p:nvPr>
            <p:ph type="ctrTitle" sz="quarter"/>
          </p:nvPr>
        </p:nvSpPr>
        <p:spPr>
          <a:xfrm>
            <a:off x="1250952" y="1535114"/>
            <a:ext cx="9097433" cy="1470025"/>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a:defRPr sz="4400">
                <a:solidFill>
                  <a:schemeClr val="bg1"/>
                </a:solidFill>
              </a:defRPr>
            </a:lvl1pPr>
          </a:lstStyle>
          <a:p>
            <a:pPr lvl="0"/>
            <a:r>
              <a:rPr lang="de-DE" noProof="0"/>
              <a:t>Titelmasterformat durch Klicken bearbeiten</a:t>
            </a:r>
          </a:p>
        </p:txBody>
      </p:sp>
      <p:grpSp>
        <p:nvGrpSpPr>
          <p:cNvPr id="6159" name="Group 15"/>
          <p:cNvGrpSpPr>
            <a:grpSpLocks/>
          </p:cNvGrpSpPr>
          <p:nvPr userDrawn="1"/>
        </p:nvGrpSpPr>
        <p:grpSpPr bwMode="auto">
          <a:xfrm>
            <a:off x="6661152" y="0"/>
            <a:ext cx="5530849" cy="673100"/>
            <a:chOff x="3028" y="358"/>
            <a:chExt cx="2613" cy="424"/>
          </a:xfrm>
        </p:grpSpPr>
        <p:pic>
          <p:nvPicPr>
            <p:cNvPr id="6160" name="Picture 16" descr="wappen_xl_s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6" y="358"/>
              <a:ext cx="705" cy="424"/>
            </a:xfrm>
            <a:prstGeom prst="rect">
              <a:avLst/>
            </a:prstGeom>
            <a:noFill/>
            <a:extLst>
              <a:ext uri="{909E8E84-426E-40DD-AFC4-6F175D3DCCD1}">
                <a14:hiddenFill xmlns:a14="http://schemas.microsoft.com/office/drawing/2010/main">
                  <a:solidFill>
                    <a:srgbClr val="FFFFFF"/>
                  </a:solidFill>
                </a14:hiddenFill>
              </a:ext>
            </a:extLst>
          </p:spPr>
        </p:pic>
        <p:sp>
          <p:nvSpPr>
            <p:cNvPr id="6161" name="Text Box 17"/>
            <p:cNvSpPr txBox="1">
              <a:spLocks noChangeArrowheads="1"/>
            </p:cNvSpPr>
            <p:nvPr/>
          </p:nvSpPr>
          <p:spPr bwMode="auto">
            <a:xfrm>
              <a:off x="3028" y="527"/>
              <a:ext cx="187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nSpc>
                  <a:spcPct val="85000"/>
                </a:lnSpc>
              </a:pPr>
              <a:r>
                <a:rPr lang="de-DE" sz="1500">
                  <a:solidFill>
                    <a:schemeClr val="bg1"/>
                  </a:solidFill>
                </a:rPr>
                <a:t>Bayerisches Landesamt für</a:t>
              </a:r>
            </a:p>
            <a:p>
              <a:pPr>
                <a:lnSpc>
                  <a:spcPct val="90000"/>
                </a:lnSpc>
              </a:pPr>
              <a:r>
                <a:rPr lang="de-DE" sz="1500">
                  <a:solidFill>
                    <a:schemeClr val="bg1"/>
                  </a:solidFill>
                </a:rPr>
                <a:t>Umwelt</a:t>
              </a:r>
            </a:p>
          </p:txBody>
        </p:sp>
      </p:grpSp>
      <p:pic>
        <p:nvPicPr>
          <p:cNvPr id="6166" name="Picture 22" descr="PP Hintergrund"/>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174" name="Rectangle 30"/>
          <p:cNvSpPr>
            <a:spLocks noChangeArrowheads="1"/>
          </p:cNvSpPr>
          <p:nvPr userDrawn="1"/>
        </p:nvSpPr>
        <p:spPr bwMode="auto">
          <a:xfrm>
            <a:off x="1" y="1341438"/>
            <a:ext cx="10460567" cy="150812"/>
          </a:xfrm>
          <a:prstGeom prst="rect">
            <a:avLst/>
          </a:prstGeom>
          <a:solidFill>
            <a:srgbClr val="F9AA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2400"/>
          </a:p>
        </p:txBody>
      </p:sp>
      <p:grpSp>
        <p:nvGrpSpPr>
          <p:cNvPr id="15" name="Gruppieren 14"/>
          <p:cNvGrpSpPr/>
          <p:nvPr userDrawn="1"/>
        </p:nvGrpSpPr>
        <p:grpSpPr>
          <a:xfrm>
            <a:off x="7680176" y="328385"/>
            <a:ext cx="4158614" cy="770954"/>
            <a:chOff x="5453785" y="272326"/>
            <a:chExt cx="3568304" cy="531728"/>
          </a:xfrm>
        </p:grpSpPr>
        <p:pic>
          <p:nvPicPr>
            <p:cNvPr id="16" name="Picture 26" descr="wappen_xl_s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22665" y="272326"/>
              <a:ext cx="1099424" cy="531728"/>
            </a:xfrm>
            <a:prstGeom prst="rect">
              <a:avLst/>
            </a:prstGeom>
            <a:noFill/>
            <a:extLst>
              <a:ext uri="{909E8E84-426E-40DD-AFC4-6F175D3DCCD1}">
                <a14:hiddenFill xmlns:a14="http://schemas.microsoft.com/office/drawing/2010/main">
                  <a:solidFill>
                    <a:srgbClr val="FFFFFF"/>
                  </a:solidFill>
                </a14:hiddenFill>
              </a:ext>
            </a:extLst>
          </p:spPr>
        </p:pic>
        <p:sp>
          <p:nvSpPr>
            <p:cNvPr id="17" name="Text Box 27"/>
            <p:cNvSpPr txBox="1">
              <a:spLocks noChangeArrowheads="1"/>
            </p:cNvSpPr>
            <p:nvPr/>
          </p:nvSpPr>
          <p:spPr bwMode="auto">
            <a:xfrm>
              <a:off x="5453785" y="490373"/>
              <a:ext cx="2385719" cy="297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nSpc>
                  <a:spcPct val="85000"/>
                </a:lnSpc>
              </a:pPr>
              <a:r>
                <a:rPr lang="de-DE" sz="1600">
                  <a:solidFill>
                    <a:schemeClr val="bg1"/>
                  </a:solidFill>
                </a:rPr>
                <a:t>Bayerisches Landesamt für</a:t>
              </a:r>
            </a:p>
            <a:p>
              <a:pPr>
                <a:lnSpc>
                  <a:spcPct val="90000"/>
                </a:lnSpc>
              </a:pPr>
              <a:r>
                <a:rPr lang="de-DE" sz="1600">
                  <a:solidFill>
                    <a:schemeClr val="bg1"/>
                  </a:solidFill>
                </a:rPr>
                <a:t>Umwelt</a:t>
              </a: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chemeClr val="bg1"/>
        </a:solidFill>
        <a:effectLst/>
      </p:bgPr>
    </p:bg>
    <p:spTree>
      <p:nvGrpSpPr>
        <p:cNvPr id="1" name=""/>
        <p:cNvGrpSpPr/>
        <p:nvPr/>
      </p:nvGrpSpPr>
      <p:grpSpPr>
        <a:xfrm>
          <a:off x="0" y="0"/>
          <a:ext cx="0" cy="0"/>
          <a:chOff x="0" y="0"/>
          <a:chExt cx="0" cy="0"/>
        </a:xfrm>
      </p:grpSpPr>
      <p:sp>
        <p:nvSpPr>
          <p:cNvPr id="7" name="Rechteck 6"/>
          <p:cNvSpPr/>
          <p:nvPr userDrawn="1"/>
        </p:nvSpPr>
        <p:spPr bwMode="auto">
          <a:xfrm>
            <a:off x="-10160" y="0"/>
            <a:ext cx="12216000" cy="1349058"/>
          </a:xfrm>
          <a:prstGeom prst="rect">
            <a:avLst/>
          </a:prstGeom>
          <a:solidFill>
            <a:srgbClr val="5C8395"/>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sp>
        <p:nvSpPr>
          <p:cNvPr id="6147" name="Rectangle 3"/>
          <p:cNvSpPr>
            <a:spLocks noGrp="1" noChangeArrowheads="1"/>
          </p:cNvSpPr>
          <p:nvPr>
            <p:ph type="subTitle" idx="1"/>
          </p:nvPr>
        </p:nvSpPr>
        <p:spPr>
          <a:xfrm>
            <a:off x="1531060" y="3111500"/>
            <a:ext cx="8788940" cy="2667000"/>
          </a:xfrm>
        </p:spPr>
        <p:txBody>
          <a:bodyPr lIns="0" rIns="0"/>
          <a:lstStyle>
            <a:lvl1pPr marL="0" indent="0" algn="l">
              <a:lnSpc>
                <a:spcPct val="100000"/>
              </a:lnSpc>
              <a:buFontTx/>
              <a:buNone/>
              <a:defRPr sz="3200">
                <a:solidFill>
                  <a:srgbClr val="3B687F"/>
                </a:solidFill>
              </a:defRPr>
            </a:lvl1pPr>
          </a:lstStyle>
          <a:p>
            <a:pPr lvl="0"/>
            <a:r>
              <a:rPr lang="de-DE" noProof="0" dirty="0"/>
              <a:t>Formatvorlage des Untertitelmasters durch Klicken bearbeiten</a:t>
            </a:r>
          </a:p>
        </p:txBody>
      </p:sp>
      <p:sp>
        <p:nvSpPr>
          <p:cNvPr id="6156" name="Rectangle 12"/>
          <p:cNvSpPr>
            <a:spLocks noGrp="1" noChangeArrowheads="1"/>
          </p:cNvSpPr>
          <p:nvPr>
            <p:ph type="ctrTitle" sz="quarter" hasCustomPrompt="1"/>
          </p:nvPr>
        </p:nvSpPr>
        <p:spPr>
          <a:xfrm>
            <a:off x="1531060" y="1535116"/>
            <a:ext cx="8788344" cy="1470025"/>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lvl1pPr algn="l">
              <a:defRPr sz="4000" baseline="0">
                <a:solidFill>
                  <a:srgbClr val="3B687F"/>
                </a:solidFill>
              </a:defRPr>
            </a:lvl1pPr>
          </a:lstStyle>
          <a:p>
            <a:pPr lvl="0"/>
            <a:r>
              <a:rPr lang="de-DE" noProof="0" dirty="0"/>
              <a:t>Formatvorlage Titel durch klicken bearbeiten</a:t>
            </a:r>
          </a:p>
        </p:txBody>
      </p:sp>
      <p:pic>
        <p:nvPicPr>
          <p:cNvPr id="6170" name="Picture 26" descr="wappen_xl_s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78725" y="414814"/>
            <a:ext cx="1118935" cy="673100"/>
          </a:xfrm>
          <a:prstGeom prst="rect">
            <a:avLst/>
          </a:prstGeom>
          <a:noFill/>
          <a:extLst>
            <a:ext uri="{909E8E84-426E-40DD-AFC4-6F175D3DCCD1}">
              <a14:hiddenFill xmlns:a14="http://schemas.microsoft.com/office/drawing/2010/main">
                <a:solidFill>
                  <a:srgbClr val="FFFFFF"/>
                </a:solidFill>
              </a14:hiddenFill>
            </a:ext>
          </a:extLst>
        </p:spPr>
      </p:pic>
      <p:sp>
        <p:nvSpPr>
          <p:cNvPr id="6171" name="Text Box 27"/>
          <p:cNvSpPr txBox="1">
            <a:spLocks noChangeArrowheads="1"/>
          </p:cNvSpPr>
          <p:nvPr/>
        </p:nvSpPr>
        <p:spPr bwMode="auto">
          <a:xfrm>
            <a:off x="7510760" y="683102"/>
            <a:ext cx="297112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nSpc>
                <a:spcPct val="85000"/>
              </a:lnSpc>
            </a:pPr>
            <a:r>
              <a:rPr lang="de-DE" sz="1500" dirty="0">
                <a:solidFill>
                  <a:schemeClr val="bg1"/>
                </a:solidFill>
              </a:rPr>
              <a:t>Bayerisches Landesamt für</a:t>
            </a:r>
          </a:p>
          <a:p>
            <a:pPr>
              <a:lnSpc>
                <a:spcPct val="90000"/>
              </a:lnSpc>
            </a:pPr>
            <a:r>
              <a:rPr lang="de-DE" sz="1500" dirty="0">
                <a:solidFill>
                  <a:schemeClr val="bg1"/>
                </a:solidFill>
              </a:rPr>
              <a:t>Umwelt</a:t>
            </a:r>
          </a:p>
        </p:txBody>
      </p:sp>
      <p:sp>
        <p:nvSpPr>
          <p:cNvPr id="6174" name="Rectangle 30"/>
          <p:cNvSpPr>
            <a:spLocks noChangeArrowheads="1"/>
          </p:cNvSpPr>
          <p:nvPr userDrawn="1"/>
        </p:nvSpPr>
        <p:spPr bwMode="auto">
          <a:xfrm>
            <a:off x="-10161" y="1349058"/>
            <a:ext cx="10512000" cy="150812"/>
          </a:xfrm>
          <a:prstGeom prst="rect">
            <a:avLst/>
          </a:prstGeom>
          <a:solidFill>
            <a:srgbClr val="F9AA00"/>
          </a:solidFill>
          <a:ln>
            <a:noFill/>
          </a:ln>
          <a:effectLst/>
          <a:extLst/>
        </p:spPr>
        <p:txBody>
          <a:bodyPr wrap="none" anchor="ctr"/>
          <a:lstStyle/>
          <a:p>
            <a:endParaRPr lang="de-DE" sz="2400"/>
          </a:p>
        </p:txBody>
      </p:sp>
      <p:sp>
        <p:nvSpPr>
          <p:cNvPr id="8" name="Rechteck 7"/>
          <p:cNvSpPr/>
          <p:nvPr userDrawn="1"/>
        </p:nvSpPr>
        <p:spPr bwMode="auto">
          <a:xfrm>
            <a:off x="10475288" y="1349058"/>
            <a:ext cx="1728000" cy="5526000"/>
          </a:xfrm>
          <a:prstGeom prst="rect">
            <a:avLst/>
          </a:prstGeom>
          <a:solidFill>
            <a:srgbClr val="5C8395"/>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pic>
        <p:nvPicPr>
          <p:cNvPr id="11" name="Picture 4" descr="U:\Abt01\Ref13\Arbeitsbereich-A\GL\Publikationen\Faltblatt\UmweltThema\Themenübergreifend\IZU\17p145_IZU- KMU-08_17\Links\Logo_BIHK_4c.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31060" y="6222454"/>
            <a:ext cx="2523124" cy="504056"/>
          </a:xfrm>
          <a:prstGeom prst="rect">
            <a:avLst/>
          </a:prstGeom>
          <a:noFill/>
          <a:extLst>
            <a:ext uri="{909E8E84-426E-40DD-AFC4-6F175D3DCCD1}">
              <a14:hiddenFill xmlns:a14="http://schemas.microsoft.com/office/drawing/2010/main">
                <a:solidFill>
                  <a:srgbClr val="FFFFFF"/>
                </a:solidFill>
              </a14:hiddenFill>
            </a:ext>
          </a:extLst>
        </p:spPr>
      </p:pic>
      <p:pic>
        <p:nvPicPr>
          <p:cNvPr id="14" name="Grafik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1948" y="857812"/>
            <a:ext cx="937004" cy="1006412"/>
          </a:xfrm>
          <a:prstGeom prst="rect">
            <a:avLst/>
          </a:prstGeom>
        </p:spPr>
      </p:pic>
      <p:pic>
        <p:nvPicPr>
          <p:cNvPr id="12" name="Grafik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95103" y="6030983"/>
            <a:ext cx="904353" cy="696102"/>
          </a:xfrm>
          <a:prstGeom prst="rect">
            <a:avLst/>
          </a:prstGeom>
        </p:spPr>
      </p:pic>
      <p:sp>
        <p:nvSpPr>
          <p:cNvPr id="2" name="Datumsplatzhalter 1"/>
          <p:cNvSpPr>
            <a:spLocks noGrp="1"/>
          </p:cNvSpPr>
          <p:nvPr>
            <p:ph type="dt" sz="half" idx="10"/>
          </p:nvPr>
        </p:nvSpPr>
        <p:spPr/>
        <p:txBody>
          <a:bodyPr/>
          <a:lstStyle/>
          <a:p>
            <a:r>
              <a:rPr lang="de-DE" smtClean="0"/>
              <a:t>Thema der Präsentation                                                                       </a:t>
            </a:r>
            <a:br>
              <a:rPr lang="de-DE" smtClean="0"/>
            </a:br>
            <a:r>
              <a:rPr lang="de-DE" smtClean="0"/>
              <a:t>Bitte ändern über: Einfügen / Kopf-und Fußzeile / Fest</a:t>
            </a:r>
            <a:endParaRPr lang="de-DE" dirty="0"/>
          </a:p>
        </p:txBody>
      </p:sp>
      <p:sp>
        <p:nvSpPr>
          <p:cNvPr id="3" name="Fußzeilenplatzhalter 2"/>
          <p:cNvSpPr>
            <a:spLocks noGrp="1"/>
          </p:cNvSpPr>
          <p:nvPr>
            <p:ph type="ftr" sz="quarter" idx="11"/>
          </p:nvPr>
        </p:nvSpPr>
        <p:spPr/>
        <p:txBody>
          <a:bodyPr/>
          <a:lstStyle/>
          <a:p>
            <a:r>
              <a:rPr lang="de-DE" smtClean="0"/>
              <a:t>© LfU | IZU Infozentrum UmweltWirtschaft | Datum</a:t>
            </a:r>
            <a:endParaRPr lang="de-DE" dirty="0"/>
          </a:p>
        </p:txBody>
      </p:sp>
      <p:sp>
        <p:nvSpPr>
          <p:cNvPr id="4" name="Foliennummernplatzhalter 3"/>
          <p:cNvSpPr>
            <a:spLocks noGrp="1"/>
          </p:cNvSpPr>
          <p:nvPr>
            <p:ph type="sldNum" sz="quarter" idx="12"/>
          </p:nvPr>
        </p:nvSpPr>
        <p:spPr/>
        <p:txBody>
          <a:bodyPr/>
          <a:lstStyle/>
          <a:p>
            <a:fld id="{894680D0-7A83-433A-9719-C4143F27F647}" type="slidenum">
              <a:rPr lang="de-DE" smtClean="0"/>
              <a:pPr/>
              <a:t>‹Nr.›</a:t>
            </a:fld>
            <a:endParaRPr lang="de-DE" dirty="0"/>
          </a:p>
        </p:txBody>
      </p:sp>
    </p:spTree>
    <p:extLst>
      <p:ext uri="{BB962C8B-B14F-4D97-AF65-F5344CB8AC3E}">
        <p14:creationId xmlns:p14="http://schemas.microsoft.com/office/powerpoint/2010/main" val="2808808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lIns="0" rIns="0"/>
          <a:lstStyle/>
          <a:p>
            <a:r>
              <a:rPr lang="de-DE" dirty="0"/>
              <a:t>Titelmasterformat durch Klicken bearbeiten</a:t>
            </a:r>
          </a:p>
        </p:txBody>
      </p:sp>
      <p:sp>
        <p:nvSpPr>
          <p:cNvPr id="3" name="Inhaltsplatzhalter 2"/>
          <p:cNvSpPr>
            <a:spLocks noGrp="1"/>
          </p:cNvSpPr>
          <p:nvPr>
            <p:ph idx="1"/>
          </p:nvPr>
        </p:nvSpPr>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Fußzeilenplatzhalter 3"/>
          <p:cNvSpPr>
            <a:spLocks noGrp="1"/>
          </p:cNvSpPr>
          <p:nvPr>
            <p:ph type="ftr" sz="quarter" idx="10"/>
          </p:nvPr>
        </p:nvSpPr>
        <p:spPr/>
        <p:txBody>
          <a:bodyPr lIns="0" rIns="0"/>
          <a:lstStyle>
            <a:lvl1pPr>
              <a:defRPr/>
            </a:lvl1pPr>
          </a:lstStyle>
          <a:p>
            <a:r>
              <a:rPr lang="de-DE" smtClean="0"/>
              <a:t>© LfU | IZU Infozentrum UmweltWirtschaft | Datum</a:t>
            </a:r>
            <a:endParaRPr lang="de-DE" dirty="0"/>
          </a:p>
        </p:txBody>
      </p:sp>
      <p:sp>
        <p:nvSpPr>
          <p:cNvPr id="6" name="Datumsplatzhalter 5"/>
          <p:cNvSpPr>
            <a:spLocks noGrp="1"/>
          </p:cNvSpPr>
          <p:nvPr>
            <p:ph type="dt" sz="half" idx="12"/>
          </p:nvPr>
        </p:nvSpPr>
        <p:spPr>
          <a:xfrm>
            <a:off x="648000" y="223838"/>
            <a:ext cx="7608414" cy="476250"/>
          </a:xfrm>
        </p:spPr>
        <p:txBody>
          <a:bodyPr lIns="0" rIns="0"/>
          <a:lstStyle>
            <a:lvl1pPr>
              <a:defRPr/>
            </a:lvl1pPr>
          </a:lstStyle>
          <a:p>
            <a:r>
              <a:rPr lang="de-DE" smtClean="0"/>
              <a:t>Thema der Präsentation                                                                       </a:t>
            </a:r>
            <a:br>
              <a:rPr lang="de-DE" smtClean="0"/>
            </a:br>
            <a:r>
              <a:rPr lang="de-DE" smtClean="0"/>
              <a:t>Bitte ändern über: Einfügen / Kopf-und Fußzeile / Fest</a:t>
            </a:r>
            <a:endParaRPr lang="de-DE" dirty="0"/>
          </a:p>
        </p:txBody>
      </p:sp>
      <p:sp>
        <p:nvSpPr>
          <p:cNvPr id="8" name="Rectangle 11"/>
          <p:cNvSpPr>
            <a:spLocks noGrp="1" noChangeArrowheads="1"/>
          </p:cNvSpPr>
          <p:nvPr>
            <p:ph type="sldNum" sz="quarter" idx="4"/>
          </p:nvPr>
        </p:nvSpPr>
        <p:spPr bwMode="auto">
          <a:xfrm>
            <a:off x="648000" y="6475412"/>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Tree>
    <p:extLst>
      <p:ext uri="{BB962C8B-B14F-4D97-AF65-F5344CB8AC3E}">
        <p14:creationId xmlns:p14="http://schemas.microsoft.com/office/powerpoint/2010/main" val="4006702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lIns="0" rIns="0"/>
          <a:lstStyle/>
          <a:p>
            <a:r>
              <a:rPr lang="de-DE" dirty="0"/>
              <a:t>Titelmasterformat durch Klicken bearbeiten</a:t>
            </a:r>
          </a:p>
        </p:txBody>
      </p:sp>
      <p:sp>
        <p:nvSpPr>
          <p:cNvPr id="3" name="Inhaltsplatzhalter 2"/>
          <p:cNvSpPr>
            <a:spLocks noGrp="1"/>
          </p:cNvSpPr>
          <p:nvPr>
            <p:ph sz="half" idx="1"/>
          </p:nvPr>
        </p:nvSpPr>
        <p:spPr>
          <a:xfrm>
            <a:off x="648000" y="1628776"/>
            <a:ext cx="5364000"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vl6pPr>
              <a:defRPr sz="1800"/>
            </a:lvl6pPr>
            <a:lvl7pPr>
              <a:defRPr sz="1800"/>
            </a:lvl7pPr>
            <a:lvl8pPr>
              <a:defRPr sz="1800"/>
            </a:lvl8pPr>
            <a:lvl9pPr>
              <a:defRPr sz="1800"/>
            </a:lvl9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6281863" y="1628776"/>
            <a:ext cx="5364000"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vl6pPr>
              <a:defRPr sz="1800"/>
            </a:lvl6pPr>
            <a:lvl7pPr>
              <a:defRPr sz="1800"/>
            </a:lvl7pPr>
            <a:lvl8pPr>
              <a:defRPr sz="1800"/>
            </a:lvl8pPr>
            <a:lvl9pPr>
              <a:defRPr sz="1800"/>
            </a:lvl9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p:cNvSpPr>
            <a:spLocks noGrp="1"/>
          </p:cNvSpPr>
          <p:nvPr>
            <p:ph type="ftr" sz="quarter" idx="10"/>
          </p:nvPr>
        </p:nvSpPr>
        <p:spPr>
          <a:xfrm>
            <a:off x="6741546" y="6477000"/>
            <a:ext cx="4904317" cy="279400"/>
          </a:xfrm>
        </p:spPr>
        <p:txBody>
          <a:bodyPr lIns="0" rIns="0"/>
          <a:lstStyle>
            <a:lvl1pPr>
              <a:defRPr/>
            </a:lvl1pPr>
          </a:lstStyle>
          <a:p>
            <a:r>
              <a:rPr lang="de-DE" smtClean="0"/>
              <a:t>© LfU | IZU Infozentrum UmweltWirtschaft | Datum</a:t>
            </a:r>
            <a:endParaRPr lang="de-DE" dirty="0"/>
          </a:p>
        </p:txBody>
      </p:sp>
      <p:sp>
        <p:nvSpPr>
          <p:cNvPr id="7" name="Datumsplatzhalter 6"/>
          <p:cNvSpPr>
            <a:spLocks noGrp="1"/>
          </p:cNvSpPr>
          <p:nvPr>
            <p:ph type="dt" sz="half" idx="12"/>
          </p:nvPr>
        </p:nvSpPr>
        <p:spPr>
          <a:xfrm>
            <a:off x="648000" y="116632"/>
            <a:ext cx="7248373" cy="476250"/>
          </a:xfrm>
        </p:spPr>
        <p:txBody>
          <a:bodyPr lIns="0" rIns="0"/>
          <a:lstStyle>
            <a:lvl1pPr>
              <a:defRPr/>
            </a:lvl1pPr>
          </a:lstStyle>
          <a:p>
            <a:r>
              <a:rPr lang="de-DE" smtClean="0"/>
              <a:t>Thema der Präsentation                                                                       </a:t>
            </a:r>
            <a:br>
              <a:rPr lang="de-DE" smtClean="0"/>
            </a:br>
            <a:r>
              <a:rPr lang="de-DE" smtClean="0"/>
              <a:t>Bitte ändern über: Einfügen / Kopf-und Fußzeile / Fest</a:t>
            </a:r>
            <a:endParaRPr lang="de-DE" dirty="0"/>
          </a:p>
        </p:txBody>
      </p:sp>
      <p:sp>
        <p:nvSpPr>
          <p:cNvPr id="8" name="Rectangle 11"/>
          <p:cNvSpPr>
            <a:spLocks noGrp="1" noChangeArrowheads="1"/>
          </p:cNvSpPr>
          <p:nvPr>
            <p:ph type="sldNum" sz="quarter" idx="4"/>
          </p:nvPr>
        </p:nvSpPr>
        <p:spPr bwMode="auto">
          <a:xfrm>
            <a:off x="648000" y="6481011"/>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Tree>
    <p:extLst>
      <p:ext uri="{BB962C8B-B14F-4D97-AF65-F5344CB8AC3E}">
        <p14:creationId xmlns:p14="http://schemas.microsoft.com/office/powerpoint/2010/main" val="9984142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lIns="0" rIns="0"/>
          <a:lstStyle/>
          <a:p>
            <a:r>
              <a:rPr lang="de-DE"/>
              <a:t>Titelmasterformat durch Klicken bearbeiten</a:t>
            </a:r>
          </a:p>
        </p:txBody>
      </p:sp>
      <p:sp>
        <p:nvSpPr>
          <p:cNvPr id="3" name="Fußzeilenplatzhalter 2"/>
          <p:cNvSpPr>
            <a:spLocks noGrp="1"/>
          </p:cNvSpPr>
          <p:nvPr>
            <p:ph type="ftr" sz="quarter" idx="10"/>
          </p:nvPr>
        </p:nvSpPr>
        <p:spPr>
          <a:xfrm>
            <a:off x="6903683" y="6477000"/>
            <a:ext cx="4904317" cy="279400"/>
          </a:xfrm>
        </p:spPr>
        <p:txBody>
          <a:bodyPr lIns="0" rIns="0"/>
          <a:lstStyle>
            <a:lvl1pPr>
              <a:defRPr/>
            </a:lvl1pPr>
          </a:lstStyle>
          <a:p>
            <a:r>
              <a:rPr lang="de-DE" smtClean="0"/>
              <a:t>© LfU | IZU Infozentrum UmweltWirtschaft | Datum</a:t>
            </a:r>
            <a:endParaRPr lang="de-DE" dirty="0"/>
          </a:p>
        </p:txBody>
      </p:sp>
      <p:sp>
        <p:nvSpPr>
          <p:cNvPr id="5" name="Datumsplatzhalter 4"/>
          <p:cNvSpPr>
            <a:spLocks noGrp="1"/>
          </p:cNvSpPr>
          <p:nvPr>
            <p:ph type="dt" sz="half" idx="12"/>
          </p:nvPr>
        </p:nvSpPr>
        <p:spPr>
          <a:xfrm>
            <a:off x="648000" y="116632"/>
            <a:ext cx="7248373" cy="476250"/>
          </a:xfrm>
        </p:spPr>
        <p:txBody>
          <a:bodyPr lIns="0" rIns="0"/>
          <a:lstStyle>
            <a:lvl1pPr>
              <a:defRPr/>
            </a:lvl1pPr>
          </a:lstStyle>
          <a:p>
            <a:r>
              <a:rPr lang="de-DE" smtClean="0"/>
              <a:t>Thema der Präsentation                                                                       </a:t>
            </a:r>
            <a:br>
              <a:rPr lang="de-DE" smtClean="0"/>
            </a:br>
            <a:r>
              <a:rPr lang="de-DE" smtClean="0"/>
              <a:t>Bitte ändern über: Einfügen / Kopf-und Fußzeile / Fest</a:t>
            </a:r>
            <a:endParaRPr lang="de-DE" dirty="0"/>
          </a:p>
        </p:txBody>
      </p:sp>
      <p:sp>
        <p:nvSpPr>
          <p:cNvPr id="6" name="Rectangle 11"/>
          <p:cNvSpPr>
            <a:spLocks noGrp="1" noChangeArrowheads="1"/>
          </p:cNvSpPr>
          <p:nvPr>
            <p:ph type="sldNum" sz="quarter" idx="4"/>
          </p:nvPr>
        </p:nvSpPr>
        <p:spPr bwMode="auto">
          <a:xfrm>
            <a:off x="648000" y="6477000"/>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Tree>
    <p:extLst>
      <p:ext uri="{BB962C8B-B14F-4D97-AF65-F5344CB8AC3E}">
        <p14:creationId xmlns:p14="http://schemas.microsoft.com/office/powerpoint/2010/main" val="352891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lvl1pPr>
              <a:defRPr sz="1600"/>
            </a:lvl1pPr>
            <a:lvl2pPr>
              <a:defRPr sz="1500"/>
            </a:lvl2pPr>
            <a:lvl3pPr>
              <a:defRPr sz="1400"/>
            </a:lvl3pPr>
            <a:lvl4pPr>
              <a:defRPr sz="1200"/>
            </a:lvl4pPr>
            <a:lvl5pPr>
              <a:defRPr sz="1200"/>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Fußzeilenplatzhalter 3"/>
          <p:cNvSpPr>
            <a:spLocks noGrp="1"/>
          </p:cNvSpPr>
          <p:nvPr>
            <p:ph type="ftr" sz="quarter" idx="10"/>
          </p:nvPr>
        </p:nvSpPr>
        <p:spPr/>
        <p:txBody>
          <a:bodyPr/>
          <a:lstStyle>
            <a:lvl1pPr>
              <a:defRPr/>
            </a:lvl1pPr>
          </a:lstStyle>
          <a:p>
            <a:r>
              <a:rPr lang="de-DE" smtClean="0"/>
              <a:t>© LfU / IZU Infozentrum UmweltWirtschaft / 2021</a:t>
            </a:r>
            <a:endParaRPr lang="de-DE"/>
          </a:p>
        </p:txBody>
      </p:sp>
      <p:sp>
        <p:nvSpPr>
          <p:cNvPr id="6" name="Datumsplatzhalter 5"/>
          <p:cNvSpPr>
            <a:spLocks noGrp="1"/>
          </p:cNvSpPr>
          <p:nvPr>
            <p:ph type="dt" sz="half" idx="12"/>
          </p:nvPr>
        </p:nvSpPr>
        <p:spPr>
          <a:xfrm>
            <a:off x="431800" y="223838"/>
            <a:ext cx="8604000" cy="476250"/>
          </a:xfrm>
        </p:spPr>
        <p:txBody>
          <a:bodyPr/>
          <a:lstStyle>
            <a:lvl1pPr>
              <a:defRPr/>
            </a:lvl1pPr>
          </a:lstStyle>
          <a:p>
            <a:r>
              <a:rPr lang="de-DE" smtClean="0"/>
              <a:t>Schulungskonzept für nachhaltigen Einkauf</a:t>
            </a:r>
            <a:endParaRPr lang="de-DE"/>
          </a:p>
        </p:txBody>
      </p:sp>
      <p:sp>
        <p:nvSpPr>
          <p:cNvPr id="8" name="Rectangle 11"/>
          <p:cNvSpPr>
            <a:spLocks noGrp="1" noChangeArrowheads="1"/>
          </p:cNvSpPr>
          <p:nvPr>
            <p:ph type="sldNum" sz="quarter" idx="4"/>
          </p:nvPr>
        </p:nvSpPr>
        <p:spPr bwMode="auto">
          <a:xfrm>
            <a:off x="5842000" y="6477000"/>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solidFill>
                  <a:srgbClr val="3B687F"/>
                </a:solidFill>
              </a:defRPr>
            </a:lvl1pPr>
          </a:lstStyle>
          <a:p>
            <a:fld id="{894680D0-7A83-433A-9719-C4143F27F647}" type="slidenum">
              <a:rPr lang="de-DE"/>
              <a:pPr/>
              <a:t>‹Nr.›</a:t>
            </a:fld>
            <a:endParaRPr lang="de-DE"/>
          </a:p>
        </p:txBody>
      </p:sp>
    </p:spTree>
    <p:extLst>
      <p:ext uri="{BB962C8B-B14F-4D97-AF65-F5344CB8AC3E}">
        <p14:creationId xmlns:p14="http://schemas.microsoft.com/office/powerpoint/2010/main" val="2046368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31801" y="1628776"/>
            <a:ext cx="5611284" cy="4697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246284" y="1628776"/>
            <a:ext cx="5611283" cy="4697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Fußzeilenplatzhalter 4"/>
          <p:cNvSpPr>
            <a:spLocks noGrp="1"/>
          </p:cNvSpPr>
          <p:nvPr>
            <p:ph type="ftr" sz="quarter" idx="10"/>
          </p:nvPr>
        </p:nvSpPr>
        <p:spPr/>
        <p:txBody>
          <a:bodyPr/>
          <a:lstStyle>
            <a:lvl1pPr>
              <a:defRPr/>
            </a:lvl1pPr>
          </a:lstStyle>
          <a:p>
            <a:r>
              <a:rPr lang="de-DE" smtClean="0"/>
              <a:t>© LfU / IZU Infozentrum UmweltWirtschaft / 2021</a:t>
            </a:r>
            <a:endParaRPr lang="de-DE"/>
          </a:p>
        </p:txBody>
      </p:sp>
      <p:sp>
        <p:nvSpPr>
          <p:cNvPr id="7" name="Datumsplatzhalter 6"/>
          <p:cNvSpPr>
            <a:spLocks noGrp="1"/>
          </p:cNvSpPr>
          <p:nvPr>
            <p:ph type="dt" sz="half" idx="12"/>
          </p:nvPr>
        </p:nvSpPr>
        <p:spPr/>
        <p:txBody>
          <a:bodyPr/>
          <a:lstStyle>
            <a:lvl1pPr>
              <a:defRPr/>
            </a:lvl1pPr>
          </a:lstStyle>
          <a:p>
            <a:r>
              <a:rPr lang="de-DE" smtClean="0"/>
              <a:t>Schulungskonzept für nachhaltigen Einkauf</a:t>
            </a:r>
            <a:endParaRPr lang="de-DE"/>
          </a:p>
        </p:txBody>
      </p:sp>
      <p:sp>
        <p:nvSpPr>
          <p:cNvPr id="8" name="Rectangle 11"/>
          <p:cNvSpPr>
            <a:spLocks noGrp="1" noChangeArrowheads="1"/>
          </p:cNvSpPr>
          <p:nvPr>
            <p:ph type="sldNum" sz="quarter" idx="4"/>
          </p:nvPr>
        </p:nvSpPr>
        <p:spPr bwMode="auto">
          <a:xfrm>
            <a:off x="5842000" y="6477000"/>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solidFill>
                  <a:srgbClr val="3B687F"/>
                </a:solidFill>
              </a:defRPr>
            </a:lvl1pPr>
          </a:lstStyle>
          <a:p>
            <a:fld id="{894680D0-7A83-433A-9719-C4143F27F647}" type="slidenum">
              <a:rPr lang="de-DE"/>
              <a:pPr/>
              <a:t>‹Nr.›</a:t>
            </a:fld>
            <a:endParaRPr lang="de-DE"/>
          </a:p>
        </p:txBody>
      </p:sp>
    </p:spTree>
    <p:extLst>
      <p:ext uri="{BB962C8B-B14F-4D97-AF65-F5344CB8AC3E}">
        <p14:creationId xmlns:p14="http://schemas.microsoft.com/office/powerpoint/2010/main" val="3245976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Fußzeilenplatzhalter 2"/>
          <p:cNvSpPr>
            <a:spLocks noGrp="1"/>
          </p:cNvSpPr>
          <p:nvPr>
            <p:ph type="ftr" sz="quarter" idx="10"/>
          </p:nvPr>
        </p:nvSpPr>
        <p:spPr/>
        <p:txBody>
          <a:bodyPr/>
          <a:lstStyle>
            <a:lvl1pPr>
              <a:defRPr/>
            </a:lvl1pPr>
          </a:lstStyle>
          <a:p>
            <a:r>
              <a:rPr lang="de-DE" smtClean="0"/>
              <a:t>© LfU / IZU Infozentrum UmweltWirtschaft / 2021</a:t>
            </a:r>
            <a:endParaRPr lang="de-DE"/>
          </a:p>
        </p:txBody>
      </p:sp>
      <p:sp>
        <p:nvSpPr>
          <p:cNvPr id="5" name="Datumsplatzhalter 4"/>
          <p:cNvSpPr>
            <a:spLocks noGrp="1"/>
          </p:cNvSpPr>
          <p:nvPr>
            <p:ph type="dt" sz="half" idx="12"/>
          </p:nvPr>
        </p:nvSpPr>
        <p:spPr/>
        <p:txBody>
          <a:bodyPr/>
          <a:lstStyle>
            <a:lvl1pPr>
              <a:defRPr/>
            </a:lvl1pPr>
          </a:lstStyle>
          <a:p>
            <a:r>
              <a:rPr lang="de-DE" smtClean="0"/>
              <a:t>Schulungskonzept für nachhaltigen Einkauf</a:t>
            </a:r>
            <a:endParaRPr lang="de-DE"/>
          </a:p>
        </p:txBody>
      </p:sp>
      <p:sp>
        <p:nvSpPr>
          <p:cNvPr id="6" name="Rectangle 11"/>
          <p:cNvSpPr>
            <a:spLocks noGrp="1" noChangeArrowheads="1"/>
          </p:cNvSpPr>
          <p:nvPr>
            <p:ph type="sldNum" sz="quarter" idx="4"/>
          </p:nvPr>
        </p:nvSpPr>
        <p:spPr bwMode="auto">
          <a:xfrm>
            <a:off x="5842000" y="6477000"/>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solidFill>
                  <a:srgbClr val="3B687F"/>
                </a:solidFill>
              </a:defRPr>
            </a:lvl1pPr>
          </a:lstStyle>
          <a:p>
            <a:fld id="{894680D0-7A83-433A-9719-C4143F27F647}" type="slidenum">
              <a:rPr lang="de-DE"/>
              <a:pPr/>
              <a:t>‹Nr.›</a:t>
            </a:fld>
            <a:endParaRPr lang="de-DE"/>
          </a:p>
        </p:txBody>
      </p:sp>
    </p:spTree>
    <p:extLst>
      <p:ext uri="{BB962C8B-B14F-4D97-AF65-F5344CB8AC3E}">
        <p14:creationId xmlns:p14="http://schemas.microsoft.com/office/powerpoint/2010/main" val="4236505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lvl1pPr>
              <a:defRPr/>
            </a:lvl1pPr>
          </a:lstStyle>
          <a:p>
            <a:r>
              <a:rPr lang="de-DE" smtClean="0"/>
              <a:t>© LfU / IZU Infozentrum UmweltWirtschaft / 2021</a:t>
            </a:r>
            <a:endParaRPr lang="de-DE"/>
          </a:p>
        </p:txBody>
      </p:sp>
      <p:sp>
        <p:nvSpPr>
          <p:cNvPr id="4" name="Datumsplatzhalter 3"/>
          <p:cNvSpPr>
            <a:spLocks noGrp="1"/>
          </p:cNvSpPr>
          <p:nvPr>
            <p:ph type="dt" sz="half" idx="12"/>
          </p:nvPr>
        </p:nvSpPr>
        <p:spPr/>
        <p:txBody>
          <a:bodyPr/>
          <a:lstStyle>
            <a:lvl1pPr>
              <a:defRPr/>
            </a:lvl1pPr>
          </a:lstStyle>
          <a:p>
            <a:r>
              <a:rPr lang="de-DE" smtClean="0"/>
              <a:t>Schulungskonzept für nachhaltigen Einkauf</a:t>
            </a:r>
            <a:endParaRPr lang="de-DE"/>
          </a:p>
        </p:txBody>
      </p:sp>
      <p:sp>
        <p:nvSpPr>
          <p:cNvPr id="5" name="Rectangle 11"/>
          <p:cNvSpPr>
            <a:spLocks noGrp="1" noChangeArrowheads="1"/>
          </p:cNvSpPr>
          <p:nvPr>
            <p:ph type="sldNum" sz="quarter" idx="4"/>
          </p:nvPr>
        </p:nvSpPr>
        <p:spPr bwMode="auto">
          <a:xfrm>
            <a:off x="5842000" y="6477000"/>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solidFill>
                  <a:srgbClr val="3B687F"/>
                </a:solidFill>
              </a:defRPr>
            </a:lvl1pPr>
          </a:lstStyle>
          <a:p>
            <a:fld id="{894680D0-7A83-433A-9719-C4143F27F647}" type="slidenum">
              <a:rPr lang="de-DE"/>
              <a:pPr/>
              <a:t>‹Nr.›</a:t>
            </a:fld>
            <a:endParaRPr lang="de-DE"/>
          </a:p>
        </p:txBody>
      </p:sp>
    </p:spTree>
    <p:extLst>
      <p:ext uri="{BB962C8B-B14F-4D97-AF65-F5344CB8AC3E}">
        <p14:creationId xmlns:p14="http://schemas.microsoft.com/office/powerpoint/2010/main" val="4104512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0" y="980728"/>
            <a:ext cx="10959008" cy="454372"/>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4766733" y="1440181"/>
            <a:ext cx="6815667" cy="46859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
        <p:nvSpPr>
          <p:cNvPr id="5" name="Fußzeilenplatzhalter 4"/>
          <p:cNvSpPr>
            <a:spLocks noGrp="1"/>
          </p:cNvSpPr>
          <p:nvPr>
            <p:ph type="ftr" sz="quarter" idx="10"/>
          </p:nvPr>
        </p:nvSpPr>
        <p:spPr/>
        <p:txBody>
          <a:bodyPr/>
          <a:lstStyle>
            <a:lvl1pPr>
              <a:defRPr/>
            </a:lvl1pPr>
          </a:lstStyle>
          <a:p>
            <a:r>
              <a:rPr lang="de-DE" smtClean="0"/>
              <a:t>© LfU / IZU Infozentrum UmweltWirtschaft / 2021</a:t>
            </a:r>
            <a:endParaRPr lang="de-DE"/>
          </a:p>
        </p:txBody>
      </p:sp>
      <p:sp>
        <p:nvSpPr>
          <p:cNvPr id="7" name="Datumsplatzhalter 6"/>
          <p:cNvSpPr>
            <a:spLocks noGrp="1"/>
          </p:cNvSpPr>
          <p:nvPr>
            <p:ph type="dt" sz="half" idx="12"/>
          </p:nvPr>
        </p:nvSpPr>
        <p:spPr/>
        <p:txBody>
          <a:bodyPr/>
          <a:lstStyle>
            <a:lvl1pPr>
              <a:defRPr/>
            </a:lvl1pPr>
          </a:lstStyle>
          <a:p>
            <a:r>
              <a:rPr lang="de-DE" smtClean="0"/>
              <a:t>Schulungskonzept für nachhaltigen Einkauf</a:t>
            </a:r>
            <a:endParaRPr lang="de-DE"/>
          </a:p>
        </p:txBody>
      </p:sp>
      <p:sp>
        <p:nvSpPr>
          <p:cNvPr id="8" name="Rectangle 11"/>
          <p:cNvSpPr>
            <a:spLocks noGrp="1" noChangeArrowheads="1"/>
          </p:cNvSpPr>
          <p:nvPr>
            <p:ph type="sldNum" sz="quarter" idx="4"/>
          </p:nvPr>
        </p:nvSpPr>
        <p:spPr bwMode="auto">
          <a:xfrm>
            <a:off x="5842000" y="6477000"/>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solidFill>
                  <a:srgbClr val="3B687F"/>
                </a:solidFill>
              </a:defRPr>
            </a:lvl1pPr>
          </a:lstStyle>
          <a:p>
            <a:fld id="{894680D0-7A83-433A-9719-C4143F27F647}" type="slidenum">
              <a:rPr lang="de-DE"/>
              <a:pPr/>
              <a:t>‹Nr.›</a:t>
            </a:fld>
            <a:endParaRPr lang="de-DE"/>
          </a:p>
        </p:txBody>
      </p:sp>
    </p:spTree>
    <p:extLst>
      <p:ext uri="{BB962C8B-B14F-4D97-AF65-F5344CB8AC3E}">
        <p14:creationId xmlns:p14="http://schemas.microsoft.com/office/powerpoint/2010/main" val="484289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2389717" y="1196752"/>
            <a:ext cx="7315200" cy="353082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
        <p:nvSpPr>
          <p:cNvPr id="5" name="Fußzeilenplatzhalter 4"/>
          <p:cNvSpPr>
            <a:spLocks noGrp="1"/>
          </p:cNvSpPr>
          <p:nvPr>
            <p:ph type="ftr" sz="quarter" idx="10"/>
          </p:nvPr>
        </p:nvSpPr>
        <p:spPr/>
        <p:txBody>
          <a:bodyPr/>
          <a:lstStyle>
            <a:lvl1pPr>
              <a:defRPr/>
            </a:lvl1pPr>
          </a:lstStyle>
          <a:p>
            <a:r>
              <a:rPr lang="de-DE" smtClean="0"/>
              <a:t>© LfU / IZU Infozentrum UmweltWirtschaft / 2021</a:t>
            </a:r>
            <a:endParaRPr lang="de-DE"/>
          </a:p>
        </p:txBody>
      </p:sp>
      <p:sp>
        <p:nvSpPr>
          <p:cNvPr id="7" name="Datumsplatzhalter 6"/>
          <p:cNvSpPr>
            <a:spLocks noGrp="1"/>
          </p:cNvSpPr>
          <p:nvPr>
            <p:ph type="dt" sz="half" idx="12"/>
          </p:nvPr>
        </p:nvSpPr>
        <p:spPr/>
        <p:txBody>
          <a:bodyPr/>
          <a:lstStyle>
            <a:lvl1pPr>
              <a:defRPr/>
            </a:lvl1pPr>
          </a:lstStyle>
          <a:p>
            <a:r>
              <a:rPr lang="de-DE" smtClean="0"/>
              <a:t>Schulungskonzept für nachhaltigen Einkauf</a:t>
            </a:r>
            <a:endParaRPr lang="de-DE"/>
          </a:p>
        </p:txBody>
      </p:sp>
      <p:sp>
        <p:nvSpPr>
          <p:cNvPr id="8" name="Rectangle 11"/>
          <p:cNvSpPr>
            <a:spLocks noGrp="1" noChangeArrowheads="1"/>
          </p:cNvSpPr>
          <p:nvPr>
            <p:ph type="sldNum" sz="quarter" idx="4"/>
          </p:nvPr>
        </p:nvSpPr>
        <p:spPr bwMode="auto">
          <a:xfrm>
            <a:off x="5842000" y="6477000"/>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solidFill>
                  <a:srgbClr val="3B687F"/>
                </a:solidFill>
              </a:defRPr>
            </a:lvl1pPr>
          </a:lstStyle>
          <a:p>
            <a:fld id="{894680D0-7A83-433A-9719-C4143F27F647}" type="slidenum">
              <a:rPr lang="de-DE"/>
              <a:pPr/>
              <a:t>‹Nr.›</a:t>
            </a:fld>
            <a:endParaRPr lang="de-DE"/>
          </a:p>
        </p:txBody>
      </p:sp>
    </p:spTree>
    <p:extLst>
      <p:ext uri="{BB962C8B-B14F-4D97-AF65-F5344CB8AC3E}">
        <p14:creationId xmlns:p14="http://schemas.microsoft.com/office/powerpoint/2010/main" val="1737939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Fußzeilenplatzhalter 3"/>
          <p:cNvSpPr>
            <a:spLocks noGrp="1"/>
          </p:cNvSpPr>
          <p:nvPr>
            <p:ph type="ftr" sz="quarter" idx="10"/>
          </p:nvPr>
        </p:nvSpPr>
        <p:spPr/>
        <p:txBody>
          <a:bodyPr/>
          <a:lstStyle>
            <a:lvl1pPr>
              <a:defRPr/>
            </a:lvl1pPr>
          </a:lstStyle>
          <a:p>
            <a:r>
              <a:rPr lang="de-DE" smtClean="0"/>
              <a:t>© LfU / IZU Infozentrum UmweltWirtschaft / 2021</a:t>
            </a:r>
            <a:endParaRPr lang="de-DE"/>
          </a:p>
        </p:txBody>
      </p:sp>
      <p:sp>
        <p:nvSpPr>
          <p:cNvPr id="6" name="Datumsplatzhalter 5"/>
          <p:cNvSpPr>
            <a:spLocks noGrp="1"/>
          </p:cNvSpPr>
          <p:nvPr>
            <p:ph type="dt" sz="half" idx="12"/>
          </p:nvPr>
        </p:nvSpPr>
        <p:spPr/>
        <p:txBody>
          <a:bodyPr/>
          <a:lstStyle>
            <a:lvl1pPr>
              <a:defRPr/>
            </a:lvl1pPr>
          </a:lstStyle>
          <a:p>
            <a:r>
              <a:rPr lang="de-DE" smtClean="0"/>
              <a:t>Schulungskonzept für nachhaltigen Einkauf</a:t>
            </a:r>
            <a:endParaRPr lang="de-DE"/>
          </a:p>
        </p:txBody>
      </p:sp>
      <p:sp>
        <p:nvSpPr>
          <p:cNvPr id="7" name="Rectangle 11"/>
          <p:cNvSpPr>
            <a:spLocks noGrp="1" noChangeArrowheads="1"/>
          </p:cNvSpPr>
          <p:nvPr>
            <p:ph type="sldNum" sz="quarter" idx="4"/>
          </p:nvPr>
        </p:nvSpPr>
        <p:spPr bwMode="auto">
          <a:xfrm>
            <a:off x="5842000" y="6477000"/>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solidFill>
                  <a:srgbClr val="3B687F"/>
                </a:solidFill>
              </a:defRPr>
            </a:lvl1pPr>
          </a:lstStyle>
          <a:p>
            <a:fld id="{894680D0-7A83-433A-9719-C4143F27F647}" type="slidenum">
              <a:rPr lang="de-DE"/>
              <a:pPr/>
              <a:t>‹Nr.›</a:t>
            </a:fld>
            <a:endParaRPr lang="de-DE"/>
          </a:p>
        </p:txBody>
      </p:sp>
    </p:spTree>
    <p:extLst>
      <p:ext uri="{BB962C8B-B14F-4D97-AF65-F5344CB8AC3E}">
        <p14:creationId xmlns:p14="http://schemas.microsoft.com/office/powerpoint/2010/main" val="2212253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9002185" y="935038"/>
            <a:ext cx="2855383" cy="539115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31800" y="935038"/>
            <a:ext cx="8367184" cy="5391150"/>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Fußzeilenplatzhalter 3"/>
          <p:cNvSpPr>
            <a:spLocks noGrp="1"/>
          </p:cNvSpPr>
          <p:nvPr>
            <p:ph type="ftr" sz="quarter" idx="10"/>
          </p:nvPr>
        </p:nvSpPr>
        <p:spPr/>
        <p:txBody>
          <a:bodyPr/>
          <a:lstStyle>
            <a:lvl1pPr>
              <a:defRPr/>
            </a:lvl1pPr>
          </a:lstStyle>
          <a:p>
            <a:r>
              <a:rPr lang="de-DE" smtClean="0"/>
              <a:t>© LfU / IZU Infozentrum UmweltWirtschaft / 2021</a:t>
            </a:r>
            <a:endParaRPr lang="de-DE"/>
          </a:p>
        </p:txBody>
      </p:sp>
      <p:sp>
        <p:nvSpPr>
          <p:cNvPr id="6" name="Datumsplatzhalter 5"/>
          <p:cNvSpPr>
            <a:spLocks noGrp="1"/>
          </p:cNvSpPr>
          <p:nvPr>
            <p:ph type="dt" sz="half" idx="12"/>
          </p:nvPr>
        </p:nvSpPr>
        <p:spPr/>
        <p:txBody>
          <a:bodyPr/>
          <a:lstStyle>
            <a:lvl1pPr>
              <a:defRPr/>
            </a:lvl1pPr>
          </a:lstStyle>
          <a:p>
            <a:r>
              <a:rPr lang="de-DE" smtClean="0"/>
              <a:t>Schulungskonzept für nachhaltigen Einkauf</a:t>
            </a:r>
            <a:endParaRPr lang="de-DE"/>
          </a:p>
        </p:txBody>
      </p:sp>
      <p:sp>
        <p:nvSpPr>
          <p:cNvPr id="7" name="Rectangle 11"/>
          <p:cNvSpPr>
            <a:spLocks noGrp="1" noChangeArrowheads="1"/>
          </p:cNvSpPr>
          <p:nvPr>
            <p:ph type="sldNum" sz="quarter" idx="4"/>
          </p:nvPr>
        </p:nvSpPr>
        <p:spPr bwMode="auto">
          <a:xfrm>
            <a:off x="5842000" y="6477000"/>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solidFill>
                  <a:srgbClr val="3B687F"/>
                </a:solidFill>
              </a:defRPr>
            </a:lvl1pPr>
          </a:lstStyle>
          <a:p>
            <a:fld id="{894680D0-7A83-433A-9719-C4143F27F647}" type="slidenum">
              <a:rPr lang="de-DE"/>
              <a:pPr/>
              <a:t>‹Nr.›</a:t>
            </a:fld>
            <a:endParaRPr lang="de-DE"/>
          </a:p>
        </p:txBody>
      </p:sp>
    </p:spTree>
    <p:extLst>
      <p:ext uri="{BB962C8B-B14F-4D97-AF65-F5344CB8AC3E}">
        <p14:creationId xmlns:p14="http://schemas.microsoft.com/office/powerpoint/2010/main" val="579346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1801" y="935038"/>
            <a:ext cx="11425767" cy="500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t>Mastertitelformat bearbeiten</a:t>
            </a:r>
          </a:p>
        </p:txBody>
      </p:sp>
      <p:sp>
        <p:nvSpPr>
          <p:cNvPr id="1027" name="Rectangle 3"/>
          <p:cNvSpPr>
            <a:spLocks noGrp="1" noChangeArrowheads="1"/>
          </p:cNvSpPr>
          <p:nvPr>
            <p:ph type="body" idx="1"/>
          </p:nvPr>
        </p:nvSpPr>
        <p:spPr bwMode="auto">
          <a:xfrm>
            <a:off x="431801" y="1628776"/>
            <a:ext cx="11425767" cy="4697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t>Mastertextformat bearbeiten</a:t>
            </a:r>
          </a:p>
          <a:p>
            <a:pPr lvl="1"/>
            <a:r>
              <a:rPr lang="de-DE"/>
              <a:t>Zweite Ebene</a:t>
            </a:r>
          </a:p>
          <a:p>
            <a:pPr lvl="2"/>
            <a:r>
              <a:rPr lang="de-DE"/>
              <a:t>Dritte Ebene</a:t>
            </a:r>
          </a:p>
        </p:txBody>
      </p:sp>
      <p:sp>
        <p:nvSpPr>
          <p:cNvPr id="1032" name="Rectangle 8"/>
          <p:cNvSpPr>
            <a:spLocks noGrp="1" noChangeArrowheads="1"/>
          </p:cNvSpPr>
          <p:nvPr>
            <p:ph type="ftr" sz="quarter" idx="3"/>
          </p:nvPr>
        </p:nvSpPr>
        <p:spPr bwMode="auto">
          <a:xfrm>
            <a:off x="7061200" y="6477000"/>
            <a:ext cx="4904317"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rgbClr val="3B687F"/>
                </a:solidFill>
              </a:defRPr>
            </a:lvl1pPr>
          </a:lstStyle>
          <a:p>
            <a:r>
              <a:rPr lang="de-DE" smtClean="0"/>
              <a:t>© LfU / IZU Infozentrum UmweltWirtschaft / 2021</a:t>
            </a:r>
            <a:endParaRPr lang="de-DE"/>
          </a:p>
        </p:txBody>
      </p:sp>
      <p:sp>
        <p:nvSpPr>
          <p:cNvPr id="1035" name="Rectangle 11"/>
          <p:cNvSpPr>
            <a:spLocks noGrp="1" noChangeArrowheads="1"/>
          </p:cNvSpPr>
          <p:nvPr>
            <p:ph type="sldNum" sz="quarter" idx="4"/>
          </p:nvPr>
        </p:nvSpPr>
        <p:spPr bwMode="auto">
          <a:xfrm>
            <a:off x="5842000" y="6477000"/>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solidFill>
                  <a:srgbClr val="3B687F"/>
                </a:solidFill>
              </a:defRPr>
            </a:lvl1pPr>
          </a:lstStyle>
          <a:p>
            <a:fld id="{894680D0-7A83-433A-9719-C4143F27F647}" type="slidenum">
              <a:rPr lang="de-DE"/>
              <a:pPr/>
              <a:t>‹Nr.›</a:t>
            </a:fld>
            <a:endParaRPr lang="de-DE"/>
          </a:p>
        </p:txBody>
      </p:sp>
      <p:sp>
        <p:nvSpPr>
          <p:cNvPr id="1055" name="Rectangle 31"/>
          <p:cNvSpPr>
            <a:spLocks noGrp="1" noChangeArrowheads="1"/>
          </p:cNvSpPr>
          <p:nvPr>
            <p:ph type="dt" sz="half" idx="2"/>
          </p:nvPr>
        </p:nvSpPr>
        <p:spPr bwMode="auto">
          <a:xfrm>
            <a:off x="431800" y="223838"/>
            <a:ext cx="8604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lnSpc>
                <a:spcPct val="85000"/>
              </a:lnSpc>
              <a:defRPr sz="1400" b="1">
                <a:solidFill>
                  <a:srgbClr val="3B687F"/>
                </a:solidFill>
              </a:defRPr>
            </a:lvl1pPr>
          </a:lstStyle>
          <a:p>
            <a:r>
              <a:rPr lang="de-DE" smtClean="0"/>
              <a:t>Schulungskonzept für nachhaltigen Einkauf</a:t>
            </a:r>
            <a:endParaRPr lang="de-DE"/>
          </a:p>
        </p:txBody>
      </p:sp>
      <p:sp>
        <p:nvSpPr>
          <p:cNvPr id="1068" name="Line 44"/>
          <p:cNvSpPr>
            <a:spLocks noChangeShapeType="1"/>
          </p:cNvSpPr>
          <p:nvPr userDrawn="1"/>
        </p:nvSpPr>
        <p:spPr bwMode="auto">
          <a:xfrm>
            <a:off x="431801" y="836613"/>
            <a:ext cx="11425767" cy="0"/>
          </a:xfrm>
          <a:prstGeom prst="line">
            <a:avLst/>
          </a:prstGeom>
          <a:noFill/>
          <a:ln w="25400">
            <a:solidFill>
              <a:srgbClr val="F9AA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2400"/>
          </a:p>
        </p:txBody>
      </p:sp>
      <p:sp>
        <p:nvSpPr>
          <p:cNvPr id="1058" name="Text Box 34"/>
          <p:cNvSpPr txBox="1">
            <a:spLocks noChangeArrowheads="1"/>
          </p:cNvSpPr>
          <p:nvPr userDrawn="1"/>
        </p:nvSpPr>
        <p:spPr bwMode="auto">
          <a:xfrm>
            <a:off x="9192344" y="350002"/>
            <a:ext cx="1859483"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nSpc>
                <a:spcPct val="85000"/>
              </a:lnSpc>
            </a:pPr>
            <a:r>
              <a:rPr lang="de-DE" sz="1200">
                <a:solidFill>
                  <a:srgbClr val="3B687F"/>
                </a:solidFill>
              </a:rPr>
              <a:t>Bayerisches Landesamt für</a:t>
            </a:r>
          </a:p>
          <a:p>
            <a:pPr>
              <a:lnSpc>
                <a:spcPct val="85000"/>
              </a:lnSpc>
            </a:pPr>
            <a:r>
              <a:rPr lang="de-DE" sz="1200">
                <a:solidFill>
                  <a:srgbClr val="3B687F"/>
                </a:solidFill>
              </a:rPr>
              <a:t>Umwelt</a:t>
            </a:r>
          </a:p>
        </p:txBody>
      </p:sp>
      <p:pic>
        <p:nvPicPr>
          <p:cNvPr id="1063" name="Picture 39" descr="staatswappen_wb"/>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11183391" y="241940"/>
            <a:ext cx="647561" cy="393293"/>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6" r:id="rId6"/>
    <p:sldLayoutId id="2147483657" r:id="rId7"/>
    <p:sldLayoutId id="2147483658" r:id="rId8"/>
    <p:sldLayoutId id="2147483659" r:id="rId9"/>
  </p:sldLayoutIdLst>
  <p:hf hdr="0"/>
  <p:txStyles>
    <p:titleStyle>
      <a:lvl1pPr algn="l" rtl="0" eaLnBrk="1" fontAlgn="base" hangingPunct="1">
        <a:spcBef>
          <a:spcPct val="0"/>
        </a:spcBef>
        <a:spcAft>
          <a:spcPct val="0"/>
        </a:spcAft>
        <a:defRPr sz="2200" b="1">
          <a:solidFill>
            <a:srgbClr val="3B687F"/>
          </a:solidFill>
          <a:latin typeface="+mj-lt"/>
          <a:ea typeface="+mj-ea"/>
          <a:cs typeface="+mj-cs"/>
        </a:defRPr>
      </a:lvl1pPr>
      <a:lvl2pPr algn="l" rtl="0" eaLnBrk="1" fontAlgn="base" hangingPunct="1">
        <a:spcBef>
          <a:spcPct val="0"/>
        </a:spcBef>
        <a:spcAft>
          <a:spcPct val="0"/>
        </a:spcAft>
        <a:defRPr sz="2200" b="1">
          <a:solidFill>
            <a:srgbClr val="3B687F"/>
          </a:solidFill>
          <a:latin typeface="Arial" charset="0"/>
          <a:ea typeface="ＭＳ Ｐゴシック" charset="-128"/>
        </a:defRPr>
      </a:lvl2pPr>
      <a:lvl3pPr algn="l" rtl="0" eaLnBrk="1" fontAlgn="base" hangingPunct="1">
        <a:spcBef>
          <a:spcPct val="0"/>
        </a:spcBef>
        <a:spcAft>
          <a:spcPct val="0"/>
        </a:spcAft>
        <a:defRPr sz="2200" b="1">
          <a:solidFill>
            <a:srgbClr val="3B687F"/>
          </a:solidFill>
          <a:latin typeface="Arial" charset="0"/>
          <a:ea typeface="ＭＳ Ｐゴシック" charset="-128"/>
        </a:defRPr>
      </a:lvl3pPr>
      <a:lvl4pPr algn="l" rtl="0" eaLnBrk="1" fontAlgn="base" hangingPunct="1">
        <a:spcBef>
          <a:spcPct val="0"/>
        </a:spcBef>
        <a:spcAft>
          <a:spcPct val="0"/>
        </a:spcAft>
        <a:defRPr sz="2200" b="1">
          <a:solidFill>
            <a:srgbClr val="3B687F"/>
          </a:solidFill>
          <a:latin typeface="Arial" charset="0"/>
          <a:ea typeface="ＭＳ Ｐゴシック" charset="-128"/>
        </a:defRPr>
      </a:lvl4pPr>
      <a:lvl5pPr algn="l" rtl="0" eaLnBrk="1" fontAlgn="base" hangingPunct="1">
        <a:spcBef>
          <a:spcPct val="0"/>
        </a:spcBef>
        <a:spcAft>
          <a:spcPct val="0"/>
        </a:spcAft>
        <a:defRPr sz="2200" b="1">
          <a:solidFill>
            <a:srgbClr val="3B687F"/>
          </a:solidFill>
          <a:latin typeface="Arial" charset="0"/>
          <a:ea typeface="ＭＳ Ｐゴシック" charset="-128"/>
        </a:defRPr>
      </a:lvl5pPr>
      <a:lvl6pPr marL="457200" algn="l" rtl="0" eaLnBrk="1" fontAlgn="base" hangingPunct="1">
        <a:spcBef>
          <a:spcPct val="0"/>
        </a:spcBef>
        <a:spcAft>
          <a:spcPct val="0"/>
        </a:spcAft>
        <a:defRPr sz="2200" b="1">
          <a:solidFill>
            <a:srgbClr val="3B687F"/>
          </a:solidFill>
          <a:latin typeface="Arial" charset="0"/>
          <a:ea typeface="ＭＳ Ｐゴシック" charset="-128"/>
        </a:defRPr>
      </a:lvl6pPr>
      <a:lvl7pPr marL="914400" algn="l" rtl="0" eaLnBrk="1" fontAlgn="base" hangingPunct="1">
        <a:spcBef>
          <a:spcPct val="0"/>
        </a:spcBef>
        <a:spcAft>
          <a:spcPct val="0"/>
        </a:spcAft>
        <a:defRPr sz="2200" b="1">
          <a:solidFill>
            <a:srgbClr val="3B687F"/>
          </a:solidFill>
          <a:latin typeface="Arial" charset="0"/>
          <a:ea typeface="ＭＳ Ｐゴシック" charset="-128"/>
        </a:defRPr>
      </a:lvl7pPr>
      <a:lvl8pPr marL="1371600" algn="l" rtl="0" eaLnBrk="1" fontAlgn="base" hangingPunct="1">
        <a:spcBef>
          <a:spcPct val="0"/>
        </a:spcBef>
        <a:spcAft>
          <a:spcPct val="0"/>
        </a:spcAft>
        <a:defRPr sz="2200" b="1">
          <a:solidFill>
            <a:srgbClr val="3B687F"/>
          </a:solidFill>
          <a:latin typeface="Arial" charset="0"/>
          <a:ea typeface="ＭＳ Ｐゴシック" charset="-128"/>
        </a:defRPr>
      </a:lvl8pPr>
      <a:lvl9pPr marL="1828800" algn="l" rtl="0" eaLnBrk="1" fontAlgn="base" hangingPunct="1">
        <a:spcBef>
          <a:spcPct val="0"/>
        </a:spcBef>
        <a:spcAft>
          <a:spcPct val="0"/>
        </a:spcAft>
        <a:defRPr sz="2200" b="1">
          <a:solidFill>
            <a:srgbClr val="3B687F"/>
          </a:solidFill>
          <a:latin typeface="Arial" charset="0"/>
          <a:ea typeface="ＭＳ Ｐゴシック" charset="-128"/>
        </a:defRPr>
      </a:lvl9pPr>
    </p:titleStyle>
    <p:bodyStyle>
      <a:lvl1pPr marL="193675" indent="-193675" algn="l" rtl="0" eaLnBrk="1" fontAlgn="base" hangingPunct="1">
        <a:spcBef>
          <a:spcPct val="20000"/>
        </a:spcBef>
        <a:spcAft>
          <a:spcPct val="0"/>
        </a:spcAft>
        <a:buClr>
          <a:schemeClr val="tx1"/>
        </a:buClr>
        <a:buChar char="•"/>
        <a:defRPr sz="2000">
          <a:solidFill>
            <a:schemeClr val="tx1"/>
          </a:solidFill>
          <a:latin typeface="+mn-lt"/>
          <a:ea typeface="+mn-ea"/>
          <a:cs typeface="+mn-cs"/>
        </a:defRPr>
      </a:lvl1pPr>
      <a:lvl2pPr marL="571500" indent="-187325" algn="l" rtl="0" eaLnBrk="1" fontAlgn="base" hangingPunct="1">
        <a:spcBef>
          <a:spcPct val="20000"/>
        </a:spcBef>
        <a:spcAft>
          <a:spcPct val="0"/>
        </a:spcAft>
        <a:buClr>
          <a:schemeClr val="tx1"/>
        </a:buClr>
        <a:buFont typeface="Arial" charset="0"/>
        <a:buChar char="–"/>
        <a:defRPr>
          <a:solidFill>
            <a:schemeClr val="tx1"/>
          </a:solidFill>
          <a:latin typeface="+mn-lt"/>
          <a:ea typeface="+mn-ea"/>
        </a:defRPr>
      </a:lvl2pPr>
      <a:lvl3pPr marL="1238250" indent="-188913" algn="l" rtl="0" eaLnBrk="1" fontAlgn="base" hangingPunct="1">
        <a:spcBef>
          <a:spcPct val="20000"/>
        </a:spcBef>
        <a:spcAft>
          <a:spcPct val="0"/>
        </a:spcAft>
        <a:buClr>
          <a:schemeClr val="tx1"/>
        </a:buClr>
        <a:buChar char="•"/>
        <a:defRPr>
          <a:solidFill>
            <a:schemeClr val="tx1"/>
          </a:solidFill>
          <a:latin typeface="+mn-lt"/>
          <a:ea typeface="+mn-ea"/>
        </a:defRPr>
      </a:lvl3pPr>
      <a:lvl4pPr marL="1693863" indent="-228600" algn="l" rtl="0" eaLnBrk="1" fontAlgn="base" hangingPunct="1">
        <a:spcBef>
          <a:spcPct val="20000"/>
        </a:spcBef>
        <a:spcAft>
          <a:spcPct val="0"/>
        </a:spcAft>
        <a:buChar char="–"/>
        <a:defRPr sz="1600">
          <a:solidFill>
            <a:schemeClr val="tx1"/>
          </a:solidFill>
          <a:latin typeface="+mn-lt"/>
          <a:ea typeface="+mn-ea"/>
        </a:defRPr>
      </a:lvl4pPr>
      <a:lvl5pPr marL="2112963" indent="-228600" algn="l" rtl="0" eaLnBrk="1" fontAlgn="base" hangingPunct="1">
        <a:spcBef>
          <a:spcPct val="20000"/>
        </a:spcBef>
        <a:spcAft>
          <a:spcPct val="0"/>
        </a:spcAft>
        <a:buChar char="»"/>
        <a:defRPr sz="1600">
          <a:solidFill>
            <a:schemeClr val="tx1"/>
          </a:solidFill>
          <a:latin typeface="+mn-lt"/>
          <a:ea typeface="+mn-ea"/>
        </a:defRPr>
      </a:lvl5pPr>
      <a:lvl6pPr marL="2570163" indent="-228600" algn="l" rtl="0" eaLnBrk="1" fontAlgn="base" hangingPunct="1">
        <a:spcBef>
          <a:spcPct val="20000"/>
        </a:spcBef>
        <a:spcAft>
          <a:spcPct val="0"/>
        </a:spcAft>
        <a:buChar char="»"/>
        <a:defRPr sz="1600">
          <a:solidFill>
            <a:schemeClr val="tx1"/>
          </a:solidFill>
          <a:latin typeface="+mn-lt"/>
          <a:ea typeface="+mn-ea"/>
        </a:defRPr>
      </a:lvl6pPr>
      <a:lvl7pPr marL="3027363" indent="-228600" algn="l" rtl="0" eaLnBrk="1" fontAlgn="base" hangingPunct="1">
        <a:spcBef>
          <a:spcPct val="20000"/>
        </a:spcBef>
        <a:spcAft>
          <a:spcPct val="0"/>
        </a:spcAft>
        <a:buChar char="»"/>
        <a:defRPr sz="1600">
          <a:solidFill>
            <a:schemeClr val="tx1"/>
          </a:solidFill>
          <a:latin typeface="+mn-lt"/>
          <a:ea typeface="+mn-ea"/>
        </a:defRPr>
      </a:lvl7pPr>
      <a:lvl8pPr marL="3484563" indent="-228600" algn="l" rtl="0" eaLnBrk="1" fontAlgn="base" hangingPunct="1">
        <a:spcBef>
          <a:spcPct val="20000"/>
        </a:spcBef>
        <a:spcAft>
          <a:spcPct val="0"/>
        </a:spcAft>
        <a:buChar char="»"/>
        <a:defRPr sz="1600">
          <a:solidFill>
            <a:schemeClr val="tx1"/>
          </a:solidFill>
          <a:latin typeface="+mn-lt"/>
          <a:ea typeface="+mn-ea"/>
        </a:defRPr>
      </a:lvl8pPr>
      <a:lvl9pPr marL="3941763" indent="-228600" algn="l" rtl="0" eaLnBrk="1" fontAlgn="base" hangingPunct="1">
        <a:spcBef>
          <a:spcPct val="20000"/>
        </a:spcBef>
        <a:spcAft>
          <a:spcPct val="0"/>
        </a:spcAft>
        <a:buChar char="»"/>
        <a:defRPr sz="16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48000" y="935038"/>
            <a:ext cx="11160000" cy="500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ctr" anchorCtr="0" compatLnSpc="1">
            <a:prstTxWarp prst="textNoShape">
              <a:avLst/>
            </a:prstTxWarp>
          </a:bodyPr>
          <a:lstStyle/>
          <a:p>
            <a:pPr lvl="0"/>
            <a:r>
              <a:rPr lang="de-DE" dirty="0"/>
              <a:t>Mastertitelformat bearbeiten</a:t>
            </a:r>
          </a:p>
        </p:txBody>
      </p:sp>
      <p:sp>
        <p:nvSpPr>
          <p:cNvPr id="1027" name="Rectangle 3"/>
          <p:cNvSpPr>
            <a:spLocks noGrp="1" noChangeArrowheads="1"/>
          </p:cNvSpPr>
          <p:nvPr>
            <p:ph type="body" idx="1"/>
          </p:nvPr>
        </p:nvSpPr>
        <p:spPr bwMode="auto">
          <a:xfrm>
            <a:off x="648000" y="1628776"/>
            <a:ext cx="11160000" cy="4697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t" anchorCtr="0" compatLnSpc="1">
            <a:prstTxWarp prst="textNoShape">
              <a:avLst/>
            </a:prstTxWarp>
          </a:bodyPr>
          <a:lstStyle/>
          <a:p>
            <a:pPr lvl="0"/>
            <a:r>
              <a:rPr lang="de-DE" dirty="0"/>
              <a:t>Mastertextformat bearbeiten</a:t>
            </a:r>
          </a:p>
          <a:p>
            <a:pPr lvl="1"/>
            <a:r>
              <a:rPr lang="de-DE" dirty="0"/>
              <a:t>Zweite Ebene</a:t>
            </a:r>
          </a:p>
          <a:p>
            <a:pPr lvl="2"/>
            <a:r>
              <a:rPr lang="de-DE" dirty="0"/>
              <a:t>Dritte Ebene</a:t>
            </a:r>
          </a:p>
        </p:txBody>
      </p:sp>
      <p:sp>
        <p:nvSpPr>
          <p:cNvPr id="1032" name="Rectangle 8"/>
          <p:cNvSpPr>
            <a:spLocks noGrp="1" noChangeArrowheads="1"/>
          </p:cNvSpPr>
          <p:nvPr>
            <p:ph type="ftr" sz="quarter" idx="3"/>
          </p:nvPr>
        </p:nvSpPr>
        <p:spPr bwMode="auto">
          <a:xfrm>
            <a:off x="6921800" y="6477000"/>
            <a:ext cx="4904317"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defRPr sz="1000">
                <a:solidFill>
                  <a:srgbClr val="3B687F"/>
                </a:solidFill>
              </a:defRPr>
            </a:lvl1pPr>
          </a:lstStyle>
          <a:p>
            <a:r>
              <a:rPr lang="de-DE" smtClean="0"/>
              <a:t>© LfU | IZU Infozentrum UmweltWirtschaft | Datum</a:t>
            </a:r>
            <a:endParaRPr lang="de-DE" dirty="0"/>
          </a:p>
        </p:txBody>
      </p:sp>
      <p:sp>
        <p:nvSpPr>
          <p:cNvPr id="1035" name="Rectangle 11"/>
          <p:cNvSpPr>
            <a:spLocks noGrp="1" noChangeArrowheads="1"/>
          </p:cNvSpPr>
          <p:nvPr>
            <p:ph type="sldNum" sz="quarter" idx="4"/>
          </p:nvPr>
        </p:nvSpPr>
        <p:spPr bwMode="auto">
          <a:xfrm>
            <a:off x="648000" y="6475412"/>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1055" name="Rectangle 31"/>
          <p:cNvSpPr>
            <a:spLocks noGrp="1" noChangeArrowheads="1"/>
          </p:cNvSpPr>
          <p:nvPr>
            <p:ph type="dt" sz="half" idx="2"/>
          </p:nvPr>
        </p:nvSpPr>
        <p:spPr bwMode="auto">
          <a:xfrm>
            <a:off x="648000" y="223838"/>
            <a:ext cx="724837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prstTxWarp prst="textNoShape">
              <a:avLst/>
            </a:prstTxWarp>
          </a:bodyPr>
          <a:lstStyle>
            <a:lvl1pPr algn="l">
              <a:lnSpc>
                <a:spcPts val="1600"/>
              </a:lnSpc>
              <a:defRPr sz="1200" b="0">
                <a:solidFill>
                  <a:srgbClr val="3B687F"/>
                </a:solidFill>
              </a:defRPr>
            </a:lvl1pPr>
          </a:lstStyle>
          <a:p>
            <a:r>
              <a:rPr lang="de-DE" smtClean="0"/>
              <a:t>Thema der Präsentation                                                                       </a:t>
            </a:r>
            <a:br>
              <a:rPr lang="de-DE" smtClean="0"/>
            </a:br>
            <a:r>
              <a:rPr lang="de-DE" smtClean="0"/>
              <a:t>Bitte ändern über: Einfügen / Kopf-und Fußzeile / Fest</a:t>
            </a:r>
            <a:endParaRPr lang="de-DE" dirty="0"/>
          </a:p>
        </p:txBody>
      </p:sp>
      <p:sp>
        <p:nvSpPr>
          <p:cNvPr id="1068" name="Line 44"/>
          <p:cNvSpPr>
            <a:spLocks noChangeShapeType="1"/>
          </p:cNvSpPr>
          <p:nvPr userDrawn="1"/>
        </p:nvSpPr>
        <p:spPr bwMode="auto">
          <a:xfrm>
            <a:off x="1" y="824200"/>
            <a:ext cx="12191999" cy="1"/>
          </a:xfrm>
          <a:prstGeom prst="line">
            <a:avLst/>
          </a:prstGeom>
          <a:noFill/>
          <a:ln w="25400">
            <a:solidFill>
              <a:srgbClr val="F9AA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a:lstStyle/>
          <a:p>
            <a:endParaRPr lang="de-DE" sz="2400"/>
          </a:p>
        </p:txBody>
      </p:sp>
      <p:sp>
        <p:nvSpPr>
          <p:cNvPr id="1058" name="Text Box 34"/>
          <p:cNvSpPr txBox="1">
            <a:spLocks noChangeArrowheads="1"/>
          </p:cNvSpPr>
          <p:nvPr userDrawn="1"/>
        </p:nvSpPr>
        <p:spPr bwMode="auto">
          <a:xfrm>
            <a:off x="9211618" y="336550"/>
            <a:ext cx="1859483"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nSpc>
                <a:spcPct val="85000"/>
              </a:lnSpc>
            </a:pPr>
            <a:r>
              <a:rPr lang="de-DE" sz="1200" dirty="0">
                <a:solidFill>
                  <a:srgbClr val="3B687F"/>
                </a:solidFill>
              </a:rPr>
              <a:t>Bayerisches Landesamt für</a:t>
            </a:r>
          </a:p>
          <a:p>
            <a:pPr>
              <a:lnSpc>
                <a:spcPct val="85000"/>
              </a:lnSpc>
            </a:pPr>
            <a:r>
              <a:rPr lang="de-DE" sz="1200" dirty="0">
                <a:solidFill>
                  <a:srgbClr val="3B687F"/>
                </a:solidFill>
              </a:rPr>
              <a:t>Umwelt</a:t>
            </a:r>
          </a:p>
        </p:txBody>
      </p:sp>
      <p:pic>
        <p:nvPicPr>
          <p:cNvPr id="1063" name="Picture 39" descr="staatswappen_wb"/>
          <p:cNvPicPr preferRelativeResize="0">
            <a:picLocks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160000" y="238125"/>
            <a:ext cx="648000" cy="39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34425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hdr="0"/>
  <p:txStyles>
    <p:titleStyle>
      <a:lvl1pPr algn="l" rtl="0" eaLnBrk="1" fontAlgn="base" hangingPunct="1">
        <a:spcBef>
          <a:spcPct val="0"/>
        </a:spcBef>
        <a:spcAft>
          <a:spcPct val="0"/>
        </a:spcAft>
        <a:defRPr sz="2800" b="1">
          <a:solidFill>
            <a:srgbClr val="3B687F"/>
          </a:solidFill>
          <a:latin typeface="+mj-lt"/>
          <a:ea typeface="+mj-ea"/>
          <a:cs typeface="+mj-cs"/>
        </a:defRPr>
      </a:lvl1pPr>
      <a:lvl2pPr algn="l" rtl="0" eaLnBrk="1" fontAlgn="base" hangingPunct="1">
        <a:spcBef>
          <a:spcPct val="0"/>
        </a:spcBef>
        <a:spcAft>
          <a:spcPct val="0"/>
        </a:spcAft>
        <a:defRPr sz="2200" b="1">
          <a:solidFill>
            <a:srgbClr val="3B687F"/>
          </a:solidFill>
          <a:latin typeface="Arial" charset="0"/>
          <a:ea typeface="ＭＳ Ｐゴシック" charset="-128"/>
        </a:defRPr>
      </a:lvl2pPr>
      <a:lvl3pPr algn="l" rtl="0" eaLnBrk="1" fontAlgn="base" hangingPunct="1">
        <a:spcBef>
          <a:spcPct val="0"/>
        </a:spcBef>
        <a:spcAft>
          <a:spcPct val="0"/>
        </a:spcAft>
        <a:defRPr sz="2200" b="1">
          <a:solidFill>
            <a:srgbClr val="3B687F"/>
          </a:solidFill>
          <a:latin typeface="Arial" charset="0"/>
          <a:ea typeface="ＭＳ Ｐゴシック" charset="-128"/>
        </a:defRPr>
      </a:lvl3pPr>
      <a:lvl4pPr algn="l" rtl="0" eaLnBrk="1" fontAlgn="base" hangingPunct="1">
        <a:spcBef>
          <a:spcPct val="0"/>
        </a:spcBef>
        <a:spcAft>
          <a:spcPct val="0"/>
        </a:spcAft>
        <a:defRPr sz="2200" b="1">
          <a:solidFill>
            <a:srgbClr val="3B687F"/>
          </a:solidFill>
          <a:latin typeface="Arial" charset="0"/>
          <a:ea typeface="ＭＳ Ｐゴシック" charset="-128"/>
        </a:defRPr>
      </a:lvl4pPr>
      <a:lvl5pPr algn="l" rtl="0" eaLnBrk="1" fontAlgn="base" hangingPunct="1">
        <a:spcBef>
          <a:spcPct val="0"/>
        </a:spcBef>
        <a:spcAft>
          <a:spcPct val="0"/>
        </a:spcAft>
        <a:defRPr sz="2200" b="1">
          <a:solidFill>
            <a:srgbClr val="3B687F"/>
          </a:solidFill>
          <a:latin typeface="Arial" charset="0"/>
          <a:ea typeface="ＭＳ Ｐゴシック" charset="-128"/>
        </a:defRPr>
      </a:lvl5pPr>
      <a:lvl6pPr marL="457200" algn="l" rtl="0" eaLnBrk="1" fontAlgn="base" hangingPunct="1">
        <a:spcBef>
          <a:spcPct val="0"/>
        </a:spcBef>
        <a:spcAft>
          <a:spcPct val="0"/>
        </a:spcAft>
        <a:defRPr sz="2200" b="1">
          <a:solidFill>
            <a:srgbClr val="3B687F"/>
          </a:solidFill>
          <a:latin typeface="Arial" charset="0"/>
          <a:ea typeface="ＭＳ Ｐゴシック" charset="-128"/>
        </a:defRPr>
      </a:lvl6pPr>
      <a:lvl7pPr marL="914400" algn="l" rtl="0" eaLnBrk="1" fontAlgn="base" hangingPunct="1">
        <a:spcBef>
          <a:spcPct val="0"/>
        </a:spcBef>
        <a:spcAft>
          <a:spcPct val="0"/>
        </a:spcAft>
        <a:defRPr sz="2200" b="1">
          <a:solidFill>
            <a:srgbClr val="3B687F"/>
          </a:solidFill>
          <a:latin typeface="Arial" charset="0"/>
          <a:ea typeface="ＭＳ Ｐゴシック" charset="-128"/>
        </a:defRPr>
      </a:lvl7pPr>
      <a:lvl8pPr marL="1371600" algn="l" rtl="0" eaLnBrk="1" fontAlgn="base" hangingPunct="1">
        <a:spcBef>
          <a:spcPct val="0"/>
        </a:spcBef>
        <a:spcAft>
          <a:spcPct val="0"/>
        </a:spcAft>
        <a:defRPr sz="2200" b="1">
          <a:solidFill>
            <a:srgbClr val="3B687F"/>
          </a:solidFill>
          <a:latin typeface="Arial" charset="0"/>
          <a:ea typeface="ＭＳ Ｐゴシック" charset="-128"/>
        </a:defRPr>
      </a:lvl8pPr>
      <a:lvl9pPr marL="1828800" algn="l" rtl="0" eaLnBrk="1" fontAlgn="base" hangingPunct="1">
        <a:spcBef>
          <a:spcPct val="0"/>
        </a:spcBef>
        <a:spcAft>
          <a:spcPct val="0"/>
        </a:spcAft>
        <a:defRPr sz="2200" b="1">
          <a:solidFill>
            <a:srgbClr val="3B687F"/>
          </a:solidFill>
          <a:latin typeface="Arial" charset="0"/>
          <a:ea typeface="ＭＳ Ｐゴシック" charset="-128"/>
        </a:defRPr>
      </a:lvl9pPr>
    </p:titleStyle>
    <p:bodyStyle>
      <a:lvl1pPr marL="193675" indent="-193675" algn="l" rtl="0" eaLnBrk="1" fontAlgn="base" hangingPunct="1">
        <a:lnSpc>
          <a:spcPts val="1600"/>
        </a:lnSpc>
        <a:spcBef>
          <a:spcPts val="800"/>
        </a:spcBef>
        <a:spcAft>
          <a:spcPct val="0"/>
        </a:spcAft>
        <a:buClr>
          <a:schemeClr val="tx1"/>
        </a:buClr>
        <a:buChar char="•"/>
        <a:defRPr sz="1200">
          <a:solidFill>
            <a:schemeClr val="tx1"/>
          </a:solidFill>
          <a:latin typeface="+mn-lt"/>
          <a:ea typeface="+mn-ea"/>
          <a:cs typeface="+mn-cs"/>
        </a:defRPr>
      </a:lvl1pPr>
      <a:lvl2pPr marL="571500" indent="-187325" algn="l" rtl="0" eaLnBrk="1" fontAlgn="base" hangingPunct="1">
        <a:lnSpc>
          <a:spcPts val="1600"/>
        </a:lnSpc>
        <a:spcBef>
          <a:spcPts val="800"/>
        </a:spcBef>
        <a:spcAft>
          <a:spcPct val="0"/>
        </a:spcAft>
        <a:buClr>
          <a:schemeClr val="tx1"/>
        </a:buClr>
        <a:buFont typeface="Arial" charset="0"/>
        <a:buChar char="–"/>
        <a:defRPr sz="1200">
          <a:solidFill>
            <a:schemeClr val="tx1"/>
          </a:solidFill>
          <a:latin typeface="+mn-lt"/>
          <a:ea typeface="+mn-ea"/>
        </a:defRPr>
      </a:lvl2pPr>
      <a:lvl3pPr marL="1238250" indent="-188913" algn="l" rtl="0" eaLnBrk="1" fontAlgn="base" hangingPunct="1">
        <a:lnSpc>
          <a:spcPts val="1600"/>
        </a:lnSpc>
        <a:spcBef>
          <a:spcPts val="800"/>
        </a:spcBef>
        <a:spcAft>
          <a:spcPct val="0"/>
        </a:spcAft>
        <a:buClr>
          <a:schemeClr val="tx1"/>
        </a:buClr>
        <a:buChar char="•"/>
        <a:defRPr sz="1200">
          <a:solidFill>
            <a:schemeClr val="tx1"/>
          </a:solidFill>
          <a:latin typeface="+mn-lt"/>
          <a:ea typeface="+mn-ea"/>
        </a:defRPr>
      </a:lvl3pPr>
      <a:lvl4pPr marL="1693863" indent="-228600" algn="l" rtl="0" eaLnBrk="1" fontAlgn="base" hangingPunct="1">
        <a:spcBef>
          <a:spcPct val="20000"/>
        </a:spcBef>
        <a:spcAft>
          <a:spcPct val="0"/>
        </a:spcAft>
        <a:buChar char="–"/>
        <a:defRPr sz="1600">
          <a:solidFill>
            <a:schemeClr val="tx1"/>
          </a:solidFill>
          <a:latin typeface="+mn-lt"/>
          <a:ea typeface="+mn-ea"/>
        </a:defRPr>
      </a:lvl4pPr>
      <a:lvl5pPr marL="2112963" indent="-228600" algn="l" rtl="0" eaLnBrk="1" fontAlgn="base" hangingPunct="1">
        <a:spcBef>
          <a:spcPct val="20000"/>
        </a:spcBef>
        <a:spcAft>
          <a:spcPct val="0"/>
        </a:spcAft>
        <a:buChar char="»"/>
        <a:defRPr sz="1600">
          <a:solidFill>
            <a:schemeClr val="tx1"/>
          </a:solidFill>
          <a:latin typeface="+mn-lt"/>
          <a:ea typeface="+mn-ea"/>
        </a:defRPr>
      </a:lvl5pPr>
      <a:lvl6pPr marL="2570163" indent="-228600" algn="l" rtl="0" eaLnBrk="1" fontAlgn="base" hangingPunct="1">
        <a:spcBef>
          <a:spcPct val="20000"/>
        </a:spcBef>
        <a:spcAft>
          <a:spcPct val="0"/>
        </a:spcAft>
        <a:buChar char="»"/>
        <a:defRPr sz="1600">
          <a:solidFill>
            <a:schemeClr val="tx1"/>
          </a:solidFill>
          <a:latin typeface="+mn-lt"/>
          <a:ea typeface="+mn-ea"/>
        </a:defRPr>
      </a:lvl6pPr>
      <a:lvl7pPr marL="3027363" indent="-228600" algn="l" rtl="0" eaLnBrk="1" fontAlgn="base" hangingPunct="1">
        <a:spcBef>
          <a:spcPct val="20000"/>
        </a:spcBef>
        <a:spcAft>
          <a:spcPct val="0"/>
        </a:spcAft>
        <a:buChar char="»"/>
        <a:defRPr sz="1600">
          <a:solidFill>
            <a:schemeClr val="tx1"/>
          </a:solidFill>
          <a:latin typeface="+mn-lt"/>
          <a:ea typeface="+mn-ea"/>
        </a:defRPr>
      </a:lvl7pPr>
      <a:lvl8pPr marL="3484563" indent="-228600" algn="l" rtl="0" eaLnBrk="1" fontAlgn="base" hangingPunct="1">
        <a:spcBef>
          <a:spcPct val="20000"/>
        </a:spcBef>
        <a:spcAft>
          <a:spcPct val="0"/>
        </a:spcAft>
        <a:buChar char="»"/>
        <a:defRPr sz="1600">
          <a:solidFill>
            <a:schemeClr val="tx1"/>
          </a:solidFill>
          <a:latin typeface="+mn-lt"/>
          <a:ea typeface="+mn-ea"/>
        </a:defRPr>
      </a:lvl8pPr>
      <a:lvl9pPr marL="3941763" indent="-228600" algn="l" rtl="0" eaLnBrk="1" fontAlgn="base" hangingPunct="1">
        <a:spcBef>
          <a:spcPct val="20000"/>
        </a:spcBef>
        <a:spcAft>
          <a:spcPct val="0"/>
        </a:spcAft>
        <a:buChar char="»"/>
        <a:defRPr sz="16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hyperlink" Target="https://www.bmu.de/ministerium/gesetze-und-verordnungen"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2.png"/><Relationship Id="rId4" Type="http://schemas.openxmlformats.org/officeDocument/2006/relationships/hyperlink" Target="https://www.nachhaltigkeit.info/artikel/uebersicht_gesetze_programme_und_massnahmen_des_bm_1457.ht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8.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hyperlink" Target="https://www.bme.de/bme-praxis-leitfaden-nachhaltige-beschaffung-erschienen-3036/" TargetMode="External"/><Relationship Id="rId7"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sustainnet-consulting.com/leistungen/nachhaltige-beschaffung/" TargetMode="External"/><Relationship Id="rId5" Type="http://schemas.openxmlformats.org/officeDocument/2006/relationships/hyperlink" Target="https://procuraplus.org/fileadmin/user_upload/Manual/ManualProcura_online_version_new_logo.pdf" TargetMode="External"/><Relationship Id="rId4" Type="http://schemas.openxmlformats.org/officeDocument/2006/relationships/hyperlink" Target="http://www3.weforum.org/docs/WEFUSA_BeyondSupplyChains_Report2015.pdf"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adelphi.de/de/system/files/mediathek/bilder/Umweltatlas%20Lieferkette%20-%20adelphi-Systain.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2.png"/><Relationship Id="rId4" Type="http://schemas.openxmlformats.org/officeDocument/2006/relationships/hyperlink" Target="http://unep.ecoinnovation.org/wp-content/uploads/2017/03/Eco%E2%80%94i-Manual_Identify-sustainability-hotspots-across-the-value-chain_PR4.pdf"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28.svg"/></Relationships>
</file>

<file path=ppt/slides/_rels/slide17.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34.svg"/><Relationship Id="rId3" Type="http://schemas.openxmlformats.org/officeDocument/2006/relationships/hyperlink" Target="http://www3.weforum.org/docs/WEFUSA_BeyondSupplyChains_Report2015.pdf" TargetMode="External"/><Relationship Id="rId7" Type="http://schemas.openxmlformats.org/officeDocument/2006/relationships/image" Target="../media/image14.svg"/><Relationship Id="rId12" Type="http://schemas.openxmlformats.org/officeDocument/2006/relationships/image" Target="../media/image22.png"/><Relationship Id="rId17" Type="http://schemas.openxmlformats.org/officeDocument/2006/relationships/image" Target="../media/image38.svg"/><Relationship Id="rId2" Type="http://schemas.openxmlformats.org/officeDocument/2006/relationships/notesSlide" Target="../notesSlides/notesSlide17.xml"/><Relationship Id="rId16"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32.svg"/><Relationship Id="rId5" Type="http://schemas.openxmlformats.org/officeDocument/2006/relationships/hyperlink" Target="https://hbr.org/2016/10/the-comprehensive-business-case-for-sustainability" TargetMode="External"/><Relationship Id="rId15" Type="http://schemas.openxmlformats.org/officeDocument/2006/relationships/image" Target="../media/image36.svg"/><Relationship Id="rId10" Type="http://schemas.openxmlformats.org/officeDocument/2006/relationships/image" Target="../media/image21.png"/><Relationship Id="rId4" Type="http://schemas.openxmlformats.org/officeDocument/2006/relationships/hyperlink" Target="https://procuraplus.org/fileadmin/user_upload/Manual/ManualProcura_online_version_new_logo.pdf" TargetMode="External"/><Relationship Id="rId9" Type="http://schemas.openxmlformats.org/officeDocument/2006/relationships/image" Target="../media/image30.svg"/><Relationship Id="rId14" Type="http://schemas.openxmlformats.org/officeDocument/2006/relationships/image" Target="../media/image23.png"/></Relationships>
</file>

<file path=ppt/slides/_rels/slide18.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hyperlink" Target="https://www.iqpc.com/media/1003792/57845.pdf" TargetMode="External"/><Relationship Id="rId7"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2.png"/><Relationship Id="rId4" Type="http://schemas.openxmlformats.org/officeDocument/2006/relationships/hyperlink" Target="https://resources.ecovadis.com/whitepapers/roi-sustainability-cost-savings"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mckinsey.com/business-functions/sustainability/our-insights/could-climate-become-the-weak-link-in-your-supply-chain" TargetMode="External"/><Relationship Id="rId7" Type="http://schemas.openxmlformats.org/officeDocument/2006/relationships/image" Target="../media/image36.sv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14.sv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hyperlink" Target="https://www.ey.com/de_de/news/2020/05/ey-nachhaltiger-konsum-2020" TargetMode="External"/><Relationship Id="rId7" Type="http://schemas.openxmlformats.org/officeDocument/2006/relationships/image" Target="../media/image40.sv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14.svg"/><Relationship Id="rId4" Type="http://schemas.openxmlformats.org/officeDocument/2006/relationships/image" Target="../media/image12.png"/><Relationship Id="rId9" Type="http://schemas.openxmlformats.org/officeDocument/2006/relationships/image" Target="../media/image32.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44.svg"/><Relationship Id="rId13" Type="http://schemas.openxmlformats.org/officeDocument/2006/relationships/image" Target="../media/image33.png"/><Relationship Id="rId3" Type="http://schemas.openxmlformats.org/officeDocument/2006/relationships/image" Target="../media/image12.png"/><Relationship Id="rId7" Type="http://schemas.openxmlformats.org/officeDocument/2006/relationships/image" Target="../media/image30.png"/><Relationship Id="rId12" Type="http://schemas.openxmlformats.org/officeDocument/2006/relationships/image" Target="../media/image48.sv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2.svg"/><Relationship Id="rId11" Type="http://schemas.openxmlformats.org/officeDocument/2006/relationships/image" Target="../media/image32.png"/><Relationship Id="rId5" Type="http://schemas.openxmlformats.org/officeDocument/2006/relationships/image" Target="../media/image29.png"/><Relationship Id="rId10" Type="http://schemas.openxmlformats.org/officeDocument/2006/relationships/image" Target="../media/image46.svg"/><Relationship Id="rId4" Type="http://schemas.openxmlformats.org/officeDocument/2006/relationships/image" Target="../media/image14.svg"/><Relationship Id="rId9" Type="http://schemas.openxmlformats.org/officeDocument/2006/relationships/image" Target="../media/image31.png"/><Relationship Id="rId14" Type="http://schemas.openxmlformats.org/officeDocument/2006/relationships/image" Target="../media/image50.svg"/></Relationships>
</file>

<file path=ppt/slides/_rels/slide23.xml.rels><?xml version="1.0" encoding="UTF-8" standalone="yes"?>
<Relationships xmlns="http://schemas.openxmlformats.org/package/2006/relationships"><Relationship Id="rId3" Type="http://schemas.openxmlformats.org/officeDocument/2006/relationships/hyperlink" Target="https://www.bme.de/bme-praxis-leitfaden-nachhaltige-beschaffung-erschienen-3036/"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2.svg"/><Relationship Id="rId5" Type="http://schemas.openxmlformats.org/officeDocument/2006/relationships/image" Target="../media/image34.png"/><Relationship Id="rId4" Type="http://schemas.openxmlformats.org/officeDocument/2006/relationships/hyperlink" Target="https://www.ungm.org/Shared/KnowledgeCenter/Pages/PPH2"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54.svg"/><Relationship Id="rId5" Type="http://schemas.openxmlformats.org/officeDocument/2006/relationships/image" Target="../media/image35.png"/><Relationship Id="rId4" Type="http://schemas.openxmlformats.org/officeDocument/2006/relationships/image" Target="../media/image40.svg"/></Relationships>
</file>

<file path=ppt/slides/_rels/slide2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s://www.bme.de/bme-praxis-leitfaden-nachhaltige-beschaffung-erschienen-3036/" TargetMode="External"/><Relationship Id="rId7" Type="http://schemas.openxmlformats.org/officeDocument/2006/relationships/image" Target="../media/image14.sv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54.svg"/><Relationship Id="rId5" Type="http://schemas.openxmlformats.org/officeDocument/2006/relationships/hyperlink" Target="https://d306pr3pise04h.cloudfront.net/docs/issues_doc%2Fsupply_chain%2FSupplyChainRep_DE.pdf" TargetMode="External"/><Relationship Id="rId10" Type="http://schemas.openxmlformats.org/officeDocument/2006/relationships/image" Target="../media/image37.png"/><Relationship Id="rId4" Type="http://schemas.openxmlformats.org/officeDocument/2006/relationships/hyperlink" Target="https://econsense.de/app/uploads/2018/06/econsense_Process-Steps-in-Sustainable-Supply-Chain-Management_2017.pdf" TargetMode="External"/><Relationship Id="rId9" Type="http://schemas.openxmlformats.org/officeDocument/2006/relationships/image" Target="../media/image40.sv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image" Target="../media/image28.svg"/></Relationships>
</file>

<file path=ppt/slides/_rels/slide28.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hyperlink" Target="https://procuraplus.org/fileadmin/user_upload/Manual/ManualProcura_online_version_new_logo.pdf" TargetMode="External"/><Relationship Id="rId7"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spp.earth/challenges/category/challenges/4_supplier-engagement/" TargetMode="External"/><Relationship Id="rId5" Type="http://schemas.openxmlformats.org/officeDocument/2006/relationships/hyperlink" Target="https://www.bme.de/bme-praxis-leitfaden-nachhaltige-beschaffung-erschienen-3036/" TargetMode="External"/><Relationship Id="rId10" Type="http://schemas.openxmlformats.org/officeDocument/2006/relationships/image" Target="../media/image59.svg"/><Relationship Id="rId4" Type="http://schemas.openxmlformats.org/officeDocument/2006/relationships/hyperlink" Target="https://www.ungm.org/Shared/KnowledgeCenter/Pages/PPH2" TargetMode="External"/><Relationship Id="rId9" Type="http://schemas.openxmlformats.org/officeDocument/2006/relationships/image" Target="../media/image41.png"/></Relationships>
</file>

<file path=ppt/slides/_rels/slide29.xml.rels><?xml version="1.0" encoding="UTF-8" standalone="yes"?>
<Relationships xmlns="http://schemas.openxmlformats.org/package/2006/relationships"><Relationship Id="rId3" Type="http://schemas.openxmlformats.org/officeDocument/2006/relationships/hyperlink" Target="https://spp.earth/challenges/category/challenges/6_metrics/" TargetMode="External"/><Relationship Id="rId7" Type="http://schemas.openxmlformats.org/officeDocument/2006/relationships/image" Target="../media/image61.sv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14.sv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9.png"/><Relationship Id="rId4" Type="http://schemas.openxmlformats.org/officeDocument/2006/relationships/image" Target="../media/image6.svg"/></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8.svg"/><Relationship Id="rId5" Type="http://schemas.openxmlformats.org/officeDocument/2006/relationships/image" Target="../media/image19.png"/><Relationship Id="rId4" Type="http://schemas.openxmlformats.org/officeDocument/2006/relationships/hyperlink" Target="https://de.wikipedia.org/wiki/Datei:Paragraf_-_symbol.svg"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bmz.de/resource/blob/60000/69fe0aac1e4e7062790db534885e1f5f/faq-lieferkettengesetz" TargetMode="External"/><Relationship Id="rId7" Type="http://schemas.openxmlformats.org/officeDocument/2006/relationships/image" Target="../media/image44.emf"/><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4.svg"/><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bme.de/bme-praxis-leitfaden-nachhaltige-beschaffung-erschienen-3036/"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3" Type="http://schemas.openxmlformats.org/officeDocument/2006/relationships/hyperlink" Target="https://www.bme.de/bme-praxis-leitfaden-nachhaltige-beschaffung-erschienen-3036/"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hyperlink" Target="https://www.gartner.com/en/doc/349093-supply-chain-brief-make-strategic-choices-for-measuring-and-reporting-sustainability-performance" TargetMode="External"/><Relationship Id="rId7"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https://www.kompass-nachhaltigkeit.de/nachweise" TargetMode="External"/><Relationship Id="rId5" Type="http://schemas.openxmlformats.org/officeDocument/2006/relationships/hyperlink" Target="https://sustainserv.com/de/insights/esg-ratings-und-rankings-warum-sie-wichtig-sind-und-wie-man-damit-umgeht/" TargetMode="External"/><Relationship Id="rId4" Type="http://schemas.openxmlformats.org/officeDocument/2006/relationships/hyperlink" Target="https://plant-values.de/siegel-zertifikate-und-nachweise-nachhaltigkeit-in-unternehmen/7584/"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stmwi.bayern.de/fileadmin/user_upload/stmwi/Publikationen/2019/2018-01-15_Managementsysteme.pdf"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2.png"/><Relationship Id="rId4" Type="http://schemas.openxmlformats.org/officeDocument/2006/relationships/hyperlink" Target="https://www.emas.de/aktuelles/news/03-04-19-beschaffungsleitfaden"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http://hdr.undp.org/" TargetMode="External"/><Relationship Id="rId3" Type="http://schemas.openxmlformats.org/officeDocument/2006/relationships/hyperlink" Target="https://www.isealalliance.org/sites/default/files/resource/2019-02/ISEAL_Proforest%20Risk%20study_report_Jan2017_Final.pdf" TargetMode="External"/><Relationship Id="rId7" Type="http://schemas.openxmlformats.org/officeDocument/2006/relationships/hyperlink" Target="https://www.transparency.org/en/"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https://www.globalslaveryindex.org/" TargetMode="External"/><Relationship Id="rId11" Type="http://schemas.openxmlformats.org/officeDocument/2006/relationships/hyperlink" Target="https://www.maplecroft.com/risk-indices/child-labour-index/" TargetMode="External"/><Relationship Id="rId5" Type="http://schemas.openxmlformats.org/officeDocument/2006/relationships/image" Target="../media/image14.svg"/><Relationship Id="rId10" Type="http://schemas.openxmlformats.org/officeDocument/2006/relationships/hyperlink" Target="../Environmental%20Performance%20Index" TargetMode="External"/><Relationship Id="rId4" Type="http://schemas.openxmlformats.org/officeDocument/2006/relationships/image" Target="../media/image12.png"/><Relationship Id="rId9" Type="http://schemas.openxmlformats.org/officeDocument/2006/relationships/hyperlink" Target="http://www.globalrightsindex.org/"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sustainable.de/2021/03/26/worum-geht-es-beim-sorgfaltspflichtengesetz/"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2.png"/><Relationship Id="rId4" Type="http://schemas.openxmlformats.org/officeDocument/2006/relationships/hyperlink" Target="https://spp.earth/challenges/category/challenges/5_technology/"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8.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emf"/><Relationship Id="rId4" Type="http://schemas.openxmlformats.org/officeDocument/2006/relationships/image" Target="../media/image45.emf"/></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51.png"/><Relationship Id="rId7" Type="http://schemas.openxmlformats.org/officeDocument/2006/relationships/image" Target="../media/image75.sv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73.svg"/><Relationship Id="rId4" Type="http://schemas.openxmlformats.org/officeDocument/2006/relationships/image" Target="../media/image52.png"/></Relationships>
</file>

<file path=ppt/slides/_rels/slide45.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hyperlink" Target="https://drive.google.com/file/d/1MP7EhRU-N8n1S3zpzqlshNWxqFR2hznd/edit" TargetMode="External"/><Relationship Id="rId7" Type="http://schemas.openxmlformats.org/officeDocument/2006/relationships/image" Target="../media/image27.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2.png"/><Relationship Id="rId10" Type="http://schemas.openxmlformats.org/officeDocument/2006/relationships/image" Target="../media/image16.svg"/><Relationship Id="rId4" Type="http://schemas.openxmlformats.org/officeDocument/2006/relationships/hyperlink" Target="https://www.amcor.com/about/big-ideas?tag=Podcast" TargetMode="External"/><Relationship Id="rId9" Type="http://schemas.openxmlformats.org/officeDocument/2006/relationships/image" Target="../media/image13.png"/></Relationships>
</file>

<file path=ppt/slides/_rels/slide46.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77.svg"/><Relationship Id="rId18" Type="http://schemas.openxmlformats.org/officeDocument/2006/relationships/image" Target="../media/image57.png"/><Relationship Id="rId3" Type="http://schemas.openxmlformats.org/officeDocument/2006/relationships/hyperlink" Target="https://emf.gitbook.io/circular-procurement/-MB3yM1RMC1i8iNc-VYj/" TargetMode="External"/><Relationship Id="rId7" Type="http://schemas.openxmlformats.org/officeDocument/2006/relationships/hyperlink" Target="https://spp.earth/challenges/category/circular-thinking-in-procurement/" TargetMode="External"/><Relationship Id="rId12" Type="http://schemas.openxmlformats.org/officeDocument/2006/relationships/image" Target="../media/image54.png"/><Relationship Id="rId17" Type="http://schemas.openxmlformats.org/officeDocument/2006/relationships/image" Target="../media/image81.svg"/><Relationship Id="rId2" Type="http://schemas.openxmlformats.org/officeDocument/2006/relationships/notesSlide" Target="../notesSlides/notesSlide46.xml"/><Relationship Id="rId16"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hyperlink" Target="https://spp.earth/challenges/introduction-videos-case-examples-about-the-circular-economy/" TargetMode="External"/><Relationship Id="rId11" Type="http://schemas.openxmlformats.org/officeDocument/2006/relationships/image" Target="../media/image26.svg"/><Relationship Id="rId5" Type="http://schemas.openxmlformats.org/officeDocument/2006/relationships/hyperlink" Target="https://www.youtube.com/watch?v=ooIxHVXgLbc" TargetMode="External"/><Relationship Id="rId15" Type="http://schemas.openxmlformats.org/officeDocument/2006/relationships/image" Target="../media/image79.svg"/><Relationship Id="rId10" Type="http://schemas.openxmlformats.org/officeDocument/2006/relationships/image" Target="../media/image18.png"/><Relationship Id="rId19" Type="http://schemas.openxmlformats.org/officeDocument/2006/relationships/image" Target="../media/image83.svg"/><Relationship Id="rId4" Type="http://schemas.openxmlformats.org/officeDocument/2006/relationships/hyperlink" Target="https://www.pianoo.nl/sites/default/files/media/documents/Circular-Procurement-in-8-steps-oktober2018.pdf" TargetMode="External"/><Relationship Id="rId9" Type="http://schemas.openxmlformats.org/officeDocument/2006/relationships/image" Target="../media/image14.svg"/><Relationship Id="rId14" Type="http://schemas.openxmlformats.org/officeDocument/2006/relationships/image" Target="../media/image55.png"/></Relationships>
</file>

<file path=ppt/slides/_rels/slide4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85.sv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hyperlink" Target="https://jaro-institut.de/en/jaro-academy/" TargetMode="External"/><Relationship Id="rId13" Type="http://schemas.openxmlformats.org/officeDocument/2006/relationships/hyperlink" Target="https://sustainable-procurement.org/" TargetMode="External"/><Relationship Id="rId3" Type="http://schemas.openxmlformats.org/officeDocument/2006/relationships/hyperlink" Target="https://spp.earth/" TargetMode="External"/><Relationship Id="rId7" Type="http://schemas.openxmlformats.org/officeDocument/2006/relationships/hyperlink" Target="https://jaro-institut.de/sustainable-supplier-network-2/" TargetMode="External"/><Relationship Id="rId12" Type="http://schemas.openxmlformats.org/officeDocument/2006/relationships/hyperlink" Target="https://gpp2020.eu/home/"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hyperlink" Target="https://jaro-institut.de/" TargetMode="External"/><Relationship Id="rId11" Type="http://schemas.openxmlformats.org/officeDocument/2006/relationships/hyperlink" Target="https://www.bme.de/netzwerk/sektionen/" TargetMode="External"/><Relationship Id="rId5" Type="http://schemas.openxmlformats.org/officeDocument/2006/relationships/hyperlink" Target="https://spp.earth/challenges/an-outstanding-case-example-for-circular-value-chain-solutions/" TargetMode="External"/><Relationship Id="rId10" Type="http://schemas.openxmlformats.org/officeDocument/2006/relationships/hyperlink" Target="https://regionen.bme.de/" TargetMode="External"/><Relationship Id="rId4" Type="http://schemas.openxmlformats.org/officeDocument/2006/relationships/hyperlink" Target="https://spp.earth/challenges/supply-chain-sustainability-a-practical-guide-for-continuous-improvement-2/" TargetMode="External"/><Relationship Id="rId9" Type="http://schemas.openxmlformats.org/officeDocument/2006/relationships/hyperlink" Target="https://www.bme.de/start/" TargetMode="External"/><Relationship Id="rId14" Type="http://schemas.openxmlformats.org/officeDocument/2006/relationships/hyperlink" Target="https://iclei-europe.org/who-we-are/"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hyperlink" Target="https://www.textilbuendnis.com/" TargetMode="External"/><Relationship Id="rId13" Type="http://schemas.openxmlformats.org/officeDocument/2006/relationships/hyperlink" Target="https://en.wikipedia.org/wiki/Together_for_Sustainability" TargetMode="External"/><Relationship Id="rId18" Type="http://schemas.openxmlformats.org/officeDocument/2006/relationships/image" Target="../media/image63.png"/><Relationship Id="rId3" Type="http://schemas.openxmlformats.org/officeDocument/2006/relationships/hyperlink" Target="https://www.bmas.de/SharedDocs/Downloads/DE/Publikationen/Forschungsberichte/fb483-potenziale-von-brancheninitiativen.pdf;jsessionid=51E574037F012411EC7605CE2AFC487F.delivery1-replication?__blob=publicationFile&amp;v=1" TargetMode="External"/><Relationship Id="rId7" Type="http://schemas.openxmlformats.org/officeDocument/2006/relationships/hyperlink" Target="https://tfs-initiative.com/" TargetMode="External"/><Relationship Id="rId12" Type="http://schemas.openxmlformats.org/officeDocument/2006/relationships/image" Target="../media/image59.jpeg"/><Relationship Id="rId17" Type="http://schemas.openxmlformats.org/officeDocument/2006/relationships/image" Target="../media/image62.png"/><Relationship Id="rId2" Type="http://schemas.openxmlformats.org/officeDocument/2006/relationships/notesSlide" Target="../notesSlides/notesSlide50.xml"/><Relationship Id="rId16"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14.svg"/><Relationship Id="rId11" Type="http://schemas.openxmlformats.org/officeDocument/2006/relationships/hyperlink" Target="https://www.drivesustainability.org/" TargetMode="External"/><Relationship Id="rId5" Type="http://schemas.openxmlformats.org/officeDocument/2006/relationships/image" Target="../media/image12.png"/><Relationship Id="rId15" Type="http://schemas.openxmlformats.org/officeDocument/2006/relationships/hyperlink" Target="https://www.velobiz.de/news/taschenspezialist-ortlieb-tritt-textilbuendnis-bei-veloQXJ0aWNsZS8xNDE2NQbiz" TargetMode="External"/><Relationship Id="rId10" Type="http://schemas.openxmlformats.org/officeDocument/2006/relationships/hyperlink" Target="https://www.globalcoffeeplatform.org/" TargetMode="External"/><Relationship Id="rId4" Type="http://schemas.openxmlformats.org/officeDocument/2006/relationships/hyperlink" Target="https://www.csr-praxistage.de/wissen/lieferketten/brancheninitiativen/" TargetMode="External"/><Relationship Id="rId9" Type="http://schemas.openxmlformats.org/officeDocument/2006/relationships/hyperlink" Target="https://aluminium-stewardship.org/" TargetMode="External"/><Relationship Id="rId14" Type="http://schemas.openxmlformats.org/officeDocument/2006/relationships/image" Target="../media/image60.jpeg"/></Relationships>
</file>

<file path=ppt/slides/_rels/slide51.xml.rels><?xml version="1.0" encoding="UTF-8" standalone="yes"?>
<Relationships xmlns="http://schemas.openxmlformats.org/package/2006/relationships"><Relationship Id="rId8" Type="http://schemas.openxmlformats.org/officeDocument/2006/relationships/hyperlink" Target="mailto:office@adelphi.de" TargetMode="External"/><Relationship Id="rId3" Type="http://schemas.openxmlformats.org/officeDocument/2006/relationships/hyperlink" Target="http://www.lfu.bayern.de/" TargetMode="External"/><Relationship Id="rId7" Type="http://schemas.openxmlformats.org/officeDocument/2006/relationships/image" Target="../media/image65.jpeg"/><Relationship Id="rId2" Type="http://schemas.openxmlformats.org/officeDocument/2006/relationships/hyperlink" Target="mailto:poststelle@lfu.bayern.de" TargetMode="External"/><Relationship Id="rId1" Type="http://schemas.openxmlformats.org/officeDocument/2006/relationships/slideLayout" Target="../slideLayouts/slideLayout4.xml"/><Relationship Id="rId6" Type="http://schemas.openxmlformats.org/officeDocument/2006/relationships/image" Target="../media/image64.jpeg"/><Relationship Id="rId5" Type="http://schemas.openxmlformats.org/officeDocument/2006/relationships/hyperlink" Target="http://www.sustainable.de/" TargetMode="External"/><Relationship Id="rId4" Type="http://schemas.openxmlformats.org/officeDocument/2006/relationships/hyperlink" Target="mailto:info@sustainable.de" TargetMode="External"/><Relationship Id="rId9" Type="http://schemas.openxmlformats.org/officeDocument/2006/relationships/hyperlink" Target="http://www.adelphi.de/" TargetMode="Externa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hyperlink" Target="https://www.nachhaltigkeitsrat.de/wp-content/uploads/2021/05/2105012_Studie_Stand_nachhaltiges_Wirtschaften_Deutschland.pdf" TargetMode="External"/><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2.png"/><Relationship Id="rId4" Type="http://schemas.openxmlformats.org/officeDocument/2006/relationships/hyperlink" Target="https://www.nachhaltigkeitsrat.de/aktuelles/nachhaltiges-wirtschaften-in-deutschland-was-wir-nicht-wissen/"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bundesregierung.de/breg-de/themen/nachhaltigkeitspolitik/nachhaltigkeitsziele-verstaendlich-erklaert-232174"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2.png"/><Relationship Id="rId4" Type="http://schemas.openxmlformats.org/officeDocument/2006/relationships/hyperlink" Target="https://d306pr3pise04h.cloudfront.net/docs/issues_doc%2Fsupply_chain%2FSupplyChainRep_DE.pdf"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6.svg"/><Relationship Id="rId3" Type="http://schemas.openxmlformats.org/officeDocument/2006/relationships/hyperlink" Target="https://assets.ey.com/content/dam/ey-sites/ey-com/de_de/news/2020/05/ey-nachhaltiger-konsum-2020.pdf" TargetMode="External"/><Relationship Id="rId7" Type="http://schemas.openxmlformats.org/officeDocument/2006/relationships/image" Target="../media/image20.svg"/><Relationship Id="rId12"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17.png"/><Relationship Id="rId4" Type="http://schemas.openxmlformats.org/officeDocument/2006/relationships/image" Target="../media/image14.png"/><Relationship Id="rId9" Type="http://schemas.openxmlformats.org/officeDocument/2006/relationships/image" Target="../media/image2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503" name="Rectangle 31"/>
          <p:cNvSpPr>
            <a:spLocks noGrp="1" noChangeArrowheads="1"/>
          </p:cNvSpPr>
          <p:nvPr>
            <p:ph type="subTitle" idx="1"/>
          </p:nvPr>
        </p:nvSpPr>
        <p:spPr>
          <a:xfrm>
            <a:off x="2053200" y="3065463"/>
            <a:ext cx="7200000" cy="2667000"/>
          </a:xfrm>
        </p:spPr>
        <p:txBody>
          <a:bodyPr/>
          <a:lstStyle/>
          <a:p>
            <a:r>
              <a:rPr lang="de-DE" sz="2800" b="1" i="1" dirty="0" smtClean="0"/>
              <a:t>Schulungskonzept</a:t>
            </a:r>
            <a:r>
              <a:rPr lang="de-DE" sz="2800" b="1" i="1" smtClean="0"/>
              <a:t>: Nachhaltiger </a:t>
            </a:r>
            <a:r>
              <a:rPr lang="de-DE" sz="2800" b="1" i="1" dirty="0" smtClean="0"/>
              <a:t>Einkauf</a:t>
            </a:r>
            <a:endParaRPr lang="de-DE" sz="2800" dirty="0"/>
          </a:p>
        </p:txBody>
      </p:sp>
      <p:sp>
        <p:nvSpPr>
          <p:cNvPr id="3" name="Textfeld 2"/>
          <p:cNvSpPr txBox="1"/>
          <p:nvPr/>
        </p:nvSpPr>
        <p:spPr>
          <a:xfrm>
            <a:off x="2052296" y="1988840"/>
            <a:ext cx="7932136" cy="923330"/>
          </a:xfrm>
          <a:prstGeom prst="rect">
            <a:avLst/>
          </a:prstGeom>
          <a:noFill/>
        </p:spPr>
        <p:txBody>
          <a:bodyPr wrap="square" lIns="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5400" b="1" i="0" u="none" strike="noStrike" kern="1200" cap="none" spc="0" normalizeH="0" baseline="0" noProof="0" dirty="0">
                <a:ln>
                  <a:noFill/>
                </a:ln>
                <a:solidFill>
                  <a:srgbClr val="3B687F"/>
                </a:solidFill>
                <a:effectLst/>
                <a:uLnTx/>
                <a:uFillTx/>
                <a:latin typeface="Arial" charset="0"/>
                <a:ea typeface="ＭＳ Ｐゴシック" charset="-128"/>
                <a:cs typeface="+mn-cs"/>
              </a:rPr>
              <a:t>Nachhaltige Lieferkette</a:t>
            </a:r>
          </a:p>
        </p:txBody>
      </p:sp>
    </p:spTree>
    <p:extLst>
      <p:ext uri="{BB962C8B-B14F-4D97-AF65-F5344CB8AC3E}">
        <p14:creationId xmlns:p14="http://schemas.microsoft.com/office/powerpoint/2010/main" val="36467596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032746-FDC1-F642-8CE8-4CE6A6B7BBF6}"/>
              </a:ext>
            </a:extLst>
          </p:cNvPr>
          <p:cNvSpPr>
            <a:spLocks noGrp="1"/>
          </p:cNvSpPr>
          <p:nvPr>
            <p:ph type="title"/>
          </p:nvPr>
        </p:nvSpPr>
        <p:spPr>
          <a:xfrm>
            <a:off x="431801" y="935038"/>
            <a:ext cx="11425767" cy="500062"/>
          </a:xfrm>
        </p:spPr>
        <p:txBody>
          <a:bodyPr/>
          <a:lstStyle/>
          <a:p>
            <a:r>
              <a:rPr lang="de-DE"/>
              <a:t>Anforderungen an Unternehmen – Regulatorischer Rahmen</a:t>
            </a:r>
          </a:p>
        </p:txBody>
      </p:sp>
      <p:sp>
        <p:nvSpPr>
          <p:cNvPr id="4" name="Fußzeilenplatzhalter 3">
            <a:extLst>
              <a:ext uri="{FF2B5EF4-FFF2-40B4-BE49-F238E27FC236}">
                <a16:creationId xmlns:a16="http://schemas.microsoft.com/office/drawing/2014/main" id="{D541BC83-5765-AA42-8516-56B026E39D64}"/>
              </a:ext>
            </a:extLst>
          </p:cNvPr>
          <p:cNvSpPr>
            <a:spLocks noGrp="1"/>
          </p:cNvSpPr>
          <p:nvPr>
            <p:ph type="ftr" sz="quarter" idx="10"/>
          </p:nvPr>
        </p:nvSpPr>
        <p:spPr/>
        <p:txBody>
          <a:bodyPr/>
          <a:lstStyle/>
          <a:p>
            <a:r>
              <a:rPr lang="de-DE" dirty="0" smtClean="0"/>
              <a:t>© LfU / IZU Infozentrum </a:t>
            </a:r>
            <a:r>
              <a:rPr lang="de-DE" dirty="0" err="1" smtClean="0"/>
              <a:t>UmweltWirtschaft</a:t>
            </a:r>
            <a:r>
              <a:rPr lang="de-DE" dirty="0" smtClean="0"/>
              <a:t> / 2022</a:t>
            </a:r>
            <a:endParaRPr lang="de-DE" dirty="0"/>
          </a:p>
        </p:txBody>
      </p:sp>
      <p:sp>
        <p:nvSpPr>
          <p:cNvPr id="6" name="Foliennummernplatzhalter 5">
            <a:extLst>
              <a:ext uri="{FF2B5EF4-FFF2-40B4-BE49-F238E27FC236}">
                <a16:creationId xmlns:a16="http://schemas.microsoft.com/office/drawing/2014/main" id="{1F327968-3A89-9C4C-A16A-755E0A964D3A}"/>
              </a:ext>
            </a:extLst>
          </p:cNvPr>
          <p:cNvSpPr>
            <a:spLocks noGrp="1"/>
          </p:cNvSpPr>
          <p:nvPr>
            <p:ph type="sldNum" sz="quarter" idx="4"/>
          </p:nvPr>
        </p:nvSpPr>
        <p:spPr>
          <a:xfrm>
            <a:off x="5694683" y="6477000"/>
            <a:ext cx="900000" cy="630000"/>
          </a:xfrm>
        </p:spPr>
        <p:txBody>
          <a:bodyPr/>
          <a:lstStyle/>
          <a:p>
            <a:fld id="{894680D0-7A83-433A-9719-C4143F27F647}" type="slidenum">
              <a:rPr lang="de-DE" smtClean="0"/>
              <a:pPr/>
              <a:t>10</a:t>
            </a:fld>
            <a:endParaRPr lang="de-DE"/>
          </a:p>
        </p:txBody>
      </p:sp>
      <p:sp>
        <p:nvSpPr>
          <p:cNvPr id="9" name="Textfeld 8">
            <a:extLst>
              <a:ext uri="{FF2B5EF4-FFF2-40B4-BE49-F238E27FC236}">
                <a16:creationId xmlns:a16="http://schemas.microsoft.com/office/drawing/2014/main" id="{B21A79A7-DC59-F449-84D4-BEE95CB2B375}"/>
              </a:ext>
            </a:extLst>
          </p:cNvPr>
          <p:cNvSpPr txBox="1"/>
          <p:nvPr/>
        </p:nvSpPr>
        <p:spPr>
          <a:xfrm>
            <a:off x="431801" y="1628774"/>
            <a:ext cx="9048575" cy="492443"/>
          </a:xfrm>
          <a:prstGeom prst="rect">
            <a:avLst/>
          </a:prstGeom>
          <a:noFill/>
        </p:spPr>
        <p:txBody>
          <a:bodyPr wrap="square" rtlCol="0">
            <a:spAutoFit/>
          </a:bodyPr>
          <a:lstStyle/>
          <a:p>
            <a:pPr algn="l"/>
            <a:r>
              <a:rPr lang="de-DE" sz="1300">
                <a:solidFill>
                  <a:srgbClr val="3B687F"/>
                </a:solidFill>
              </a:rPr>
              <a:t>Die Anzahl an Gesetzen, Vorschriften und Vereinbarungen im Kontext von Nachhaltig nimmt auf nationaler, europäischer und internationaler Ebene weiter zu, und stellt Unternehmen damit vor neue Herausforderungen.</a:t>
            </a:r>
          </a:p>
        </p:txBody>
      </p:sp>
      <p:sp>
        <p:nvSpPr>
          <p:cNvPr id="37" name="Rechteck 36">
            <a:extLst>
              <a:ext uri="{FF2B5EF4-FFF2-40B4-BE49-F238E27FC236}">
                <a16:creationId xmlns:a16="http://schemas.microsoft.com/office/drawing/2014/main" id="{F7213BFE-03AD-E742-BC08-4AC4B1E586B4}"/>
              </a:ext>
            </a:extLst>
          </p:cNvPr>
          <p:cNvSpPr/>
          <p:nvPr/>
        </p:nvSpPr>
        <p:spPr>
          <a:xfrm>
            <a:off x="431801" y="6492192"/>
            <a:ext cx="11616183" cy="246221"/>
          </a:xfrm>
          <a:prstGeom prst="rect">
            <a:avLst/>
          </a:prstGeom>
        </p:spPr>
        <p:txBody>
          <a:bodyPr wrap="square">
            <a:spAutoFit/>
          </a:bodyPr>
          <a:lstStyle/>
          <a:p>
            <a:pPr algn="l"/>
            <a:r>
              <a:rPr lang="de-DE" sz="1000">
                <a:solidFill>
                  <a:srgbClr val="3B687F"/>
                </a:solidFill>
              </a:rPr>
              <a:t>Quellen: </a:t>
            </a:r>
            <a:r>
              <a:rPr lang="de-DE" sz="1000" err="1">
                <a:solidFill>
                  <a:srgbClr val="3B687F"/>
                </a:solidFill>
              </a:rPr>
              <a:t>Exxeta</a:t>
            </a:r>
            <a:r>
              <a:rPr lang="de-DE" sz="1000">
                <a:solidFill>
                  <a:srgbClr val="3B687F"/>
                </a:solidFill>
              </a:rPr>
              <a:t> (2019) </a:t>
            </a:r>
          </a:p>
        </p:txBody>
      </p:sp>
      <p:sp>
        <p:nvSpPr>
          <p:cNvPr id="27" name="Textfeld 26">
            <a:extLst>
              <a:ext uri="{FF2B5EF4-FFF2-40B4-BE49-F238E27FC236}">
                <a16:creationId xmlns:a16="http://schemas.microsoft.com/office/drawing/2014/main" id="{E676369E-D00B-7947-9D35-500D04E590EC}"/>
              </a:ext>
            </a:extLst>
          </p:cNvPr>
          <p:cNvSpPr txBox="1"/>
          <p:nvPr/>
        </p:nvSpPr>
        <p:spPr>
          <a:xfrm>
            <a:off x="1667284" y="2339445"/>
            <a:ext cx="6396182" cy="276999"/>
          </a:xfrm>
          <a:prstGeom prst="rect">
            <a:avLst/>
          </a:prstGeom>
          <a:noFill/>
        </p:spPr>
        <p:txBody>
          <a:bodyPr wrap="square" rtlCol="0">
            <a:spAutoFit/>
          </a:bodyPr>
          <a:lstStyle/>
          <a:p>
            <a:pPr lvl="1" algn="ctr"/>
            <a:r>
              <a:rPr lang="de-DE" sz="1200" b="1">
                <a:solidFill>
                  <a:srgbClr val="3B687F"/>
                </a:solidFill>
              </a:rPr>
              <a:t>Auszug regulatorischer Rahmenwerke mit Nachhaltigkeitszielen</a:t>
            </a:r>
          </a:p>
        </p:txBody>
      </p:sp>
      <p:sp>
        <p:nvSpPr>
          <p:cNvPr id="22" name="Textfeld 21">
            <a:extLst>
              <a:ext uri="{FF2B5EF4-FFF2-40B4-BE49-F238E27FC236}">
                <a16:creationId xmlns:a16="http://schemas.microsoft.com/office/drawing/2014/main" id="{EAC686A3-2152-4FA9-A833-D9779222606B}"/>
              </a:ext>
            </a:extLst>
          </p:cNvPr>
          <p:cNvSpPr txBox="1"/>
          <p:nvPr/>
        </p:nvSpPr>
        <p:spPr>
          <a:xfrm>
            <a:off x="527307" y="2675104"/>
            <a:ext cx="1264361" cy="707886"/>
          </a:xfrm>
          <a:prstGeom prst="rect">
            <a:avLst/>
          </a:prstGeom>
          <a:ln w="9525">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de-DE" sz="1000">
                <a:solidFill>
                  <a:srgbClr val="3B687F"/>
                </a:solidFill>
              </a:rPr>
              <a:t>Unterzeichnung der </a:t>
            </a:r>
            <a:r>
              <a:rPr lang="de-DE" sz="1000" b="1" err="1">
                <a:solidFill>
                  <a:srgbClr val="3B687F"/>
                </a:solidFill>
              </a:rPr>
              <a:t>Sustainable</a:t>
            </a:r>
            <a:r>
              <a:rPr lang="de-DE" sz="1000" b="1">
                <a:solidFill>
                  <a:srgbClr val="3B687F"/>
                </a:solidFill>
              </a:rPr>
              <a:t> Development Goals</a:t>
            </a:r>
            <a:endParaRPr lang="de-DE" sz="1000">
              <a:solidFill>
                <a:srgbClr val="3B687F"/>
              </a:solidFill>
            </a:endParaRPr>
          </a:p>
        </p:txBody>
      </p:sp>
      <p:sp>
        <p:nvSpPr>
          <p:cNvPr id="48" name="Textfeld 47">
            <a:extLst>
              <a:ext uri="{FF2B5EF4-FFF2-40B4-BE49-F238E27FC236}">
                <a16:creationId xmlns:a16="http://schemas.microsoft.com/office/drawing/2014/main" id="{CE2A7F31-5E41-41D1-B619-C838779F1801}"/>
              </a:ext>
            </a:extLst>
          </p:cNvPr>
          <p:cNvSpPr txBox="1"/>
          <p:nvPr/>
        </p:nvSpPr>
        <p:spPr>
          <a:xfrm>
            <a:off x="522734" y="3426831"/>
            <a:ext cx="1264361" cy="707886"/>
          </a:xfrm>
          <a:prstGeom prst="rect">
            <a:avLst/>
          </a:prstGeom>
          <a:ln w="9525">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de-DE" sz="1000">
                <a:solidFill>
                  <a:srgbClr val="3B687F"/>
                </a:solidFill>
              </a:rPr>
              <a:t>Verabschiedung des </a:t>
            </a:r>
            <a:r>
              <a:rPr lang="de-DE" sz="1000" b="1">
                <a:solidFill>
                  <a:srgbClr val="3B687F"/>
                </a:solidFill>
              </a:rPr>
              <a:t>Pariser Klimaschutz-abkommens</a:t>
            </a:r>
          </a:p>
        </p:txBody>
      </p:sp>
      <p:sp>
        <p:nvSpPr>
          <p:cNvPr id="49" name="Textfeld 48">
            <a:extLst>
              <a:ext uri="{FF2B5EF4-FFF2-40B4-BE49-F238E27FC236}">
                <a16:creationId xmlns:a16="http://schemas.microsoft.com/office/drawing/2014/main" id="{F9C05F6A-EFCA-4454-8B2C-54D67ECB7F8A}"/>
              </a:ext>
            </a:extLst>
          </p:cNvPr>
          <p:cNvSpPr txBox="1"/>
          <p:nvPr/>
        </p:nvSpPr>
        <p:spPr>
          <a:xfrm>
            <a:off x="2325307" y="3176532"/>
            <a:ext cx="1264361" cy="707886"/>
          </a:xfrm>
          <a:prstGeom prst="rect">
            <a:avLst/>
          </a:prstGeom>
          <a:ln w="9525">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de-DE" sz="1000">
                <a:solidFill>
                  <a:srgbClr val="3B687F"/>
                </a:solidFill>
              </a:rPr>
              <a:t>Inkrafttreten </a:t>
            </a:r>
            <a:r>
              <a:rPr lang="de-DE" sz="1000" b="1">
                <a:solidFill>
                  <a:srgbClr val="3B687F"/>
                </a:solidFill>
              </a:rPr>
              <a:t>CSR-Richtlinie-Umsetzungs-gesetz </a:t>
            </a:r>
            <a:endParaRPr lang="de-DE" sz="1000">
              <a:solidFill>
                <a:srgbClr val="3B687F"/>
              </a:solidFill>
            </a:endParaRPr>
          </a:p>
        </p:txBody>
      </p:sp>
      <p:sp>
        <p:nvSpPr>
          <p:cNvPr id="57" name="Textfeld 56">
            <a:extLst>
              <a:ext uri="{FF2B5EF4-FFF2-40B4-BE49-F238E27FC236}">
                <a16:creationId xmlns:a16="http://schemas.microsoft.com/office/drawing/2014/main" id="{02D865DE-7499-4E6E-B4AA-A9D40556D9EC}"/>
              </a:ext>
            </a:extLst>
          </p:cNvPr>
          <p:cNvSpPr txBox="1"/>
          <p:nvPr/>
        </p:nvSpPr>
        <p:spPr>
          <a:xfrm>
            <a:off x="1508235" y="5694537"/>
            <a:ext cx="1264361" cy="553998"/>
          </a:xfrm>
          <a:prstGeom prst="rect">
            <a:avLst/>
          </a:prstGeom>
          <a:ln w="9525">
            <a:solidFill>
              <a:schemeClr val="bg1">
                <a:lumMod val="75000"/>
              </a:schemeClr>
            </a:solidFill>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de-DE" sz="1000">
                <a:solidFill>
                  <a:srgbClr val="3B687F"/>
                </a:solidFill>
              </a:rPr>
              <a:t>Neuerung </a:t>
            </a:r>
            <a:r>
              <a:rPr lang="de-DE" sz="1000" b="1">
                <a:solidFill>
                  <a:srgbClr val="3B687F"/>
                </a:solidFill>
              </a:rPr>
              <a:t>Global Reporting Initiative</a:t>
            </a:r>
          </a:p>
        </p:txBody>
      </p:sp>
      <p:sp>
        <p:nvSpPr>
          <p:cNvPr id="63" name="Textfeld 62">
            <a:extLst>
              <a:ext uri="{FF2B5EF4-FFF2-40B4-BE49-F238E27FC236}">
                <a16:creationId xmlns:a16="http://schemas.microsoft.com/office/drawing/2014/main" id="{E03C896D-5F44-42EC-A285-6BEFB513E688}"/>
              </a:ext>
            </a:extLst>
          </p:cNvPr>
          <p:cNvSpPr txBox="1"/>
          <p:nvPr/>
        </p:nvSpPr>
        <p:spPr>
          <a:xfrm>
            <a:off x="3340687" y="4930678"/>
            <a:ext cx="1264361" cy="553998"/>
          </a:xfrm>
          <a:prstGeom prst="rect">
            <a:avLst/>
          </a:prstGeom>
          <a:ln w="9525">
            <a:solidFill>
              <a:schemeClr val="bg1">
                <a:lumMod val="75000"/>
              </a:schemeClr>
            </a:solidFill>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de-DE" sz="1000">
                <a:solidFill>
                  <a:srgbClr val="3B687F"/>
                </a:solidFill>
              </a:rPr>
              <a:t>Änderung der </a:t>
            </a:r>
            <a:r>
              <a:rPr lang="de-DE" sz="1000" b="1">
                <a:solidFill>
                  <a:srgbClr val="3B687F"/>
                </a:solidFill>
              </a:rPr>
              <a:t>Abfallrahmen-richtlinie</a:t>
            </a:r>
            <a:endParaRPr lang="de-DE" sz="1000">
              <a:solidFill>
                <a:srgbClr val="3B687F"/>
              </a:solidFill>
            </a:endParaRPr>
          </a:p>
        </p:txBody>
      </p:sp>
      <p:sp>
        <p:nvSpPr>
          <p:cNvPr id="66" name="Textfeld 65">
            <a:extLst>
              <a:ext uri="{FF2B5EF4-FFF2-40B4-BE49-F238E27FC236}">
                <a16:creationId xmlns:a16="http://schemas.microsoft.com/office/drawing/2014/main" id="{39E0D25B-08CC-4C23-BAB2-E5AB7F5F6BAE}"/>
              </a:ext>
            </a:extLst>
          </p:cNvPr>
          <p:cNvSpPr txBox="1"/>
          <p:nvPr/>
        </p:nvSpPr>
        <p:spPr>
          <a:xfrm>
            <a:off x="5091316" y="4930678"/>
            <a:ext cx="1264361" cy="707886"/>
          </a:xfrm>
          <a:prstGeom prst="rect">
            <a:avLst/>
          </a:prstGeom>
          <a:ln w="9525">
            <a:solidFill>
              <a:schemeClr val="bg1">
                <a:lumMod val="75000"/>
              </a:schemeClr>
            </a:solidFill>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de-DE" sz="1000">
                <a:solidFill>
                  <a:srgbClr val="3B687F"/>
                </a:solidFill>
              </a:rPr>
              <a:t>Veröffentlichung </a:t>
            </a:r>
            <a:r>
              <a:rPr lang="de-DE" sz="1000" b="1" err="1">
                <a:solidFill>
                  <a:srgbClr val="3B687F"/>
                </a:solidFill>
              </a:rPr>
              <a:t>Circular</a:t>
            </a:r>
            <a:r>
              <a:rPr lang="de-DE" sz="1000" b="1">
                <a:solidFill>
                  <a:srgbClr val="3B687F"/>
                </a:solidFill>
              </a:rPr>
              <a:t> Economy Action Plan</a:t>
            </a:r>
          </a:p>
        </p:txBody>
      </p:sp>
      <p:sp>
        <p:nvSpPr>
          <p:cNvPr id="68" name="Textfeld 67">
            <a:extLst>
              <a:ext uri="{FF2B5EF4-FFF2-40B4-BE49-F238E27FC236}">
                <a16:creationId xmlns:a16="http://schemas.microsoft.com/office/drawing/2014/main" id="{51FEA981-C151-4330-93DF-7FE801DC7C83}"/>
              </a:ext>
            </a:extLst>
          </p:cNvPr>
          <p:cNvSpPr txBox="1"/>
          <p:nvPr/>
        </p:nvSpPr>
        <p:spPr>
          <a:xfrm>
            <a:off x="6438692" y="3176532"/>
            <a:ext cx="1263600" cy="707886"/>
          </a:xfrm>
          <a:prstGeom prst="rect">
            <a:avLst/>
          </a:prstGeom>
          <a:ln w="9525">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de-DE" sz="1000">
                <a:solidFill>
                  <a:srgbClr val="3B687F"/>
                </a:solidFill>
              </a:rPr>
              <a:t>Beschluss </a:t>
            </a:r>
            <a:r>
              <a:rPr lang="de-DE" sz="1000" b="1">
                <a:solidFill>
                  <a:srgbClr val="3B687F"/>
                </a:solidFill>
              </a:rPr>
              <a:t>Liefer-kettensorgfalts-</a:t>
            </a:r>
            <a:r>
              <a:rPr lang="de-DE" sz="1000" b="1" err="1">
                <a:solidFill>
                  <a:srgbClr val="3B687F"/>
                </a:solidFill>
              </a:rPr>
              <a:t>pflichtengesetz</a:t>
            </a:r>
            <a:r>
              <a:rPr lang="de-DE" sz="1000" b="1">
                <a:solidFill>
                  <a:srgbClr val="3B687F"/>
                </a:solidFill>
              </a:rPr>
              <a:t> </a:t>
            </a:r>
            <a:r>
              <a:rPr lang="de-DE" sz="1000">
                <a:solidFill>
                  <a:srgbClr val="3B687F"/>
                </a:solidFill>
              </a:rPr>
              <a:t>(</a:t>
            </a:r>
            <a:r>
              <a:rPr lang="de-DE" sz="1000" err="1">
                <a:solidFill>
                  <a:srgbClr val="3B687F"/>
                </a:solidFill>
              </a:rPr>
              <a:t>LkSG</a:t>
            </a:r>
            <a:r>
              <a:rPr lang="de-DE" sz="1000">
                <a:solidFill>
                  <a:srgbClr val="3B687F"/>
                </a:solidFill>
              </a:rPr>
              <a:t>)</a:t>
            </a:r>
          </a:p>
        </p:txBody>
      </p:sp>
      <p:sp>
        <p:nvSpPr>
          <p:cNvPr id="69" name="Textfeld 68">
            <a:extLst>
              <a:ext uri="{FF2B5EF4-FFF2-40B4-BE49-F238E27FC236}">
                <a16:creationId xmlns:a16="http://schemas.microsoft.com/office/drawing/2014/main" id="{F5A24A57-BC6C-4619-9DF9-BAE3BF886E12}"/>
              </a:ext>
            </a:extLst>
          </p:cNvPr>
          <p:cNvSpPr txBox="1"/>
          <p:nvPr/>
        </p:nvSpPr>
        <p:spPr>
          <a:xfrm>
            <a:off x="5431550" y="3176532"/>
            <a:ext cx="936002" cy="707886"/>
          </a:xfrm>
          <a:prstGeom prst="rect">
            <a:avLst/>
          </a:prstGeom>
          <a:ln w="9525">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de-DE" sz="1000">
                <a:solidFill>
                  <a:srgbClr val="3B687F"/>
                </a:solidFill>
              </a:rPr>
              <a:t>Inkrafttreten</a:t>
            </a:r>
          </a:p>
          <a:p>
            <a:pPr algn="l"/>
            <a:r>
              <a:rPr lang="de-DE" sz="1000" b="1">
                <a:solidFill>
                  <a:srgbClr val="3B687F"/>
                </a:solidFill>
              </a:rPr>
              <a:t>EU-Taxonomie Verordnung</a:t>
            </a:r>
          </a:p>
        </p:txBody>
      </p:sp>
      <p:sp>
        <p:nvSpPr>
          <p:cNvPr id="75" name="Textfeld 74">
            <a:extLst>
              <a:ext uri="{FF2B5EF4-FFF2-40B4-BE49-F238E27FC236}">
                <a16:creationId xmlns:a16="http://schemas.microsoft.com/office/drawing/2014/main" id="{FD7BDAB0-997A-4796-AA6A-B9098571F1D0}"/>
              </a:ext>
            </a:extLst>
          </p:cNvPr>
          <p:cNvSpPr txBox="1"/>
          <p:nvPr/>
        </p:nvSpPr>
        <p:spPr>
          <a:xfrm>
            <a:off x="8210265" y="3176532"/>
            <a:ext cx="1180459" cy="553998"/>
          </a:xfrm>
          <a:prstGeom prst="rect">
            <a:avLst/>
          </a:prstGeom>
          <a:ln w="9525">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de-DE" sz="1000">
                <a:solidFill>
                  <a:srgbClr val="3B687F"/>
                </a:solidFill>
              </a:rPr>
              <a:t>Inkrafttreten </a:t>
            </a:r>
            <a:r>
              <a:rPr lang="de-DE" sz="1000" b="1" err="1">
                <a:solidFill>
                  <a:srgbClr val="3B687F"/>
                </a:solidFill>
              </a:rPr>
              <a:t>LkSG</a:t>
            </a:r>
            <a:r>
              <a:rPr lang="de-DE" sz="1000">
                <a:solidFill>
                  <a:srgbClr val="3B687F"/>
                </a:solidFill>
              </a:rPr>
              <a:t> (voraussichtlich)</a:t>
            </a:r>
          </a:p>
        </p:txBody>
      </p:sp>
      <p:sp>
        <p:nvSpPr>
          <p:cNvPr id="77" name="Textfeld 76">
            <a:extLst>
              <a:ext uri="{FF2B5EF4-FFF2-40B4-BE49-F238E27FC236}">
                <a16:creationId xmlns:a16="http://schemas.microsoft.com/office/drawing/2014/main" id="{7F616D1E-9B25-4334-85ED-B057DA3A6789}"/>
              </a:ext>
            </a:extLst>
          </p:cNvPr>
          <p:cNvSpPr txBox="1"/>
          <p:nvPr/>
        </p:nvSpPr>
        <p:spPr>
          <a:xfrm>
            <a:off x="5091316" y="5694537"/>
            <a:ext cx="1264361" cy="553998"/>
          </a:xfrm>
          <a:prstGeom prst="rect">
            <a:avLst/>
          </a:prstGeom>
          <a:ln w="9525">
            <a:solidFill>
              <a:schemeClr val="bg1">
                <a:lumMod val="75000"/>
              </a:schemeClr>
            </a:solidFill>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de-DE" sz="1000">
                <a:solidFill>
                  <a:srgbClr val="3B687F"/>
                </a:solidFill>
              </a:rPr>
              <a:t>Verabschiedung </a:t>
            </a:r>
          </a:p>
          <a:p>
            <a:pPr algn="l"/>
            <a:r>
              <a:rPr lang="de-DE" sz="1000" b="1">
                <a:solidFill>
                  <a:srgbClr val="3B687F"/>
                </a:solidFill>
              </a:rPr>
              <a:t>EU-Chemikalien-</a:t>
            </a:r>
          </a:p>
          <a:p>
            <a:pPr algn="l"/>
            <a:r>
              <a:rPr lang="de-DE" sz="1000" b="1">
                <a:solidFill>
                  <a:srgbClr val="3B687F"/>
                </a:solidFill>
              </a:rPr>
              <a:t>Strategie </a:t>
            </a:r>
          </a:p>
        </p:txBody>
      </p:sp>
      <p:sp>
        <p:nvSpPr>
          <p:cNvPr id="78" name="Textfeld 77">
            <a:extLst>
              <a:ext uri="{FF2B5EF4-FFF2-40B4-BE49-F238E27FC236}">
                <a16:creationId xmlns:a16="http://schemas.microsoft.com/office/drawing/2014/main" id="{6EB0BCF7-C531-425B-8A27-B051F1DB1698}"/>
              </a:ext>
            </a:extLst>
          </p:cNvPr>
          <p:cNvSpPr txBox="1"/>
          <p:nvPr/>
        </p:nvSpPr>
        <p:spPr>
          <a:xfrm>
            <a:off x="4329687" y="3176532"/>
            <a:ext cx="909207" cy="553998"/>
          </a:xfrm>
          <a:prstGeom prst="rect">
            <a:avLst/>
          </a:prstGeom>
          <a:ln w="9525">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de-DE" sz="1000">
                <a:solidFill>
                  <a:srgbClr val="3B687F"/>
                </a:solidFill>
              </a:rPr>
              <a:t>Vorstellung </a:t>
            </a:r>
          </a:p>
          <a:p>
            <a:pPr algn="l"/>
            <a:r>
              <a:rPr lang="de-DE" sz="1000" b="1">
                <a:solidFill>
                  <a:srgbClr val="3B687F"/>
                </a:solidFill>
              </a:rPr>
              <a:t>EU Green Deal </a:t>
            </a:r>
          </a:p>
        </p:txBody>
      </p:sp>
      <p:sp>
        <p:nvSpPr>
          <p:cNvPr id="84" name="Textfeld 83">
            <a:extLst>
              <a:ext uri="{FF2B5EF4-FFF2-40B4-BE49-F238E27FC236}">
                <a16:creationId xmlns:a16="http://schemas.microsoft.com/office/drawing/2014/main" id="{7B337A4A-4EB7-490B-9E38-E726D3DC60A3}"/>
              </a:ext>
            </a:extLst>
          </p:cNvPr>
          <p:cNvSpPr txBox="1"/>
          <p:nvPr/>
        </p:nvSpPr>
        <p:spPr>
          <a:xfrm>
            <a:off x="1518454" y="4930678"/>
            <a:ext cx="1264361" cy="707886"/>
          </a:xfrm>
          <a:prstGeom prst="rect">
            <a:avLst/>
          </a:prstGeom>
          <a:ln w="9525">
            <a:solidFill>
              <a:schemeClr val="bg1">
                <a:lumMod val="75000"/>
              </a:schemeClr>
            </a:solidFill>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de-DE" sz="1000" b="1">
                <a:solidFill>
                  <a:srgbClr val="3B687F"/>
                </a:solidFill>
              </a:rPr>
              <a:t>Nationaler Aktionsplan (NAP) </a:t>
            </a:r>
            <a:r>
              <a:rPr lang="de-DE" sz="1000">
                <a:solidFill>
                  <a:srgbClr val="3B687F"/>
                </a:solidFill>
              </a:rPr>
              <a:t>Deutschland</a:t>
            </a:r>
            <a:endParaRPr lang="de-DE" sz="1000" b="1">
              <a:solidFill>
                <a:srgbClr val="3B687F"/>
              </a:solidFill>
            </a:endParaRPr>
          </a:p>
        </p:txBody>
      </p:sp>
      <p:sp>
        <p:nvSpPr>
          <p:cNvPr id="89" name="Textfeld 88">
            <a:extLst>
              <a:ext uri="{FF2B5EF4-FFF2-40B4-BE49-F238E27FC236}">
                <a16:creationId xmlns:a16="http://schemas.microsoft.com/office/drawing/2014/main" id="{74547484-1C9A-40BE-B12E-032BE718F1C2}"/>
              </a:ext>
            </a:extLst>
          </p:cNvPr>
          <p:cNvSpPr txBox="1"/>
          <p:nvPr/>
        </p:nvSpPr>
        <p:spPr>
          <a:xfrm>
            <a:off x="6438692" y="4930678"/>
            <a:ext cx="1264361" cy="553998"/>
          </a:xfrm>
          <a:prstGeom prst="rect">
            <a:avLst/>
          </a:prstGeom>
          <a:ln w="9525">
            <a:solidFill>
              <a:schemeClr val="bg1">
                <a:lumMod val="75000"/>
              </a:schemeClr>
            </a:solidFill>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de-DE" sz="1000">
                <a:solidFill>
                  <a:srgbClr val="3B687F"/>
                </a:solidFill>
              </a:rPr>
              <a:t>Novellierung des </a:t>
            </a:r>
            <a:r>
              <a:rPr lang="de-DE" sz="1000" b="1">
                <a:solidFill>
                  <a:srgbClr val="3B687F"/>
                </a:solidFill>
              </a:rPr>
              <a:t>Klimaschutz-gesetzes</a:t>
            </a:r>
          </a:p>
        </p:txBody>
      </p:sp>
      <p:sp>
        <p:nvSpPr>
          <p:cNvPr id="91" name="Textfeld 90">
            <a:extLst>
              <a:ext uri="{FF2B5EF4-FFF2-40B4-BE49-F238E27FC236}">
                <a16:creationId xmlns:a16="http://schemas.microsoft.com/office/drawing/2014/main" id="{70215A9C-702E-4965-BA9F-D8D22610F45A}"/>
              </a:ext>
            </a:extLst>
          </p:cNvPr>
          <p:cNvSpPr txBox="1"/>
          <p:nvPr/>
        </p:nvSpPr>
        <p:spPr>
          <a:xfrm>
            <a:off x="6438692" y="5563634"/>
            <a:ext cx="1264361" cy="553998"/>
          </a:xfrm>
          <a:prstGeom prst="rect">
            <a:avLst/>
          </a:prstGeom>
          <a:ln w="9525">
            <a:solidFill>
              <a:schemeClr val="bg1">
                <a:lumMod val="75000"/>
              </a:schemeClr>
            </a:solidFill>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de-DE" sz="1000">
                <a:solidFill>
                  <a:srgbClr val="3B687F"/>
                </a:solidFill>
              </a:rPr>
              <a:t>EU Verordnung zu </a:t>
            </a:r>
            <a:r>
              <a:rPr lang="de-DE" sz="1000" b="1">
                <a:solidFill>
                  <a:srgbClr val="3B687F"/>
                </a:solidFill>
              </a:rPr>
              <a:t>Konflikt-mineralien</a:t>
            </a:r>
          </a:p>
        </p:txBody>
      </p:sp>
      <p:sp>
        <p:nvSpPr>
          <p:cNvPr id="92" name="Textfeld 91">
            <a:extLst>
              <a:ext uri="{FF2B5EF4-FFF2-40B4-BE49-F238E27FC236}">
                <a16:creationId xmlns:a16="http://schemas.microsoft.com/office/drawing/2014/main" id="{4E30E409-08C7-472D-9CF3-01B83D13A153}"/>
              </a:ext>
            </a:extLst>
          </p:cNvPr>
          <p:cNvSpPr txBox="1"/>
          <p:nvPr/>
        </p:nvSpPr>
        <p:spPr>
          <a:xfrm>
            <a:off x="3340687" y="5539651"/>
            <a:ext cx="1264361" cy="400110"/>
          </a:xfrm>
          <a:prstGeom prst="rect">
            <a:avLst/>
          </a:prstGeom>
          <a:ln w="9525">
            <a:solidFill>
              <a:schemeClr val="bg1">
                <a:lumMod val="75000"/>
              </a:schemeClr>
            </a:solidFill>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de-DE" sz="1000">
                <a:solidFill>
                  <a:srgbClr val="3B687F"/>
                </a:solidFill>
              </a:rPr>
              <a:t>Beschluss</a:t>
            </a:r>
          </a:p>
          <a:p>
            <a:pPr algn="l"/>
            <a:r>
              <a:rPr lang="de-DE" sz="1000" b="1">
                <a:solidFill>
                  <a:srgbClr val="3B687F"/>
                </a:solidFill>
              </a:rPr>
              <a:t>EU Aktionsplan</a:t>
            </a:r>
            <a:endParaRPr lang="de-DE" sz="1000">
              <a:solidFill>
                <a:srgbClr val="3B687F"/>
              </a:solidFill>
            </a:endParaRPr>
          </a:p>
        </p:txBody>
      </p:sp>
      <p:cxnSp>
        <p:nvCxnSpPr>
          <p:cNvPr id="7" name="Gerader Verbinder 6">
            <a:extLst>
              <a:ext uri="{FF2B5EF4-FFF2-40B4-BE49-F238E27FC236}">
                <a16:creationId xmlns:a16="http://schemas.microsoft.com/office/drawing/2014/main" id="{1DD67427-7A26-43A5-A4F1-B3C305025C87}"/>
              </a:ext>
            </a:extLst>
          </p:cNvPr>
          <p:cNvCxnSpPr>
            <a:cxnSpLocks/>
          </p:cNvCxnSpPr>
          <p:nvPr/>
        </p:nvCxnSpPr>
        <p:spPr bwMode="auto">
          <a:xfrm>
            <a:off x="566075" y="4490968"/>
            <a:ext cx="8700463" cy="0"/>
          </a:xfrm>
          <a:prstGeom prst="line">
            <a:avLst/>
          </a:prstGeom>
          <a:ln>
            <a:solidFill>
              <a:schemeClr val="bg1">
                <a:lumMod val="75000"/>
              </a:schemeClr>
            </a:solid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8" name="Ellipse 7">
            <a:extLst>
              <a:ext uri="{FF2B5EF4-FFF2-40B4-BE49-F238E27FC236}">
                <a16:creationId xmlns:a16="http://schemas.microsoft.com/office/drawing/2014/main" id="{8A11951A-9145-455E-8046-E5BB9F8FB18F}"/>
              </a:ext>
            </a:extLst>
          </p:cNvPr>
          <p:cNvSpPr/>
          <p:nvPr/>
        </p:nvSpPr>
        <p:spPr bwMode="auto">
          <a:xfrm>
            <a:off x="805332" y="4310968"/>
            <a:ext cx="360000" cy="360000"/>
          </a:xfrm>
          <a:prstGeom prst="ellipse">
            <a:avLst/>
          </a:prstGeom>
          <a:ln w="9525">
            <a:solidFill>
              <a:schemeClr val="bg1">
                <a:lumMod val="75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800" b="0" i="0" u="none" strike="noStrike" cap="none" normalizeH="0" baseline="0">
              <a:ln>
                <a:noFill/>
              </a:ln>
              <a:solidFill>
                <a:srgbClr val="3B687F"/>
              </a:solidFill>
              <a:effectLst/>
              <a:latin typeface="Arial" charset="0"/>
              <a:ea typeface="ＭＳ Ｐゴシック" charset="-128"/>
            </a:endParaRPr>
          </a:p>
        </p:txBody>
      </p:sp>
      <p:sp>
        <p:nvSpPr>
          <p:cNvPr id="55" name="Ellipse 54">
            <a:extLst>
              <a:ext uri="{FF2B5EF4-FFF2-40B4-BE49-F238E27FC236}">
                <a16:creationId xmlns:a16="http://schemas.microsoft.com/office/drawing/2014/main" id="{E3C2306F-3E85-4704-A8D2-4A6223246BBB}"/>
              </a:ext>
            </a:extLst>
          </p:cNvPr>
          <p:cNvSpPr/>
          <p:nvPr/>
        </p:nvSpPr>
        <p:spPr bwMode="auto">
          <a:xfrm>
            <a:off x="1788966" y="4310968"/>
            <a:ext cx="360000" cy="360000"/>
          </a:xfrm>
          <a:prstGeom prst="ellipse">
            <a:avLst/>
          </a:prstGeom>
          <a:ln w="9525">
            <a:solidFill>
              <a:schemeClr val="bg1">
                <a:lumMod val="75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800" b="0" i="0" u="none" strike="noStrike" cap="none" normalizeH="0" baseline="0">
              <a:ln>
                <a:noFill/>
              </a:ln>
              <a:solidFill>
                <a:srgbClr val="3B687F"/>
              </a:solidFill>
              <a:effectLst/>
              <a:latin typeface="Arial" charset="0"/>
              <a:ea typeface="ＭＳ Ｐゴシック" charset="-128"/>
            </a:endParaRPr>
          </a:p>
        </p:txBody>
      </p:sp>
      <p:sp>
        <p:nvSpPr>
          <p:cNvPr id="56" name="Ellipse 55">
            <a:extLst>
              <a:ext uri="{FF2B5EF4-FFF2-40B4-BE49-F238E27FC236}">
                <a16:creationId xmlns:a16="http://schemas.microsoft.com/office/drawing/2014/main" id="{C3A753CB-D8B1-417B-84B3-D8AD59D8CB78}"/>
              </a:ext>
            </a:extLst>
          </p:cNvPr>
          <p:cNvSpPr/>
          <p:nvPr/>
        </p:nvSpPr>
        <p:spPr bwMode="auto">
          <a:xfrm>
            <a:off x="2772600" y="4310968"/>
            <a:ext cx="360000" cy="360000"/>
          </a:xfrm>
          <a:prstGeom prst="ellipse">
            <a:avLst/>
          </a:prstGeom>
          <a:ln w="9525">
            <a:solidFill>
              <a:schemeClr val="bg1">
                <a:lumMod val="75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800" b="0" i="0" u="none" strike="noStrike" cap="none" normalizeH="0" baseline="0">
              <a:ln>
                <a:noFill/>
              </a:ln>
              <a:solidFill>
                <a:srgbClr val="3B687F"/>
              </a:solidFill>
              <a:effectLst/>
              <a:latin typeface="Arial" charset="0"/>
              <a:ea typeface="ＭＳ Ｐゴシック" charset="-128"/>
            </a:endParaRPr>
          </a:p>
        </p:txBody>
      </p:sp>
      <p:sp>
        <p:nvSpPr>
          <p:cNvPr id="58" name="Ellipse 57">
            <a:extLst>
              <a:ext uri="{FF2B5EF4-FFF2-40B4-BE49-F238E27FC236}">
                <a16:creationId xmlns:a16="http://schemas.microsoft.com/office/drawing/2014/main" id="{5B6E6940-CF4F-400B-A4F4-0CCF09937977}"/>
              </a:ext>
            </a:extLst>
          </p:cNvPr>
          <p:cNvSpPr/>
          <p:nvPr/>
        </p:nvSpPr>
        <p:spPr bwMode="auto">
          <a:xfrm>
            <a:off x="3756234" y="4310968"/>
            <a:ext cx="360000" cy="360000"/>
          </a:xfrm>
          <a:prstGeom prst="ellipse">
            <a:avLst/>
          </a:prstGeom>
          <a:ln w="9525">
            <a:solidFill>
              <a:schemeClr val="bg1">
                <a:lumMod val="75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800" b="0" i="0" u="none" strike="noStrike" cap="none" normalizeH="0" baseline="0">
              <a:ln>
                <a:noFill/>
              </a:ln>
              <a:solidFill>
                <a:srgbClr val="3B687F"/>
              </a:solidFill>
              <a:effectLst/>
              <a:latin typeface="Arial" charset="0"/>
              <a:ea typeface="ＭＳ Ｐゴシック" charset="-128"/>
            </a:endParaRPr>
          </a:p>
        </p:txBody>
      </p:sp>
      <p:sp>
        <p:nvSpPr>
          <p:cNvPr id="59" name="Ellipse 58">
            <a:extLst>
              <a:ext uri="{FF2B5EF4-FFF2-40B4-BE49-F238E27FC236}">
                <a16:creationId xmlns:a16="http://schemas.microsoft.com/office/drawing/2014/main" id="{FC60CDED-71A9-4426-AFE1-C25BE70D510C}"/>
              </a:ext>
            </a:extLst>
          </p:cNvPr>
          <p:cNvSpPr/>
          <p:nvPr/>
        </p:nvSpPr>
        <p:spPr bwMode="auto">
          <a:xfrm>
            <a:off x="4739868" y="4310968"/>
            <a:ext cx="360000" cy="360000"/>
          </a:xfrm>
          <a:prstGeom prst="ellipse">
            <a:avLst/>
          </a:prstGeom>
          <a:ln w="9525">
            <a:solidFill>
              <a:schemeClr val="bg1">
                <a:lumMod val="75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800" b="0" i="0" u="none" strike="noStrike" cap="none" normalizeH="0" baseline="0">
              <a:ln>
                <a:noFill/>
              </a:ln>
              <a:solidFill>
                <a:srgbClr val="3B687F"/>
              </a:solidFill>
              <a:effectLst/>
              <a:latin typeface="Arial" charset="0"/>
              <a:ea typeface="ＭＳ Ｐゴシック" charset="-128"/>
            </a:endParaRPr>
          </a:p>
        </p:txBody>
      </p:sp>
      <p:sp>
        <p:nvSpPr>
          <p:cNvPr id="61" name="Ellipse 60">
            <a:extLst>
              <a:ext uri="{FF2B5EF4-FFF2-40B4-BE49-F238E27FC236}">
                <a16:creationId xmlns:a16="http://schemas.microsoft.com/office/drawing/2014/main" id="{972BFFAF-A77A-4AEC-8244-4D05C807CA66}"/>
              </a:ext>
            </a:extLst>
          </p:cNvPr>
          <p:cNvSpPr/>
          <p:nvPr/>
        </p:nvSpPr>
        <p:spPr bwMode="auto">
          <a:xfrm>
            <a:off x="5723502" y="4310968"/>
            <a:ext cx="360000" cy="360000"/>
          </a:xfrm>
          <a:prstGeom prst="ellipse">
            <a:avLst/>
          </a:prstGeom>
          <a:ln w="9525">
            <a:solidFill>
              <a:schemeClr val="bg1">
                <a:lumMod val="75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800" b="0" i="0" u="none" strike="noStrike" cap="none" normalizeH="0" baseline="0">
              <a:ln>
                <a:noFill/>
              </a:ln>
              <a:solidFill>
                <a:srgbClr val="3B687F"/>
              </a:solidFill>
              <a:effectLst/>
              <a:latin typeface="Arial" charset="0"/>
              <a:ea typeface="ＭＳ Ｐゴシック" charset="-128"/>
            </a:endParaRPr>
          </a:p>
        </p:txBody>
      </p:sp>
      <p:sp>
        <p:nvSpPr>
          <p:cNvPr id="64" name="Ellipse 63">
            <a:extLst>
              <a:ext uri="{FF2B5EF4-FFF2-40B4-BE49-F238E27FC236}">
                <a16:creationId xmlns:a16="http://schemas.microsoft.com/office/drawing/2014/main" id="{AD351979-DC37-42D6-81FF-A36A2B8C6164}"/>
              </a:ext>
            </a:extLst>
          </p:cNvPr>
          <p:cNvSpPr/>
          <p:nvPr/>
        </p:nvSpPr>
        <p:spPr bwMode="auto">
          <a:xfrm>
            <a:off x="6707136" y="4310968"/>
            <a:ext cx="360000" cy="360000"/>
          </a:xfrm>
          <a:prstGeom prst="ellipse">
            <a:avLst/>
          </a:prstGeom>
          <a:ln w="9525">
            <a:solidFill>
              <a:schemeClr val="bg1">
                <a:lumMod val="75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800" b="0" i="0" u="none" strike="noStrike" cap="none" normalizeH="0" baseline="0">
              <a:ln>
                <a:noFill/>
              </a:ln>
              <a:solidFill>
                <a:srgbClr val="3B687F"/>
              </a:solidFill>
              <a:effectLst/>
              <a:latin typeface="Arial" charset="0"/>
              <a:ea typeface="ＭＳ Ｐゴシック" charset="-128"/>
            </a:endParaRPr>
          </a:p>
        </p:txBody>
      </p:sp>
      <p:sp>
        <p:nvSpPr>
          <p:cNvPr id="65" name="Ellipse 64">
            <a:extLst>
              <a:ext uri="{FF2B5EF4-FFF2-40B4-BE49-F238E27FC236}">
                <a16:creationId xmlns:a16="http://schemas.microsoft.com/office/drawing/2014/main" id="{00F7540B-B2FF-45E6-A566-8510A93EDE47}"/>
              </a:ext>
            </a:extLst>
          </p:cNvPr>
          <p:cNvSpPr/>
          <p:nvPr/>
        </p:nvSpPr>
        <p:spPr bwMode="auto">
          <a:xfrm>
            <a:off x="7690770" y="4310968"/>
            <a:ext cx="360000" cy="360000"/>
          </a:xfrm>
          <a:prstGeom prst="ellipse">
            <a:avLst/>
          </a:prstGeom>
          <a:ln w="9525">
            <a:solidFill>
              <a:schemeClr val="bg1">
                <a:lumMod val="75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800" b="0" i="0" u="none" strike="noStrike" cap="none" normalizeH="0" baseline="0">
              <a:ln>
                <a:noFill/>
              </a:ln>
              <a:solidFill>
                <a:srgbClr val="3B687F"/>
              </a:solidFill>
              <a:effectLst/>
              <a:latin typeface="Arial" charset="0"/>
              <a:ea typeface="ＭＳ Ｐゴシック" charset="-128"/>
            </a:endParaRPr>
          </a:p>
        </p:txBody>
      </p:sp>
      <p:sp>
        <p:nvSpPr>
          <p:cNvPr id="72" name="Ellipse 71">
            <a:extLst>
              <a:ext uri="{FF2B5EF4-FFF2-40B4-BE49-F238E27FC236}">
                <a16:creationId xmlns:a16="http://schemas.microsoft.com/office/drawing/2014/main" id="{FB5D9EA9-DF8E-4B99-9440-FB9CE566B56E}"/>
              </a:ext>
            </a:extLst>
          </p:cNvPr>
          <p:cNvSpPr/>
          <p:nvPr/>
        </p:nvSpPr>
        <p:spPr bwMode="auto">
          <a:xfrm>
            <a:off x="8674407" y="4310968"/>
            <a:ext cx="360000" cy="360000"/>
          </a:xfrm>
          <a:prstGeom prst="ellipse">
            <a:avLst/>
          </a:prstGeom>
          <a:ln w="9525">
            <a:solidFill>
              <a:schemeClr val="bg1">
                <a:lumMod val="75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800" b="0" i="0" u="none" strike="noStrike" cap="none" normalizeH="0" baseline="0">
              <a:ln>
                <a:noFill/>
              </a:ln>
              <a:solidFill>
                <a:srgbClr val="3B687F"/>
              </a:solidFill>
              <a:effectLst/>
              <a:latin typeface="Arial" charset="0"/>
              <a:ea typeface="ＭＳ Ｐゴシック" charset="-128"/>
            </a:endParaRPr>
          </a:p>
        </p:txBody>
      </p:sp>
      <p:sp>
        <p:nvSpPr>
          <p:cNvPr id="10" name="Textfeld 9">
            <a:extLst>
              <a:ext uri="{FF2B5EF4-FFF2-40B4-BE49-F238E27FC236}">
                <a16:creationId xmlns:a16="http://schemas.microsoft.com/office/drawing/2014/main" id="{1B763003-2880-4885-AD1D-47529054CDDB}"/>
              </a:ext>
            </a:extLst>
          </p:cNvPr>
          <p:cNvSpPr txBox="1"/>
          <p:nvPr/>
        </p:nvSpPr>
        <p:spPr>
          <a:xfrm>
            <a:off x="747820" y="4371371"/>
            <a:ext cx="536462" cy="246221"/>
          </a:xfrm>
          <a:prstGeom prst="rect">
            <a:avLst/>
          </a:prstGeom>
          <a:noFill/>
          <a:ln>
            <a:noFill/>
          </a:ln>
        </p:spPr>
        <p:txBody>
          <a:bodyPr wrap="square" rtlCol="0">
            <a:spAutoFit/>
          </a:bodyPr>
          <a:lstStyle/>
          <a:p>
            <a:pPr algn="l"/>
            <a:r>
              <a:rPr lang="de-DE" sz="1000" b="1">
                <a:solidFill>
                  <a:srgbClr val="3B687F"/>
                </a:solidFill>
              </a:rPr>
              <a:t>2015</a:t>
            </a:r>
          </a:p>
        </p:txBody>
      </p:sp>
      <p:sp>
        <p:nvSpPr>
          <p:cNvPr id="85" name="Textfeld 84">
            <a:extLst>
              <a:ext uri="{FF2B5EF4-FFF2-40B4-BE49-F238E27FC236}">
                <a16:creationId xmlns:a16="http://schemas.microsoft.com/office/drawing/2014/main" id="{8C770A17-DF81-472E-BCBB-A99F31DA74F2}"/>
              </a:ext>
            </a:extLst>
          </p:cNvPr>
          <p:cNvSpPr txBox="1"/>
          <p:nvPr/>
        </p:nvSpPr>
        <p:spPr>
          <a:xfrm>
            <a:off x="1731454" y="4371371"/>
            <a:ext cx="536462" cy="246221"/>
          </a:xfrm>
          <a:prstGeom prst="rect">
            <a:avLst/>
          </a:prstGeom>
          <a:noFill/>
          <a:ln>
            <a:noFill/>
          </a:ln>
        </p:spPr>
        <p:txBody>
          <a:bodyPr wrap="square" rtlCol="0">
            <a:spAutoFit/>
          </a:bodyPr>
          <a:lstStyle/>
          <a:p>
            <a:pPr algn="l"/>
            <a:r>
              <a:rPr lang="de-DE" sz="1000" b="1">
                <a:solidFill>
                  <a:srgbClr val="3B687F"/>
                </a:solidFill>
              </a:rPr>
              <a:t>2016</a:t>
            </a:r>
          </a:p>
        </p:txBody>
      </p:sp>
      <p:sp>
        <p:nvSpPr>
          <p:cNvPr id="86" name="Textfeld 85">
            <a:extLst>
              <a:ext uri="{FF2B5EF4-FFF2-40B4-BE49-F238E27FC236}">
                <a16:creationId xmlns:a16="http://schemas.microsoft.com/office/drawing/2014/main" id="{AC6B825A-6FAA-4CF5-8C0A-AD0FBB138214}"/>
              </a:ext>
            </a:extLst>
          </p:cNvPr>
          <p:cNvSpPr txBox="1"/>
          <p:nvPr/>
        </p:nvSpPr>
        <p:spPr>
          <a:xfrm>
            <a:off x="2713193" y="4371371"/>
            <a:ext cx="536462" cy="246221"/>
          </a:xfrm>
          <a:prstGeom prst="rect">
            <a:avLst/>
          </a:prstGeom>
          <a:noFill/>
          <a:ln>
            <a:noFill/>
          </a:ln>
        </p:spPr>
        <p:txBody>
          <a:bodyPr wrap="square" rtlCol="0">
            <a:spAutoFit/>
          </a:bodyPr>
          <a:lstStyle/>
          <a:p>
            <a:pPr algn="l"/>
            <a:r>
              <a:rPr lang="de-DE" sz="1000" b="1">
                <a:solidFill>
                  <a:srgbClr val="3B687F"/>
                </a:solidFill>
              </a:rPr>
              <a:t>2017</a:t>
            </a:r>
          </a:p>
        </p:txBody>
      </p:sp>
      <p:sp>
        <p:nvSpPr>
          <p:cNvPr id="87" name="Textfeld 86">
            <a:extLst>
              <a:ext uri="{FF2B5EF4-FFF2-40B4-BE49-F238E27FC236}">
                <a16:creationId xmlns:a16="http://schemas.microsoft.com/office/drawing/2014/main" id="{F5A0D691-B9E0-4D6C-96EE-4D579A9D4F56}"/>
              </a:ext>
            </a:extLst>
          </p:cNvPr>
          <p:cNvSpPr txBox="1"/>
          <p:nvPr/>
        </p:nvSpPr>
        <p:spPr>
          <a:xfrm>
            <a:off x="3698722" y="4371371"/>
            <a:ext cx="536462" cy="246221"/>
          </a:xfrm>
          <a:prstGeom prst="rect">
            <a:avLst/>
          </a:prstGeom>
          <a:noFill/>
          <a:ln>
            <a:noFill/>
          </a:ln>
        </p:spPr>
        <p:txBody>
          <a:bodyPr wrap="square" rtlCol="0">
            <a:spAutoFit/>
          </a:bodyPr>
          <a:lstStyle/>
          <a:p>
            <a:pPr algn="l"/>
            <a:r>
              <a:rPr lang="de-DE" sz="1000" b="1">
                <a:solidFill>
                  <a:srgbClr val="3B687F"/>
                </a:solidFill>
              </a:rPr>
              <a:t>2018</a:t>
            </a:r>
          </a:p>
        </p:txBody>
      </p:sp>
      <p:sp>
        <p:nvSpPr>
          <p:cNvPr id="88" name="Textfeld 87">
            <a:extLst>
              <a:ext uri="{FF2B5EF4-FFF2-40B4-BE49-F238E27FC236}">
                <a16:creationId xmlns:a16="http://schemas.microsoft.com/office/drawing/2014/main" id="{70C92E0B-FA95-42B4-A8BD-3A619985E8AF}"/>
              </a:ext>
            </a:extLst>
          </p:cNvPr>
          <p:cNvSpPr txBox="1"/>
          <p:nvPr/>
        </p:nvSpPr>
        <p:spPr>
          <a:xfrm>
            <a:off x="4682356" y="4371371"/>
            <a:ext cx="536462" cy="246221"/>
          </a:xfrm>
          <a:prstGeom prst="rect">
            <a:avLst/>
          </a:prstGeom>
          <a:noFill/>
          <a:ln>
            <a:noFill/>
          </a:ln>
        </p:spPr>
        <p:txBody>
          <a:bodyPr wrap="square" rtlCol="0">
            <a:spAutoFit/>
          </a:bodyPr>
          <a:lstStyle/>
          <a:p>
            <a:pPr algn="l"/>
            <a:r>
              <a:rPr lang="de-DE" sz="1000" b="1">
                <a:solidFill>
                  <a:srgbClr val="3B687F"/>
                </a:solidFill>
              </a:rPr>
              <a:t>2019</a:t>
            </a:r>
          </a:p>
        </p:txBody>
      </p:sp>
      <p:sp>
        <p:nvSpPr>
          <p:cNvPr id="93" name="Textfeld 92">
            <a:extLst>
              <a:ext uri="{FF2B5EF4-FFF2-40B4-BE49-F238E27FC236}">
                <a16:creationId xmlns:a16="http://schemas.microsoft.com/office/drawing/2014/main" id="{E39931AB-7012-4D0A-B717-F8CB07AB6700}"/>
              </a:ext>
            </a:extLst>
          </p:cNvPr>
          <p:cNvSpPr txBox="1"/>
          <p:nvPr/>
        </p:nvSpPr>
        <p:spPr>
          <a:xfrm>
            <a:off x="5665990" y="4371371"/>
            <a:ext cx="536462" cy="246221"/>
          </a:xfrm>
          <a:prstGeom prst="rect">
            <a:avLst/>
          </a:prstGeom>
          <a:noFill/>
          <a:ln>
            <a:noFill/>
          </a:ln>
        </p:spPr>
        <p:txBody>
          <a:bodyPr wrap="square" rtlCol="0">
            <a:spAutoFit/>
          </a:bodyPr>
          <a:lstStyle/>
          <a:p>
            <a:pPr algn="l"/>
            <a:r>
              <a:rPr lang="de-DE" sz="1000" b="1">
                <a:solidFill>
                  <a:srgbClr val="3B687F"/>
                </a:solidFill>
              </a:rPr>
              <a:t>2020</a:t>
            </a:r>
          </a:p>
        </p:txBody>
      </p:sp>
      <p:sp>
        <p:nvSpPr>
          <p:cNvPr id="94" name="Textfeld 93">
            <a:extLst>
              <a:ext uri="{FF2B5EF4-FFF2-40B4-BE49-F238E27FC236}">
                <a16:creationId xmlns:a16="http://schemas.microsoft.com/office/drawing/2014/main" id="{E4AD015E-1198-4D6E-957B-054DDFD3B119}"/>
              </a:ext>
            </a:extLst>
          </p:cNvPr>
          <p:cNvSpPr txBox="1"/>
          <p:nvPr/>
        </p:nvSpPr>
        <p:spPr>
          <a:xfrm>
            <a:off x="6649624" y="4371371"/>
            <a:ext cx="536462" cy="246221"/>
          </a:xfrm>
          <a:prstGeom prst="rect">
            <a:avLst/>
          </a:prstGeom>
          <a:noFill/>
          <a:ln>
            <a:noFill/>
          </a:ln>
        </p:spPr>
        <p:txBody>
          <a:bodyPr wrap="square" rtlCol="0">
            <a:spAutoFit/>
          </a:bodyPr>
          <a:lstStyle/>
          <a:p>
            <a:pPr algn="l"/>
            <a:r>
              <a:rPr lang="de-DE" sz="1000" b="1">
                <a:solidFill>
                  <a:srgbClr val="3B687F"/>
                </a:solidFill>
              </a:rPr>
              <a:t>2021</a:t>
            </a:r>
          </a:p>
        </p:txBody>
      </p:sp>
      <p:sp>
        <p:nvSpPr>
          <p:cNvPr id="95" name="Textfeld 94">
            <a:extLst>
              <a:ext uri="{FF2B5EF4-FFF2-40B4-BE49-F238E27FC236}">
                <a16:creationId xmlns:a16="http://schemas.microsoft.com/office/drawing/2014/main" id="{0EAA1E32-6637-4185-9A2B-2247A8E97534}"/>
              </a:ext>
            </a:extLst>
          </p:cNvPr>
          <p:cNvSpPr txBox="1"/>
          <p:nvPr/>
        </p:nvSpPr>
        <p:spPr>
          <a:xfrm>
            <a:off x="7633258" y="4371371"/>
            <a:ext cx="536462" cy="246221"/>
          </a:xfrm>
          <a:prstGeom prst="rect">
            <a:avLst/>
          </a:prstGeom>
          <a:noFill/>
          <a:ln>
            <a:noFill/>
          </a:ln>
        </p:spPr>
        <p:txBody>
          <a:bodyPr wrap="square" rtlCol="0">
            <a:spAutoFit/>
          </a:bodyPr>
          <a:lstStyle/>
          <a:p>
            <a:pPr algn="l"/>
            <a:r>
              <a:rPr lang="de-DE" sz="1000" b="1">
                <a:solidFill>
                  <a:srgbClr val="3B687F"/>
                </a:solidFill>
              </a:rPr>
              <a:t>2022</a:t>
            </a:r>
          </a:p>
        </p:txBody>
      </p:sp>
      <p:sp>
        <p:nvSpPr>
          <p:cNvPr id="96" name="Textfeld 95">
            <a:extLst>
              <a:ext uri="{FF2B5EF4-FFF2-40B4-BE49-F238E27FC236}">
                <a16:creationId xmlns:a16="http://schemas.microsoft.com/office/drawing/2014/main" id="{23C82EE9-B13D-4DE7-B59A-ABB7764AA521}"/>
              </a:ext>
            </a:extLst>
          </p:cNvPr>
          <p:cNvSpPr txBox="1"/>
          <p:nvPr/>
        </p:nvSpPr>
        <p:spPr>
          <a:xfrm>
            <a:off x="8616895" y="4371371"/>
            <a:ext cx="536462" cy="246221"/>
          </a:xfrm>
          <a:prstGeom prst="rect">
            <a:avLst/>
          </a:prstGeom>
          <a:noFill/>
          <a:ln>
            <a:noFill/>
          </a:ln>
        </p:spPr>
        <p:txBody>
          <a:bodyPr wrap="square" rtlCol="0">
            <a:spAutoFit/>
          </a:bodyPr>
          <a:lstStyle/>
          <a:p>
            <a:pPr algn="l"/>
            <a:r>
              <a:rPr lang="de-DE" sz="1000" b="1">
                <a:solidFill>
                  <a:srgbClr val="3B687F"/>
                </a:solidFill>
              </a:rPr>
              <a:t>2023</a:t>
            </a:r>
          </a:p>
        </p:txBody>
      </p:sp>
      <p:cxnSp>
        <p:nvCxnSpPr>
          <p:cNvPr id="12" name="Gerader Verbinder 11">
            <a:extLst>
              <a:ext uri="{FF2B5EF4-FFF2-40B4-BE49-F238E27FC236}">
                <a16:creationId xmlns:a16="http://schemas.microsoft.com/office/drawing/2014/main" id="{A94EDF4C-58BA-4019-9EEA-D340E30CFBF1}"/>
              </a:ext>
            </a:extLst>
          </p:cNvPr>
          <p:cNvCxnSpPr>
            <a:cxnSpLocks/>
          </p:cNvCxnSpPr>
          <p:nvPr/>
        </p:nvCxnSpPr>
        <p:spPr bwMode="auto">
          <a:xfrm flipV="1">
            <a:off x="977308" y="4134717"/>
            <a:ext cx="0" cy="174688"/>
          </a:xfrm>
          <a:prstGeom prst="line">
            <a:avLst/>
          </a:prstGeom>
          <a:ln w="9525">
            <a:solidFill>
              <a:schemeClr val="bg1">
                <a:lumMod val="75000"/>
              </a:schemeClr>
            </a:solid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1">
            <a:schemeClr val="lt1"/>
          </a:fillRef>
          <a:effectRef idx="0">
            <a:schemeClr val="accent1"/>
          </a:effectRef>
          <a:fontRef idx="minor">
            <a:schemeClr val="dk1"/>
          </a:fontRef>
        </p:style>
      </p:cxnSp>
      <p:cxnSp>
        <p:nvCxnSpPr>
          <p:cNvPr id="132" name="Gerader Verbinder 131">
            <a:extLst>
              <a:ext uri="{FF2B5EF4-FFF2-40B4-BE49-F238E27FC236}">
                <a16:creationId xmlns:a16="http://schemas.microsoft.com/office/drawing/2014/main" id="{55209CD8-C8C7-4F12-8A70-10965E4B04E8}"/>
              </a:ext>
            </a:extLst>
          </p:cNvPr>
          <p:cNvCxnSpPr>
            <a:cxnSpLocks/>
            <a:stCxn id="56" idx="0"/>
            <a:endCxn id="49" idx="2"/>
          </p:cNvCxnSpPr>
          <p:nvPr/>
        </p:nvCxnSpPr>
        <p:spPr bwMode="auto">
          <a:xfrm flipV="1">
            <a:off x="2952600" y="3884418"/>
            <a:ext cx="4888" cy="426550"/>
          </a:xfrm>
          <a:prstGeom prst="line">
            <a:avLst/>
          </a:prstGeom>
          <a:ln w="9525">
            <a:solidFill>
              <a:schemeClr val="bg1">
                <a:lumMod val="75000"/>
              </a:schemeClr>
            </a:solid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1">
            <a:schemeClr val="lt1"/>
          </a:fillRef>
          <a:effectRef idx="0">
            <a:schemeClr val="accent1"/>
          </a:effectRef>
          <a:fontRef idx="minor">
            <a:schemeClr val="dk1"/>
          </a:fontRef>
        </p:style>
      </p:cxnSp>
      <p:cxnSp>
        <p:nvCxnSpPr>
          <p:cNvPr id="135" name="Gerader Verbinder 134">
            <a:extLst>
              <a:ext uri="{FF2B5EF4-FFF2-40B4-BE49-F238E27FC236}">
                <a16:creationId xmlns:a16="http://schemas.microsoft.com/office/drawing/2014/main" id="{E36A08F0-C944-4B9B-B082-3B33C1805ABE}"/>
              </a:ext>
            </a:extLst>
          </p:cNvPr>
          <p:cNvCxnSpPr>
            <a:cxnSpLocks/>
          </p:cNvCxnSpPr>
          <p:nvPr/>
        </p:nvCxnSpPr>
        <p:spPr bwMode="auto">
          <a:xfrm flipV="1">
            <a:off x="6884354" y="3884418"/>
            <a:ext cx="0" cy="424987"/>
          </a:xfrm>
          <a:prstGeom prst="line">
            <a:avLst/>
          </a:prstGeom>
          <a:ln w="9525">
            <a:solidFill>
              <a:schemeClr val="bg1">
                <a:lumMod val="75000"/>
              </a:schemeClr>
            </a:solid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1">
            <a:schemeClr val="lt1"/>
          </a:fillRef>
          <a:effectRef idx="0">
            <a:schemeClr val="accent1"/>
          </a:effectRef>
          <a:fontRef idx="minor">
            <a:schemeClr val="dk1"/>
          </a:fontRef>
        </p:style>
      </p:cxnSp>
      <p:cxnSp>
        <p:nvCxnSpPr>
          <p:cNvPr id="136" name="Gerader Verbinder 135">
            <a:extLst>
              <a:ext uri="{FF2B5EF4-FFF2-40B4-BE49-F238E27FC236}">
                <a16:creationId xmlns:a16="http://schemas.microsoft.com/office/drawing/2014/main" id="{8342FFF2-E49B-4A6E-8CF3-E14EBB020D06}"/>
              </a:ext>
            </a:extLst>
          </p:cNvPr>
          <p:cNvCxnSpPr>
            <a:cxnSpLocks/>
          </p:cNvCxnSpPr>
          <p:nvPr/>
        </p:nvCxnSpPr>
        <p:spPr bwMode="auto">
          <a:xfrm flipV="1">
            <a:off x="8851091" y="4057405"/>
            <a:ext cx="0" cy="252000"/>
          </a:xfrm>
          <a:prstGeom prst="line">
            <a:avLst/>
          </a:prstGeom>
          <a:ln w="9525">
            <a:solidFill>
              <a:schemeClr val="bg1">
                <a:lumMod val="75000"/>
              </a:schemeClr>
            </a:solid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1">
            <a:schemeClr val="lt1"/>
          </a:fillRef>
          <a:effectRef idx="0">
            <a:schemeClr val="accent1"/>
          </a:effectRef>
          <a:fontRef idx="minor">
            <a:schemeClr val="dk1"/>
          </a:fontRef>
        </p:style>
      </p:cxnSp>
      <p:cxnSp>
        <p:nvCxnSpPr>
          <p:cNvPr id="137" name="Gerader Verbinder 136">
            <a:extLst>
              <a:ext uri="{FF2B5EF4-FFF2-40B4-BE49-F238E27FC236}">
                <a16:creationId xmlns:a16="http://schemas.microsoft.com/office/drawing/2014/main" id="{E0B1B922-31B7-4217-9616-F06DCC8FD102}"/>
              </a:ext>
            </a:extLst>
          </p:cNvPr>
          <p:cNvCxnSpPr/>
          <p:nvPr/>
        </p:nvCxnSpPr>
        <p:spPr bwMode="auto">
          <a:xfrm flipV="1">
            <a:off x="3936234" y="4675648"/>
            <a:ext cx="0" cy="255600"/>
          </a:xfrm>
          <a:prstGeom prst="line">
            <a:avLst/>
          </a:prstGeom>
          <a:ln>
            <a:solidFill>
              <a:schemeClr val="bg1">
                <a:lumMod val="75000"/>
              </a:schemeClr>
            </a:solid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138" name="Gerader Verbinder 137">
            <a:extLst>
              <a:ext uri="{FF2B5EF4-FFF2-40B4-BE49-F238E27FC236}">
                <a16:creationId xmlns:a16="http://schemas.microsoft.com/office/drawing/2014/main" id="{67A21B90-8715-46FB-9F9E-A9C10A2D661B}"/>
              </a:ext>
            </a:extLst>
          </p:cNvPr>
          <p:cNvCxnSpPr/>
          <p:nvPr/>
        </p:nvCxnSpPr>
        <p:spPr bwMode="auto">
          <a:xfrm flipV="1">
            <a:off x="5903502" y="4675648"/>
            <a:ext cx="0" cy="255600"/>
          </a:xfrm>
          <a:prstGeom prst="line">
            <a:avLst/>
          </a:prstGeom>
          <a:ln>
            <a:solidFill>
              <a:schemeClr val="bg1">
                <a:lumMod val="75000"/>
              </a:schemeClr>
            </a:solid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140" name="Gerader Verbinder 139">
            <a:extLst>
              <a:ext uri="{FF2B5EF4-FFF2-40B4-BE49-F238E27FC236}">
                <a16:creationId xmlns:a16="http://schemas.microsoft.com/office/drawing/2014/main" id="{D92B70FC-076A-40ED-8831-CC59B40F09F5}"/>
              </a:ext>
            </a:extLst>
          </p:cNvPr>
          <p:cNvCxnSpPr>
            <a:cxnSpLocks/>
          </p:cNvCxnSpPr>
          <p:nvPr/>
        </p:nvCxnSpPr>
        <p:spPr bwMode="auto">
          <a:xfrm flipV="1">
            <a:off x="1968966" y="4672797"/>
            <a:ext cx="0" cy="255600"/>
          </a:xfrm>
          <a:prstGeom prst="line">
            <a:avLst/>
          </a:prstGeom>
          <a:ln>
            <a:solidFill>
              <a:schemeClr val="bg1">
                <a:lumMod val="75000"/>
              </a:schemeClr>
            </a:solid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141" name="Rechteck 140">
            <a:extLst>
              <a:ext uri="{FF2B5EF4-FFF2-40B4-BE49-F238E27FC236}">
                <a16:creationId xmlns:a16="http://schemas.microsoft.com/office/drawing/2014/main" id="{4763F9C7-4651-4AB6-9B22-C5ACDD9501FF}"/>
              </a:ext>
            </a:extLst>
          </p:cNvPr>
          <p:cNvSpPr/>
          <p:nvPr/>
        </p:nvSpPr>
        <p:spPr bwMode="auto">
          <a:xfrm>
            <a:off x="9624392" y="1628774"/>
            <a:ext cx="2232646" cy="4701600"/>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0000" tIns="72000" rIns="91440" bIns="72000" numCol="1" rtlCol="0" anchor="t" anchorCtr="0" compatLnSpc="1">
            <a:prstTxWarp prst="textNoShape">
              <a:avLst/>
            </a:prstTxWarp>
          </a:bodyPr>
          <a:lstStyle/>
          <a:p>
            <a:pPr marL="182563" marR="0" algn="l" defTabSz="914400" rtl="0" eaLnBrk="0" fontAlgn="base" latinLnBrk="0" hangingPunct="0">
              <a:lnSpc>
                <a:spcPct val="100000"/>
              </a:lnSpc>
              <a:spcBef>
                <a:spcPct val="0"/>
              </a:spcBef>
              <a:spcAft>
                <a:spcPts val="600"/>
              </a:spcAft>
              <a:buClrTx/>
              <a:buSzTx/>
              <a:buFontTx/>
              <a:buNone/>
            </a:pPr>
            <a:r>
              <a:rPr kumimoji="0" lang="de-DE" sz="1000" b="1" i="0" u="none" strike="noStrike" cap="none" normalizeH="0" baseline="0">
                <a:ln>
                  <a:noFill/>
                </a:ln>
                <a:solidFill>
                  <a:srgbClr val="3B687F"/>
                </a:solidFill>
                <a:effectLst/>
                <a:latin typeface="Arial" charset="0"/>
                <a:ea typeface="ＭＳ Ｐゴシック" charset="-128"/>
              </a:rPr>
              <a:t>Weiterführende Informationen</a:t>
            </a:r>
          </a:p>
          <a:p>
            <a:pPr marL="182563" indent="-182563" algn="l">
              <a:spcAft>
                <a:spcPts val="300"/>
              </a:spcAft>
              <a:buFont typeface="Arial" panose="020B0604020202020204" pitchFamily="34" charset="0"/>
              <a:buChar char="•"/>
            </a:pPr>
            <a:r>
              <a:rPr lang="de-DE" sz="1000">
                <a:solidFill>
                  <a:srgbClr val="3B687F"/>
                </a:solidFill>
              </a:rPr>
              <a:t>Das BMU bietet einen Überblick über Gesetze und Vereinbarungen in Bezug auf Nachhaltigkeit:</a:t>
            </a:r>
          </a:p>
          <a:p>
            <a:pPr marL="317500" lvl="1" indent="-134938" algn="l">
              <a:spcAft>
                <a:spcPts val="300"/>
              </a:spcAft>
              <a:buFont typeface="Arial" panose="020B0604020202020204" pitchFamily="34" charset="0"/>
              <a:buChar char="•"/>
            </a:pPr>
            <a:r>
              <a:rPr lang="de-DE" sz="1000">
                <a:solidFill>
                  <a:srgbClr val="3B687F"/>
                </a:solidFill>
                <a:hlinkClick r:id="rId3">
                  <a:extLst>
                    <a:ext uri="{A12FA001-AC4F-418D-AE19-62706E023703}">
                      <ahyp:hlinkClr xmlns:ahyp="http://schemas.microsoft.com/office/drawing/2018/hyperlinkcolor" xmlns="" val="tx"/>
                    </a:ext>
                  </a:extLst>
                </a:hlinkClick>
              </a:rPr>
              <a:t>Katalog</a:t>
            </a:r>
            <a:r>
              <a:rPr lang="de-DE" sz="1000">
                <a:solidFill>
                  <a:srgbClr val="3B687F"/>
                </a:solidFill>
              </a:rPr>
              <a:t> über nationale, europäische und internationale Gesetze und Vorschriften</a:t>
            </a:r>
          </a:p>
          <a:p>
            <a:pPr marL="317500" lvl="1" indent="-134938" algn="l">
              <a:spcAft>
                <a:spcPts val="300"/>
              </a:spcAft>
              <a:buFont typeface="Arial" panose="020B0604020202020204" pitchFamily="34" charset="0"/>
              <a:buChar char="•"/>
            </a:pPr>
            <a:r>
              <a:rPr lang="de-DE" sz="1000">
                <a:solidFill>
                  <a:srgbClr val="3B687F"/>
                </a:solidFill>
                <a:hlinkClick r:id="rId4">
                  <a:extLst>
                    <a:ext uri="{A12FA001-AC4F-418D-AE19-62706E023703}">
                      <ahyp:hlinkClr xmlns:ahyp="http://schemas.microsoft.com/office/drawing/2018/hyperlinkcolor" xmlns="" val="tx"/>
                    </a:ext>
                  </a:extLst>
                </a:hlinkClick>
              </a:rPr>
              <a:t>Lexikon</a:t>
            </a:r>
            <a:r>
              <a:rPr lang="de-DE" sz="1000">
                <a:solidFill>
                  <a:srgbClr val="3B687F"/>
                </a:solidFill>
              </a:rPr>
              <a:t> der Nachhaltigkeit</a:t>
            </a:r>
          </a:p>
          <a:p>
            <a:pPr marL="182563" lvl="0" indent="-182563" algn="l">
              <a:buFont typeface="Arial" panose="020B0604020202020204" pitchFamily="34" charset="0"/>
              <a:buChar char="•"/>
            </a:pPr>
            <a:endParaRPr lang="de-DE" sz="1000">
              <a:solidFill>
                <a:srgbClr val="3B687F"/>
              </a:solidFill>
            </a:endParaRPr>
          </a:p>
          <a:p>
            <a:pPr marL="184150" algn="l"/>
            <a:endParaRPr lang="de-DE" sz="1000">
              <a:solidFill>
                <a:srgbClr val="3B687F"/>
              </a:solidFill>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lang="de-DE" sz="1000">
              <a:solidFill>
                <a:srgbClr val="3B687F"/>
              </a:solidFill>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kumimoji="0" lang="de-DE" sz="1000" i="0" u="none" strike="noStrike" cap="none" normalizeH="0" baseline="0">
              <a:ln>
                <a:noFill/>
              </a:ln>
              <a:solidFill>
                <a:srgbClr val="3B687F"/>
              </a:solidFill>
              <a:effectLst/>
              <a:latin typeface="Arial" charset="0"/>
              <a:ea typeface="ＭＳ Ｐゴシック" charset="-128"/>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kumimoji="0" lang="de-DE" sz="1000" i="0" u="none" strike="noStrike" cap="none" normalizeH="0" baseline="0">
              <a:ln>
                <a:noFill/>
              </a:ln>
              <a:solidFill>
                <a:srgbClr val="3B687F"/>
              </a:solidFill>
              <a:effectLst/>
              <a:latin typeface="Arial" charset="0"/>
              <a:ea typeface="ＭＳ Ｐゴシック" charset="-128"/>
            </a:endParaRPr>
          </a:p>
        </p:txBody>
      </p:sp>
      <p:sp>
        <p:nvSpPr>
          <p:cNvPr id="142" name="Rechteck 141">
            <a:extLst>
              <a:ext uri="{FF2B5EF4-FFF2-40B4-BE49-F238E27FC236}">
                <a16:creationId xmlns:a16="http://schemas.microsoft.com/office/drawing/2014/main" id="{28AE6323-FBB5-4AF2-93B6-19FC9C6FBFCC}"/>
              </a:ext>
            </a:extLst>
          </p:cNvPr>
          <p:cNvSpPr/>
          <p:nvPr/>
        </p:nvSpPr>
        <p:spPr>
          <a:xfrm>
            <a:off x="442913" y="2276475"/>
            <a:ext cx="9023987" cy="4053899"/>
          </a:xfrm>
          <a:prstGeom prst="rect">
            <a:avLst/>
          </a:prstGeom>
          <a:noFill/>
          <a:ln w="12700" cap="flat" cmpd="sng" algn="ctr">
            <a:solidFill>
              <a:schemeClr val="bg1">
                <a:lumMod val="75000"/>
              </a:schemeClr>
            </a:solidFill>
            <a:prstDash val="solid"/>
            <a:miter lim="800000"/>
          </a:ln>
          <a:effectLst/>
        </p:spPr>
        <p:txBody>
          <a:bodyPr rtlCol="0" anchor="ctr"/>
          <a:lstStyle/>
          <a:p>
            <a:pPr marL="0" marR="0" lvl="0" indent="0" algn="ctr" defTabSz="1007887" eaLnBrk="1" fontAlgn="auto" latinLnBrk="0" hangingPunct="1">
              <a:lnSpc>
                <a:spcPct val="100000"/>
              </a:lnSpc>
              <a:spcBef>
                <a:spcPts val="0"/>
              </a:spcBef>
              <a:spcAft>
                <a:spcPts val="0"/>
              </a:spcAft>
              <a:buClrTx/>
              <a:buSzTx/>
              <a:buFontTx/>
              <a:buNone/>
              <a:tabLst/>
              <a:defRPr/>
            </a:pPr>
            <a:endParaRPr kumimoji="0" lang="de-DE" sz="2000" b="0" i="0" u="none" strike="noStrike" kern="0" cap="none" spc="0" normalizeH="0" baseline="0">
              <a:ln>
                <a:noFill/>
              </a:ln>
              <a:solidFill>
                <a:srgbClr val="3B687F"/>
              </a:solidFill>
              <a:effectLst/>
              <a:uLnTx/>
              <a:uFillTx/>
              <a:latin typeface="Arial" panose="020B0604020202020204"/>
              <a:ea typeface="+mn-ea"/>
              <a:cs typeface="+mn-cs"/>
            </a:endParaRPr>
          </a:p>
        </p:txBody>
      </p:sp>
      <p:cxnSp>
        <p:nvCxnSpPr>
          <p:cNvPr id="60" name="Gerader Verbinder 59">
            <a:extLst>
              <a:ext uri="{FF2B5EF4-FFF2-40B4-BE49-F238E27FC236}">
                <a16:creationId xmlns:a16="http://schemas.microsoft.com/office/drawing/2014/main" id="{DDB1B88E-653D-477E-81A9-9B5DA93051FF}"/>
              </a:ext>
            </a:extLst>
          </p:cNvPr>
          <p:cNvCxnSpPr>
            <a:cxnSpLocks/>
            <a:stCxn id="59" idx="0"/>
          </p:cNvCxnSpPr>
          <p:nvPr/>
        </p:nvCxnSpPr>
        <p:spPr bwMode="auto">
          <a:xfrm flipV="1">
            <a:off x="4919868" y="3730530"/>
            <a:ext cx="0" cy="580438"/>
          </a:xfrm>
          <a:prstGeom prst="line">
            <a:avLst/>
          </a:prstGeom>
          <a:ln w="9525">
            <a:solidFill>
              <a:schemeClr val="bg1">
                <a:lumMod val="75000"/>
              </a:schemeClr>
            </a:solid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1">
            <a:schemeClr val="lt1"/>
          </a:fillRef>
          <a:effectRef idx="0">
            <a:schemeClr val="accent1"/>
          </a:effectRef>
          <a:fontRef idx="minor">
            <a:schemeClr val="dk1"/>
          </a:fontRef>
        </p:style>
      </p:cxnSp>
      <p:cxnSp>
        <p:nvCxnSpPr>
          <p:cNvPr id="62" name="Gerader Verbinder 61">
            <a:extLst>
              <a:ext uri="{FF2B5EF4-FFF2-40B4-BE49-F238E27FC236}">
                <a16:creationId xmlns:a16="http://schemas.microsoft.com/office/drawing/2014/main" id="{F99AE0C5-C19C-4EB7-A873-F627D5AFCE02}"/>
              </a:ext>
            </a:extLst>
          </p:cNvPr>
          <p:cNvCxnSpPr>
            <a:cxnSpLocks/>
            <a:stCxn id="61" idx="0"/>
            <a:endCxn id="69" idx="2"/>
          </p:cNvCxnSpPr>
          <p:nvPr/>
        </p:nvCxnSpPr>
        <p:spPr bwMode="auto">
          <a:xfrm flipH="1" flipV="1">
            <a:off x="5899551" y="3884418"/>
            <a:ext cx="3951" cy="426550"/>
          </a:xfrm>
          <a:prstGeom prst="line">
            <a:avLst/>
          </a:prstGeom>
          <a:ln w="9525">
            <a:solidFill>
              <a:schemeClr val="bg1">
                <a:lumMod val="75000"/>
              </a:schemeClr>
            </a:solid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1">
            <a:schemeClr val="lt1"/>
          </a:fillRef>
          <a:effectRef idx="0">
            <a:schemeClr val="accent1"/>
          </a:effectRef>
          <a:fontRef idx="minor">
            <a:schemeClr val="dk1"/>
          </a:fontRef>
        </p:style>
      </p:cxnSp>
      <p:cxnSp>
        <p:nvCxnSpPr>
          <p:cNvPr id="67" name="Gerader Verbinder 66">
            <a:extLst>
              <a:ext uri="{FF2B5EF4-FFF2-40B4-BE49-F238E27FC236}">
                <a16:creationId xmlns:a16="http://schemas.microsoft.com/office/drawing/2014/main" id="{DCAD5C43-15D9-4D8D-9DF2-3F3A9DD5CD82}"/>
              </a:ext>
            </a:extLst>
          </p:cNvPr>
          <p:cNvCxnSpPr/>
          <p:nvPr/>
        </p:nvCxnSpPr>
        <p:spPr bwMode="auto">
          <a:xfrm flipV="1">
            <a:off x="6887136" y="4670968"/>
            <a:ext cx="0" cy="266400"/>
          </a:xfrm>
          <a:prstGeom prst="line">
            <a:avLst/>
          </a:prstGeom>
          <a:ln>
            <a:solidFill>
              <a:schemeClr val="bg1">
                <a:lumMod val="75000"/>
              </a:schemeClr>
            </a:solid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71" name="Grafik 70" descr="Informationen mit einfarbiger Füllung">
            <a:extLst>
              <a:ext uri="{FF2B5EF4-FFF2-40B4-BE49-F238E27FC236}">
                <a16:creationId xmlns:a16="http://schemas.microsoft.com/office/drawing/2014/main" id="{E131AC3A-FB46-45C4-A22F-8D62E53C6F7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9648000" y="1685959"/>
            <a:ext cx="216000" cy="216000"/>
          </a:xfrm>
          <a:prstGeom prst="rect">
            <a:avLst/>
          </a:prstGeom>
        </p:spPr>
      </p:pic>
      <p:sp>
        <p:nvSpPr>
          <p:cNvPr id="74" name="Datumsplatzhalter 5">
            <a:extLst>
              <a:ext uri="{FF2B5EF4-FFF2-40B4-BE49-F238E27FC236}">
                <a16:creationId xmlns:a16="http://schemas.microsoft.com/office/drawing/2014/main" id="{2E5436E7-F50A-A04A-8F49-967C5DD94B69}"/>
              </a:ext>
            </a:extLst>
          </p:cNvPr>
          <p:cNvSpPr>
            <a:spLocks noGrp="1"/>
          </p:cNvSpPr>
          <p:nvPr>
            <p:ph type="dt" sz="half" idx="12"/>
          </p:nvPr>
        </p:nvSpPr>
        <p:spPr>
          <a:xfrm>
            <a:off x="431800" y="223838"/>
            <a:ext cx="8604000" cy="476250"/>
          </a:xfrm>
        </p:spPr>
        <p:txBody>
          <a:bodyPr/>
          <a:lstStyle/>
          <a:p>
            <a:r>
              <a:rPr lang="de-DE" smtClean="0"/>
              <a:t>Schulungskonzept für Nachhaltigen Einkauf </a:t>
            </a:r>
            <a:r>
              <a:rPr lang="de-DE" smtClean="0">
                <a:latin typeface="+mj-lt"/>
              </a:rPr>
              <a:t>– 1. </a:t>
            </a:r>
            <a:r>
              <a:rPr lang="de-DE" kern="0" smtClean="0">
                <a:cs typeface="Calibri" panose="020F0502020204030204" pitchFamily="34" charset="0"/>
              </a:rPr>
              <a:t>Bedeutung der Nachhaltigen Beschaffung</a:t>
            </a:r>
            <a:endParaRPr lang="de-DE" kern="0">
              <a:cs typeface="Calibri" panose="020F0502020204030204" pitchFamily="34" charset="0"/>
            </a:endParaRPr>
          </a:p>
        </p:txBody>
      </p:sp>
    </p:spTree>
    <p:extLst>
      <p:ext uri="{BB962C8B-B14F-4D97-AF65-F5344CB8AC3E}">
        <p14:creationId xmlns:p14="http://schemas.microsoft.com/office/powerpoint/2010/main" val="1679357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032746-FDC1-F642-8CE8-4CE6A6B7BBF6}"/>
              </a:ext>
            </a:extLst>
          </p:cNvPr>
          <p:cNvSpPr>
            <a:spLocks noGrp="1"/>
          </p:cNvSpPr>
          <p:nvPr>
            <p:ph type="title"/>
          </p:nvPr>
        </p:nvSpPr>
        <p:spPr>
          <a:xfrm>
            <a:off x="431801" y="935038"/>
            <a:ext cx="11425767" cy="500062"/>
          </a:xfrm>
        </p:spPr>
        <p:txBody>
          <a:bodyPr/>
          <a:lstStyle/>
          <a:p>
            <a:r>
              <a:rPr lang="de-DE"/>
              <a:t>Anforderungen an Unternehmen – Erfahrungsaustausch</a:t>
            </a:r>
          </a:p>
        </p:txBody>
      </p:sp>
      <p:sp>
        <p:nvSpPr>
          <p:cNvPr id="11" name="Rechteck 10">
            <a:extLst>
              <a:ext uri="{FF2B5EF4-FFF2-40B4-BE49-F238E27FC236}">
                <a16:creationId xmlns:a16="http://schemas.microsoft.com/office/drawing/2014/main" id="{E05F5E0A-A424-4A40-8DDD-BDB868C038CE}"/>
              </a:ext>
            </a:extLst>
          </p:cNvPr>
          <p:cNvSpPr/>
          <p:nvPr/>
        </p:nvSpPr>
        <p:spPr bwMode="auto">
          <a:xfrm>
            <a:off x="442913" y="1628775"/>
            <a:ext cx="1745810" cy="4716463"/>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sp>
        <p:nvSpPr>
          <p:cNvPr id="33" name="Rechteck 32">
            <a:extLst>
              <a:ext uri="{FF2B5EF4-FFF2-40B4-BE49-F238E27FC236}">
                <a16:creationId xmlns:a16="http://schemas.microsoft.com/office/drawing/2014/main" id="{12C76EAC-7501-A849-BCFD-ADF035F61F98}"/>
              </a:ext>
            </a:extLst>
          </p:cNvPr>
          <p:cNvSpPr/>
          <p:nvPr/>
        </p:nvSpPr>
        <p:spPr bwMode="auto">
          <a:xfrm>
            <a:off x="2365746" y="1628775"/>
            <a:ext cx="9491291" cy="4716463"/>
          </a:xfrm>
          <a:prstGeom prst="rect">
            <a:avLst/>
          </a:prstGeom>
          <a:solidFill>
            <a:schemeClr val="bg1"/>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514350" marR="0" indent="-514350" algn="l" defTabSz="914400" rtl="0" eaLnBrk="0" fontAlgn="base" latinLnBrk="0" hangingPunct="0">
              <a:lnSpc>
                <a:spcPct val="100000"/>
              </a:lnSpc>
              <a:spcBef>
                <a:spcPts val="1200"/>
              </a:spcBef>
              <a:spcAft>
                <a:spcPts val="1200"/>
              </a:spcAft>
              <a:buClrTx/>
              <a:buSzTx/>
              <a:buFont typeface="+mj-lt"/>
              <a:buAutoNum type="arabicPeriod"/>
              <a:tabLst/>
            </a:pPr>
            <a:r>
              <a:rPr kumimoji="0" lang="de-DE" sz="2600" b="0" i="0" u="none" strike="noStrike" cap="none" normalizeH="0" baseline="0">
                <a:ln>
                  <a:noFill/>
                </a:ln>
                <a:solidFill>
                  <a:srgbClr val="3B687F"/>
                </a:solidFill>
                <a:effectLst/>
                <a:latin typeface="Arial" charset="0"/>
                <a:ea typeface="ＭＳ Ｐゴシック" charset="-128"/>
              </a:rPr>
              <a:t>Mit welchen Herausforderungen </a:t>
            </a:r>
            <a:r>
              <a:rPr lang="de-DE" sz="2600">
                <a:solidFill>
                  <a:srgbClr val="3B687F"/>
                </a:solidFill>
              </a:rPr>
              <a:t>zum Thema Nachhaltigkeit ist Ihre Einkaufsorganisation konfrontiert? </a:t>
            </a:r>
          </a:p>
          <a:p>
            <a:pPr marL="514350" marR="0" indent="-514350" algn="l" defTabSz="914400" rtl="0" eaLnBrk="0" fontAlgn="base" latinLnBrk="0" hangingPunct="0">
              <a:lnSpc>
                <a:spcPct val="100000"/>
              </a:lnSpc>
              <a:spcBef>
                <a:spcPts val="1200"/>
              </a:spcBef>
              <a:spcAft>
                <a:spcPts val="1200"/>
              </a:spcAft>
              <a:buClrTx/>
              <a:buSzTx/>
              <a:buFont typeface="+mj-lt"/>
              <a:buAutoNum type="arabicPeriod"/>
              <a:tabLst/>
            </a:pPr>
            <a:r>
              <a:rPr kumimoji="0" lang="de-DE" sz="2600" b="0" i="0" u="none" strike="noStrike" cap="none" normalizeH="0" baseline="0">
                <a:ln>
                  <a:noFill/>
                </a:ln>
                <a:solidFill>
                  <a:srgbClr val="3B687F"/>
                </a:solidFill>
                <a:effectLst/>
                <a:latin typeface="Arial" charset="0"/>
                <a:ea typeface="ＭＳ Ｐゴシック" charset="-128"/>
              </a:rPr>
              <a:t>Welche Nachhaltigkeitsanforderungen werden an den Einkauf gestellt? </a:t>
            </a:r>
          </a:p>
          <a:p>
            <a:pPr marL="514350" marR="0" indent="-514350" algn="l" defTabSz="914400" rtl="0" eaLnBrk="0" fontAlgn="base" latinLnBrk="0" hangingPunct="0">
              <a:lnSpc>
                <a:spcPct val="100000"/>
              </a:lnSpc>
              <a:spcBef>
                <a:spcPts val="1200"/>
              </a:spcBef>
              <a:spcAft>
                <a:spcPts val="1200"/>
              </a:spcAft>
              <a:buClrTx/>
              <a:buSzTx/>
              <a:buFont typeface="+mj-lt"/>
              <a:buAutoNum type="arabicPeriod"/>
              <a:tabLst/>
            </a:pPr>
            <a:r>
              <a:rPr lang="de-DE" sz="2600">
                <a:solidFill>
                  <a:srgbClr val="3B687F"/>
                </a:solidFill>
              </a:rPr>
              <a:t>Welche Maßnahmen mit Fokus auf Nachhaltigkeit setzen Sie bereits heute im Einkauf um?</a:t>
            </a:r>
            <a:endParaRPr kumimoji="0" lang="de-DE" sz="2600" b="0" i="0" u="none" strike="noStrike" cap="none" normalizeH="0" baseline="0">
              <a:ln>
                <a:noFill/>
              </a:ln>
              <a:solidFill>
                <a:srgbClr val="3B687F"/>
              </a:solidFill>
              <a:effectLst/>
              <a:latin typeface="Arial" charset="0"/>
              <a:ea typeface="ＭＳ Ｐゴシック" charset="-128"/>
            </a:endParaRPr>
          </a:p>
        </p:txBody>
      </p:sp>
      <p:pic>
        <p:nvPicPr>
          <p:cNvPr id="19" name="Grafik 18" descr="Fragezeichen mit einfarbiger Füllung">
            <a:extLst>
              <a:ext uri="{FF2B5EF4-FFF2-40B4-BE49-F238E27FC236}">
                <a16:creationId xmlns:a16="http://schemas.microsoft.com/office/drawing/2014/main" id="{8475B697-7190-774F-A03B-FF99B59A194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21017" y="2985725"/>
            <a:ext cx="2002563" cy="2002563"/>
          </a:xfrm>
          <a:prstGeom prst="rect">
            <a:avLst/>
          </a:prstGeom>
        </p:spPr>
      </p:pic>
      <p:sp>
        <p:nvSpPr>
          <p:cNvPr id="3" name="Fußzeilenplatzhalter 2">
            <a:extLst>
              <a:ext uri="{FF2B5EF4-FFF2-40B4-BE49-F238E27FC236}">
                <a16:creationId xmlns:a16="http://schemas.microsoft.com/office/drawing/2014/main" id="{7637F0FE-AC68-6F48-96A4-2D0E8D356582}"/>
              </a:ext>
            </a:extLst>
          </p:cNvPr>
          <p:cNvSpPr>
            <a:spLocks noGrp="1"/>
          </p:cNvSpPr>
          <p:nvPr>
            <p:ph type="ftr" sz="quarter" idx="10"/>
          </p:nvPr>
        </p:nvSpPr>
        <p:spPr/>
        <p:txBody>
          <a:bodyPr/>
          <a:lstStyle/>
          <a:p>
            <a:r>
              <a:rPr lang="de-DE" dirty="0" smtClean="0"/>
              <a:t>© LfU / IZU Infozentrum </a:t>
            </a:r>
            <a:r>
              <a:rPr lang="de-DE" dirty="0" err="1" smtClean="0"/>
              <a:t>UmweltWirtschaft</a:t>
            </a:r>
            <a:r>
              <a:rPr lang="de-DE" dirty="0" smtClean="0"/>
              <a:t> / 2022</a:t>
            </a:r>
            <a:endParaRPr lang="de-DE" dirty="0"/>
          </a:p>
        </p:txBody>
      </p:sp>
      <p:sp>
        <p:nvSpPr>
          <p:cNvPr id="4" name="Foliennummernplatzhalter 3">
            <a:extLst>
              <a:ext uri="{FF2B5EF4-FFF2-40B4-BE49-F238E27FC236}">
                <a16:creationId xmlns:a16="http://schemas.microsoft.com/office/drawing/2014/main" id="{A4C03C03-4456-184C-8217-DCFAD6269D68}"/>
              </a:ext>
            </a:extLst>
          </p:cNvPr>
          <p:cNvSpPr>
            <a:spLocks noGrp="1"/>
          </p:cNvSpPr>
          <p:nvPr>
            <p:ph type="sldNum" sz="quarter" idx="4"/>
          </p:nvPr>
        </p:nvSpPr>
        <p:spPr/>
        <p:txBody>
          <a:bodyPr/>
          <a:lstStyle/>
          <a:p>
            <a:fld id="{894680D0-7A83-433A-9719-C4143F27F647}" type="slidenum">
              <a:rPr lang="de-DE" smtClean="0"/>
              <a:pPr/>
              <a:t>11</a:t>
            </a:fld>
            <a:endParaRPr lang="de-DE"/>
          </a:p>
        </p:txBody>
      </p:sp>
      <p:sp>
        <p:nvSpPr>
          <p:cNvPr id="10" name="Datumsplatzhalter 5">
            <a:extLst>
              <a:ext uri="{FF2B5EF4-FFF2-40B4-BE49-F238E27FC236}">
                <a16:creationId xmlns:a16="http://schemas.microsoft.com/office/drawing/2014/main" id="{CDCE4189-E22C-E54F-A3E7-33155151FC2B}"/>
              </a:ext>
            </a:extLst>
          </p:cNvPr>
          <p:cNvSpPr>
            <a:spLocks noGrp="1"/>
          </p:cNvSpPr>
          <p:nvPr>
            <p:ph type="dt" sz="half" idx="12"/>
          </p:nvPr>
        </p:nvSpPr>
        <p:spPr>
          <a:xfrm>
            <a:off x="431800" y="223838"/>
            <a:ext cx="8604000" cy="476250"/>
          </a:xfrm>
        </p:spPr>
        <p:txBody>
          <a:bodyPr/>
          <a:lstStyle/>
          <a:p>
            <a:r>
              <a:rPr lang="de-DE" smtClean="0"/>
              <a:t>Schulungskonzept für Nachhaltigen Einkauf </a:t>
            </a:r>
            <a:r>
              <a:rPr lang="de-DE" smtClean="0">
                <a:latin typeface="+mj-lt"/>
              </a:rPr>
              <a:t>– 1. </a:t>
            </a:r>
            <a:r>
              <a:rPr lang="de-DE" kern="0" smtClean="0">
                <a:cs typeface="Calibri" panose="020F0502020204030204" pitchFamily="34" charset="0"/>
              </a:rPr>
              <a:t>Bedeutung der Nachhaltigen Beschaffung</a:t>
            </a:r>
            <a:endParaRPr lang="de-DE" kern="0">
              <a:cs typeface="Calibri" panose="020F0502020204030204" pitchFamily="34" charset="0"/>
            </a:endParaRPr>
          </a:p>
        </p:txBody>
      </p:sp>
    </p:spTree>
    <p:extLst>
      <p:ext uri="{BB962C8B-B14F-4D97-AF65-F5344CB8AC3E}">
        <p14:creationId xmlns:p14="http://schemas.microsoft.com/office/powerpoint/2010/main" val="3924156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feld 20">
            <a:extLst>
              <a:ext uri="{FF2B5EF4-FFF2-40B4-BE49-F238E27FC236}">
                <a16:creationId xmlns:a16="http://schemas.microsoft.com/office/drawing/2014/main" id="{9925AA9E-D3A2-024B-9C75-BECAF36D2B95}"/>
              </a:ext>
            </a:extLst>
          </p:cNvPr>
          <p:cNvSpPr txBox="1"/>
          <p:nvPr/>
        </p:nvSpPr>
        <p:spPr>
          <a:xfrm>
            <a:off x="4308016" y="2453113"/>
            <a:ext cx="3528000" cy="3856207"/>
          </a:xfrm>
          <a:prstGeom prst="rect">
            <a:avLst/>
          </a:prstGeom>
          <a:noFill/>
          <a:ln w="19050">
            <a:solidFill>
              <a:schemeClr val="bg1">
                <a:lumMod val="75000"/>
              </a:schemeClr>
            </a:solidFill>
          </a:ln>
        </p:spPr>
        <p:txBody>
          <a:bodyPr wrap="square" tIns="72000" bIns="72000" rtlCol="0" anchor="t" anchorCtr="0">
            <a:noAutofit/>
          </a:bodyPr>
          <a:lstStyle>
            <a:defPPr>
              <a:defRPr lang="de-DE"/>
            </a:defPPr>
            <a:lvl1pPr marL="193675" indent="-193675" algn="l" eaLnBrk="1" hangingPunct="1">
              <a:lnSpc>
                <a:spcPct val="110000"/>
              </a:lnSpc>
              <a:spcBef>
                <a:spcPts val="300"/>
              </a:spcBef>
              <a:spcAft>
                <a:spcPts val="300"/>
              </a:spcAft>
              <a:buClr>
                <a:srgbClr val="526E7F"/>
              </a:buClr>
              <a:buFontTx/>
              <a:buChar char="•"/>
              <a:defRPr sz="1300">
                <a:solidFill>
                  <a:srgbClr val="3B687F"/>
                </a:solidFill>
                <a:latin typeface="+mn-lt"/>
                <a:cs typeface="Calibri" panose="020F0502020204030204" pitchFamily="34" charset="0"/>
              </a:defRPr>
            </a:lvl1pPr>
            <a:lvl2pPr marL="444500" lvl="1" indent="-222250" algn="l" eaLnBrk="1" hangingPunct="1">
              <a:lnSpc>
                <a:spcPct val="110000"/>
              </a:lnSpc>
              <a:spcBef>
                <a:spcPts val="300"/>
              </a:spcBef>
              <a:spcAft>
                <a:spcPts val="300"/>
              </a:spcAft>
              <a:buClr>
                <a:srgbClr val="526E7F"/>
              </a:buClr>
              <a:buFontTx/>
              <a:buChar char="•"/>
              <a:defRPr sz="1300">
                <a:solidFill>
                  <a:srgbClr val="3B687F"/>
                </a:solidFill>
                <a:latin typeface="+mn-lt"/>
                <a:cs typeface="Calibri" panose="020F0502020204030204" pitchFamily="34" charset="0"/>
              </a:defRPr>
            </a:lvl2pPr>
          </a:lstStyle>
          <a:p>
            <a:pPr>
              <a:spcBef>
                <a:spcPts val="900"/>
              </a:spcBef>
            </a:pPr>
            <a:r>
              <a:rPr lang="de-DE" sz="1200" b="1">
                <a:latin typeface="Arial" charset="0"/>
              </a:rPr>
              <a:t>Nachhaltigkeit im Beschaffungsprozess</a:t>
            </a:r>
          </a:p>
          <a:p>
            <a:pPr lvl="1"/>
            <a:r>
              <a:rPr lang="de-DE" sz="1200"/>
              <a:t>Nachhaltige Beschaffungsstrategie</a:t>
            </a:r>
          </a:p>
          <a:p>
            <a:pPr lvl="1"/>
            <a:r>
              <a:rPr lang="de-DE" sz="1200"/>
              <a:t>Nachhaltiges Lieferantenmanagement</a:t>
            </a:r>
          </a:p>
          <a:p>
            <a:pPr lvl="1"/>
            <a:r>
              <a:rPr lang="de-DE" sz="1200"/>
              <a:t>Weitere Beschaffungsprozesse</a:t>
            </a:r>
          </a:p>
          <a:p>
            <a:pPr lvl="1"/>
            <a:r>
              <a:rPr lang="de-DE" sz="1200"/>
              <a:t>Fokus: Lieferkettensorgfaltspflichtengesetz</a:t>
            </a:r>
          </a:p>
          <a:p>
            <a:pPr>
              <a:spcBef>
                <a:spcPts val="900"/>
              </a:spcBef>
            </a:pPr>
            <a:r>
              <a:rPr lang="de-DE" sz="1200" b="1">
                <a:latin typeface="Arial" charset="0"/>
              </a:rPr>
              <a:t>Methoden, Standards &amp; Tools für die Nachhaltige Beschaffung</a:t>
            </a:r>
          </a:p>
          <a:p>
            <a:pPr lvl="1"/>
            <a:r>
              <a:rPr lang="de-DE" sz="1200"/>
              <a:t>Checkliste Nachhaltige Beschaffung</a:t>
            </a:r>
          </a:p>
          <a:p>
            <a:pPr lvl="1"/>
            <a:r>
              <a:rPr lang="de-DE" sz="1200"/>
              <a:t>Standards, Ratings &amp; Rankings</a:t>
            </a:r>
          </a:p>
          <a:p>
            <a:pPr lvl="1"/>
            <a:r>
              <a:rPr lang="de-DE" sz="1200"/>
              <a:t>Systeme &amp; Tools</a:t>
            </a:r>
          </a:p>
        </p:txBody>
      </p:sp>
      <p:sp>
        <p:nvSpPr>
          <p:cNvPr id="22" name="Textfeld 21">
            <a:extLst>
              <a:ext uri="{FF2B5EF4-FFF2-40B4-BE49-F238E27FC236}">
                <a16:creationId xmlns:a16="http://schemas.microsoft.com/office/drawing/2014/main" id="{88394BF3-3E52-2643-8628-17D1B141319E}"/>
              </a:ext>
            </a:extLst>
          </p:cNvPr>
          <p:cNvSpPr txBox="1"/>
          <p:nvPr/>
        </p:nvSpPr>
        <p:spPr>
          <a:xfrm>
            <a:off x="8184232" y="2453113"/>
            <a:ext cx="3528000" cy="3856207"/>
          </a:xfrm>
          <a:prstGeom prst="rect">
            <a:avLst/>
          </a:prstGeom>
          <a:noFill/>
          <a:ln w="19050">
            <a:solidFill>
              <a:schemeClr val="bg1">
                <a:lumMod val="75000"/>
              </a:schemeClr>
            </a:solidFill>
          </a:ln>
        </p:spPr>
        <p:txBody>
          <a:bodyPr wrap="square" tIns="72000" bIns="72000" rtlCol="0" anchor="t" anchorCtr="0">
            <a:noAutofit/>
          </a:bodyPr>
          <a:lstStyle>
            <a:defPPr>
              <a:defRPr lang="de-DE"/>
            </a:defPPr>
            <a:lvl1pPr marL="193675" indent="-193675" algn="l" eaLnBrk="1" hangingPunct="1">
              <a:lnSpc>
                <a:spcPct val="110000"/>
              </a:lnSpc>
              <a:spcBef>
                <a:spcPts val="300"/>
              </a:spcBef>
              <a:spcAft>
                <a:spcPts val="300"/>
              </a:spcAft>
              <a:buClr>
                <a:srgbClr val="526E7F"/>
              </a:buClr>
              <a:buFontTx/>
              <a:buChar char="•"/>
              <a:defRPr sz="1300">
                <a:solidFill>
                  <a:srgbClr val="3B687F"/>
                </a:solidFill>
                <a:latin typeface="+mn-lt"/>
                <a:cs typeface="Calibri" panose="020F0502020204030204" pitchFamily="34" charset="0"/>
              </a:defRPr>
            </a:lvl1pPr>
            <a:lvl2pPr marL="444500" lvl="1" indent="-222250" algn="l" eaLnBrk="1" hangingPunct="1">
              <a:lnSpc>
                <a:spcPct val="110000"/>
              </a:lnSpc>
              <a:spcBef>
                <a:spcPts val="300"/>
              </a:spcBef>
              <a:spcAft>
                <a:spcPts val="300"/>
              </a:spcAft>
              <a:buClr>
                <a:srgbClr val="526E7F"/>
              </a:buClr>
              <a:buFontTx/>
              <a:buChar char="•"/>
              <a:defRPr sz="1300">
                <a:solidFill>
                  <a:srgbClr val="3B687F"/>
                </a:solidFill>
                <a:latin typeface="+mn-lt"/>
                <a:cs typeface="Calibri" panose="020F0502020204030204" pitchFamily="34" charset="0"/>
              </a:defRPr>
            </a:lvl2pPr>
          </a:lstStyle>
          <a:p>
            <a:r>
              <a:rPr lang="de-DE" sz="1200" b="1"/>
              <a:t>Praktische Anwendung für Einkäufer</a:t>
            </a:r>
          </a:p>
          <a:p>
            <a:pPr lvl="1"/>
            <a:r>
              <a:rPr lang="de-DE" sz="1200"/>
              <a:t>Weitere Fallbeispiele</a:t>
            </a:r>
          </a:p>
          <a:p>
            <a:pPr lvl="1"/>
            <a:r>
              <a:rPr lang="de-DE" sz="1200"/>
              <a:t>Fokus: Einkauf &amp; Kreislaufwirtschaft</a:t>
            </a:r>
          </a:p>
          <a:p>
            <a:pPr lvl="1"/>
            <a:r>
              <a:rPr lang="de-DE" sz="1200"/>
              <a:t>Praxisaufgaben</a:t>
            </a:r>
          </a:p>
          <a:p>
            <a:pPr>
              <a:spcBef>
                <a:spcPts val="900"/>
              </a:spcBef>
            </a:pPr>
            <a:r>
              <a:rPr lang="de-DE" sz="1200" b="1">
                <a:latin typeface="Arial" charset="0"/>
              </a:rPr>
              <a:t>Austauschmöglichkeiten &amp; Vernetzung zu Nachhaltigem Einkauf</a:t>
            </a:r>
          </a:p>
          <a:p>
            <a:pPr lvl="1"/>
            <a:r>
              <a:rPr lang="de-DE" sz="1200"/>
              <a:t>Austauschplattformen</a:t>
            </a:r>
          </a:p>
          <a:p>
            <a:pPr lvl="1"/>
            <a:r>
              <a:rPr lang="de-DE" sz="1200"/>
              <a:t>Trainings &amp; Weiterbildungen</a:t>
            </a:r>
          </a:p>
        </p:txBody>
      </p:sp>
      <p:sp>
        <p:nvSpPr>
          <p:cNvPr id="19" name="Rechteck 18">
            <a:extLst>
              <a:ext uri="{FF2B5EF4-FFF2-40B4-BE49-F238E27FC236}">
                <a16:creationId xmlns:a16="http://schemas.microsoft.com/office/drawing/2014/main" id="{BA06D3E8-51EF-F747-9B8B-D23CF8D2DE99}"/>
              </a:ext>
            </a:extLst>
          </p:cNvPr>
          <p:cNvSpPr/>
          <p:nvPr/>
        </p:nvSpPr>
        <p:spPr bwMode="auto">
          <a:xfrm>
            <a:off x="431800" y="3838470"/>
            <a:ext cx="3528000" cy="2470850"/>
          </a:xfrm>
          <a:prstGeom prst="rect">
            <a:avLst/>
          </a:prstGeom>
          <a:solidFill>
            <a:srgbClr val="F9AA00">
              <a:alpha val="29804"/>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endParaRPr>
          </a:p>
        </p:txBody>
      </p:sp>
      <p:sp>
        <p:nvSpPr>
          <p:cNvPr id="4" name="Fußzeilenplatzhalter 3"/>
          <p:cNvSpPr>
            <a:spLocks noGrp="1"/>
          </p:cNvSpPr>
          <p:nvPr>
            <p:ph type="ftr" sz="quarter" idx="10"/>
          </p:nvPr>
        </p:nvSpPr>
        <p:spPr/>
        <p:txBody>
          <a:bodyPr/>
          <a:lstStyle/>
          <a:p>
            <a:r>
              <a:rPr lang="de-DE" dirty="0" smtClean="0">
                <a:latin typeface="+mn-lt"/>
              </a:rPr>
              <a:t>© LfU / IZU Infozentrum </a:t>
            </a:r>
            <a:r>
              <a:rPr lang="de-DE" dirty="0" err="1" smtClean="0">
                <a:latin typeface="+mn-lt"/>
              </a:rPr>
              <a:t>UmweltWirtschaft</a:t>
            </a:r>
            <a:r>
              <a:rPr lang="de-DE" dirty="0" smtClean="0">
                <a:latin typeface="+mn-lt"/>
              </a:rPr>
              <a:t> / 2022</a:t>
            </a:r>
            <a:endParaRPr lang="de-DE" dirty="0">
              <a:latin typeface="+mn-lt"/>
            </a:endParaRPr>
          </a:p>
        </p:txBody>
      </p:sp>
      <p:sp>
        <p:nvSpPr>
          <p:cNvPr id="5" name="Foliennummernplatzhalter 4"/>
          <p:cNvSpPr>
            <a:spLocks noGrp="1"/>
          </p:cNvSpPr>
          <p:nvPr>
            <p:ph type="sldNum" sz="quarter" idx="4"/>
          </p:nvPr>
        </p:nvSpPr>
        <p:spPr>
          <a:xfrm>
            <a:off x="5905500" y="6477000"/>
            <a:ext cx="478532" cy="280988"/>
          </a:xfrm>
        </p:spPr>
        <p:txBody>
          <a:bodyPr/>
          <a:lstStyle/>
          <a:p>
            <a:fld id="{874F30DA-0C98-471D-8D41-FDABE1A1224B}" type="slidenum">
              <a:rPr lang="de-DE">
                <a:latin typeface="+mn-lt"/>
              </a:rPr>
              <a:pPr/>
              <a:t>12</a:t>
            </a:fld>
            <a:endParaRPr lang="de-DE">
              <a:latin typeface="+mn-lt"/>
            </a:endParaRPr>
          </a:p>
        </p:txBody>
      </p:sp>
      <p:sp>
        <p:nvSpPr>
          <p:cNvPr id="252930" name="Rectangle 2"/>
          <p:cNvSpPr>
            <a:spLocks noGrp="1" noChangeArrowheads="1"/>
          </p:cNvSpPr>
          <p:nvPr>
            <p:ph type="title"/>
          </p:nvPr>
        </p:nvSpPr>
        <p:spPr>
          <a:xfrm>
            <a:off x="431801" y="935038"/>
            <a:ext cx="11425767" cy="500062"/>
          </a:xfrm>
        </p:spPr>
        <p:txBody>
          <a:bodyPr/>
          <a:lstStyle/>
          <a:p>
            <a:r>
              <a:rPr lang="de-DE">
                <a:latin typeface="+mn-lt"/>
              </a:rPr>
              <a:t>Inhaltsverzeichnis</a:t>
            </a:r>
          </a:p>
        </p:txBody>
      </p:sp>
      <p:sp>
        <p:nvSpPr>
          <p:cNvPr id="13" name="Textfeld 12">
            <a:extLst>
              <a:ext uri="{FF2B5EF4-FFF2-40B4-BE49-F238E27FC236}">
                <a16:creationId xmlns:a16="http://schemas.microsoft.com/office/drawing/2014/main" id="{EFD6BC70-5AEC-CA4B-AF8F-726BC447AA2F}"/>
              </a:ext>
            </a:extLst>
          </p:cNvPr>
          <p:cNvSpPr txBox="1"/>
          <p:nvPr/>
        </p:nvSpPr>
        <p:spPr>
          <a:xfrm>
            <a:off x="431800" y="2453113"/>
            <a:ext cx="3528000" cy="3856207"/>
          </a:xfrm>
          <a:prstGeom prst="rect">
            <a:avLst/>
          </a:prstGeom>
          <a:noFill/>
          <a:ln w="19050">
            <a:solidFill>
              <a:schemeClr val="bg1">
                <a:lumMod val="75000"/>
              </a:schemeClr>
            </a:solidFill>
          </a:ln>
        </p:spPr>
        <p:txBody>
          <a:bodyPr wrap="square" tIns="72000" bIns="72000" rtlCol="0" anchor="t" anchorCtr="0">
            <a:noAutofit/>
          </a:bodyPr>
          <a:lstStyle/>
          <a:p>
            <a:pPr marL="193675" indent="-193675" algn="l" eaLnBrk="1" hangingPunct="1">
              <a:lnSpc>
                <a:spcPct val="110000"/>
              </a:lnSpc>
              <a:spcBef>
                <a:spcPts val="900"/>
              </a:spcBef>
              <a:spcAft>
                <a:spcPts val="300"/>
              </a:spcAft>
              <a:buClr>
                <a:srgbClr val="526E7F"/>
              </a:buClr>
              <a:buFontTx/>
              <a:buChar char="•"/>
            </a:pPr>
            <a:r>
              <a:rPr lang="de-DE" sz="1200" b="1">
                <a:solidFill>
                  <a:srgbClr val="3B687F"/>
                </a:solidFill>
                <a:cs typeface="Calibri" panose="020F0502020204030204" pitchFamily="34" charset="0"/>
              </a:rPr>
              <a:t>Steigende Nachhaltigkeitsanforderungen an Unternehmen</a:t>
            </a:r>
          </a:p>
          <a:p>
            <a:pPr marL="444500" lvl="1" indent="-222250" algn="l" eaLnBrk="1" hangingPunct="1">
              <a:lnSpc>
                <a:spcPct val="110000"/>
              </a:lnSpc>
              <a:spcBef>
                <a:spcPts val="300"/>
              </a:spcBef>
              <a:spcAft>
                <a:spcPts val="300"/>
              </a:spcAft>
              <a:buClr>
                <a:srgbClr val="526E7F"/>
              </a:buClr>
              <a:buFontTx/>
              <a:buChar char="•"/>
            </a:pPr>
            <a:r>
              <a:rPr lang="de-DE" sz="1200">
                <a:solidFill>
                  <a:srgbClr val="3B687F"/>
                </a:solidFill>
                <a:cs typeface="Calibri" panose="020F0502020204030204" pitchFamily="34" charset="0"/>
              </a:rPr>
              <a:t>Zentrale Herausforderungen</a:t>
            </a:r>
          </a:p>
          <a:p>
            <a:pPr marL="444500" lvl="1" indent="-222250" algn="l" eaLnBrk="1" hangingPunct="1">
              <a:lnSpc>
                <a:spcPct val="110000"/>
              </a:lnSpc>
              <a:spcBef>
                <a:spcPts val="300"/>
              </a:spcBef>
              <a:spcAft>
                <a:spcPts val="300"/>
              </a:spcAft>
              <a:buClr>
                <a:srgbClr val="526E7F"/>
              </a:buClr>
              <a:buFontTx/>
              <a:buChar char="•"/>
            </a:pPr>
            <a:r>
              <a:rPr lang="de-DE" sz="1200">
                <a:solidFill>
                  <a:srgbClr val="3B687F"/>
                </a:solidFill>
                <a:cs typeface="Calibri" panose="020F0502020204030204" pitchFamily="34" charset="0"/>
              </a:rPr>
              <a:t>Nachhaltigkeitstrends &amp; -entwicklungen</a:t>
            </a:r>
          </a:p>
          <a:p>
            <a:pPr marL="444500" lvl="1" indent="-222250" algn="l" eaLnBrk="1" hangingPunct="1">
              <a:lnSpc>
                <a:spcPct val="110000"/>
              </a:lnSpc>
              <a:spcBef>
                <a:spcPts val="300"/>
              </a:spcBef>
              <a:spcAft>
                <a:spcPts val="300"/>
              </a:spcAft>
              <a:buClr>
                <a:srgbClr val="526E7F"/>
              </a:buClr>
              <a:buFontTx/>
              <a:buChar char="•"/>
            </a:pPr>
            <a:r>
              <a:rPr lang="de-DE" sz="1200">
                <a:solidFill>
                  <a:srgbClr val="3B687F"/>
                </a:solidFill>
                <a:cs typeface="Calibri" panose="020F0502020204030204" pitchFamily="34" charset="0"/>
              </a:rPr>
              <a:t>Regulatorischer Rahmen</a:t>
            </a:r>
            <a:endParaRPr lang="de-DE" sz="1200">
              <a:solidFill>
                <a:srgbClr val="3B687F"/>
              </a:solidFill>
              <a:latin typeface="+mn-lt"/>
              <a:cs typeface="Calibri" panose="020F0502020204030204" pitchFamily="34" charset="0"/>
            </a:endParaRPr>
          </a:p>
          <a:p>
            <a:pPr marL="193675" indent="-193675" algn="l" eaLnBrk="1" hangingPunct="1">
              <a:lnSpc>
                <a:spcPct val="110000"/>
              </a:lnSpc>
              <a:spcBef>
                <a:spcPts val="900"/>
              </a:spcBef>
              <a:spcAft>
                <a:spcPts val="300"/>
              </a:spcAft>
              <a:buClr>
                <a:srgbClr val="526E7F"/>
              </a:buClr>
              <a:buFontTx/>
              <a:buChar char="•"/>
            </a:pPr>
            <a:r>
              <a:rPr lang="de-DE" sz="1200" b="1">
                <a:solidFill>
                  <a:srgbClr val="3B687F"/>
                </a:solidFill>
                <a:cs typeface="Calibri" panose="020F0502020204030204" pitchFamily="34" charset="0"/>
              </a:rPr>
              <a:t>Die besondere Rolle des Einkaufs für Nachhaltigkeit</a:t>
            </a:r>
          </a:p>
          <a:p>
            <a:pPr marL="444500" lvl="1" indent="-222250" algn="l" eaLnBrk="1" hangingPunct="1">
              <a:lnSpc>
                <a:spcPct val="110000"/>
              </a:lnSpc>
              <a:spcBef>
                <a:spcPts val="300"/>
              </a:spcBef>
              <a:spcAft>
                <a:spcPts val="300"/>
              </a:spcAft>
              <a:buClr>
                <a:srgbClr val="526E7F"/>
              </a:buClr>
              <a:buFontTx/>
              <a:buChar char="•"/>
            </a:pPr>
            <a:r>
              <a:rPr lang="de-DE" sz="1200">
                <a:solidFill>
                  <a:srgbClr val="3B687F"/>
                </a:solidFill>
                <a:cs typeface="Calibri" panose="020F0502020204030204" pitchFamily="34" charset="0"/>
              </a:rPr>
              <a:t>Der Einkauf als Multiplikator</a:t>
            </a:r>
          </a:p>
          <a:p>
            <a:pPr marL="444500" lvl="1" indent="-222250" algn="l" eaLnBrk="1" hangingPunct="1">
              <a:lnSpc>
                <a:spcPct val="110000"/>
              </a:lnSpc>
              <a:spcBef>
                <a:spcPts val="300"/>
              </a:spcBef>
              <a:spcAft>
                <a:spcPts val="300"/>
              </a:spcAft>
              <a:buClr>
                <a:srgbClr val="526E7F"/>
              </a:buClr>
              <a:buFontTx/>
              <a:buChar char="•"/>
            </a:pPr>
            <a:r>
              <a:rPr lang="de-DE" sz="1200">
                <a:solidFill>
                  <a:srgbClr val="3B687F"/>
                </a:solidFill>
                <a:cs typeface="Calibri" panose="020F0502020204030204" pitchFamily="34" charset="0"/>
              </a:rPr>
              <a:t>Der Business Case für Nachhaltige Beschaffung</a:t>
            </a:r>
            <a:endParaRPr lang="de-DE" sz="1200">
              <a:solidFill>
                <a:schemeClr val="bg2"/>
              </a:solidFill>
              <a:latin typeface="+mn-lt"/>
              <a:cs typeface="Calibri" panose="020F0502020204030204" pitchFamily="34" charset="0"/>
            </a:endParaRPr>
          </a:p>
          <a:p>
            <a:pPr marL="171450" lvl="0" indent="-171450" algn="l">
              <a:lnSpc>
                <a:spcPct val="110000"/>
              </a:lnSpc>
              <a:spcBef>
                <a:spcPts val="300"/>
              </a:spcBef>
              <a:spcAft>
                <a:spcPts val="300"/>
              </a:spcAft>
              <a:buClr>
                <a:srgbClr val="526E7F"/>
              </a:buClr>
              <a:buFont typeface="Arial" panose="020B0604020202020204" pitchFamily="34" charset="0"/>
              <a:buChar char="•"/>
            </a:pPr>
            <a:endParaRPr lang="de-DE" sz="1200">
              <a:solidFill>
                <a:schemeClr val="bg2"/>
              </a:solidFill>
              <a:latin typeface="+mn-lt"/>
              <a:cs typeface="Calibri" panose="020F0502020204030204" pitchFamily="34" charset="0"/>
            </a:endParaRPr>
          </a:p>
          <a:p>
            <a:pPr marL="171450" lvl="0" indent="-171450" algn="l">
              <a:lnSpc>
                <a:spcPct val="110000"/>
              </a:lnSpc>
              <a:spcBef>
                <a:spcPts val="300"/>
              </a:spcBef>
              <a:spcAft>
                <a:spcPts val="300"/>
              </a:spcAft>
              <a:buClr>
                <a:srgbClr val="526E7F"/>
              </a:buClr>
              <a:buFont typeface="Arial" panose="020B0604020202020204" pitchFamily="34" charset="0"/>
              <a:buChar char="•"/>
            </a:pPr>
            <a:endParaRPr lang="de-DE" sz="1200">
              <a:solidFill>
                <a:schemeClr val="bg2"/>
              </a:solidFill>
              <a:latin typeface="+mn-lt"/>
              <a:cs typeface="Calibri" panose="020F0502020204030204" pitchFamily="34" charset="0"/>
            </a:endParaRPr>
          </a:p>
        </p:txBody>
      </p:sp>
      <p:sp>
        <p:nvSpPr>
          <p:cNvPr id="15" name="AutoShape 11">
            <a:extLst>
              <a:ext uri="{FF2B5EF4-FFF2-40B4-BE49-F238E27FC236}">
                <a16:creationId xmlns:a16="http://schemas.microsoft.com/office/drawing/2014/main" id="{84ED35F8-DA99-874D-BEF0-40EF323B738B}"/>
              </a:ext>
            </a:extLst>
          </p:cNvPr>
          <p:cNvSpPr>
            <a:spLocks noChangeArrowheads="1"/>
          </p:cNvSpPr>
          <p:nvPr/>
        </p:nvSpPr>
        <p:spPr bwMode="gray">
          <a:xfrm>
            <a:off x="431800" y="1611512"/>
            <a:ext cx="3690000" cy="665189"/>
          </a:xfrm>
          <a:prstGeom prst="homePlate">
            <a:avLst>
              <a:gd name="adj" fmla="val 20219"/>
            </a:avLst>
          </a:prstGeom>
          <a:noFill/>
          <a:ln w="19050" algn="ctr">
            <a:solidFill>
              <a:schemeClr val="bg1">
                <a:lumMod val="75000"/>
              </a:schemeClr>
            </a:solidFill>
            <a:miter lim="800000"/>
            <a:headEnd type="none" w="sm" len="sm"/>
            <a:tailEnd type="none" w="sm" len="sm"/>
          </a:ln>
        </p:spPr>
        <p:txBody>
          <a:bodyPr wrap="square" lIns="36000" tIns="36000" rIns="36000" bIns="36000" anchor="ctr"/>
          <a:lstStyle/>
          <a:p>
            <a:pPr algn="ctr">
              <a:lnSpc>
                <a:spcPct val="106000"/>
              </a:lnSpc>
              <a:buClr>
                <a:srgbClr val="000000"/>
              </a:buClr>
              <a:defRPr/>
            </a:pPr>
            <a:r>
              <a:rPr lang="de-DE" sz="1600" b="1" kern="0">
                <a:solidFill>
                  <a:srgbClr val="3B687F"/>
                </a:solidFill>
                <a:latin typeface="+mn-lt"/>
                <a:cs typeface="Calibri" panose="020F0502020204030204" pitchFamily="34" charset="0"/>
              </a:rPr>
              <a:t>Bedeutung der</a:t>
            </a:r>
            <a:br>
              <a:rPr lang="de-DE" sz="1600" b="1" kern="0">
                <a:solidFill>
                  <a:srgbClr val="3B687F"/>
                </a:solidFill>
                <a:latin typeface="+mn-lt"/>
                <a:cs typeface="Calibri" panose="020F0502020204030204" pitchFamily="34" charset="0"/>
              </a:rPr>
            </a:br>
            <a:r>
              <a:rPr lang="de-DE" sz="1600" b="1" kern="0">
                <a:solidFill>
                  <a:srgbClr val="3B687F"/>
                </a:solidFill>
                <a:latin typeface="+mn-lt"/>
                <a:cs typeface="Calibri" panose="020F0502020204030204" pitchFamily="34" charset="0"/>
              </a:rPr>
              <a:t>Nachhaltigen Beschaffung</a:t>
            </a:r>
          </a:p>
        </p:txBody>
      </p:sp>
      <p:sp>
        <p:nvSpPr>
          <p:cNvPr id="16" name="AutoShape 10">
            <a:extLst>
              <a:ext uri="{FF2B5EF4-FFF2-40B4-BE49-F238E27FC236}">
                <a16:creationId xmlns:a16="http://schemas.microsoft.com/office/drawing/2014/main" id="{1BBDAB15-EBE6-2643-A6D7-06B04434029A}"/>
              </a:ext>
            </a:extLst>
          </p:cNvPr>
          <p:cNvSpPr>
            <a:spLocks noChangeArrowheads="1"/>
          </p:cNvSpPr>
          <p:nvPr/>
        </p:nvSpPr>
        <p:spPr bwMode="gray">
          <a:xfrm>
            <a:off x="4308016" y="1612555"/>
            <a:ext cx="3690000" cy="664317"/>
          </a:xfrm>
          <a:prstGeom prst="chevron">
            <a:avLst>
              <a:gd name="adj" fmla="val 21029"/>
            </a:avLst>
          </a:prstGeom>
          <a:noFill/>
          <a:ln w="19050" algn="ctr">
            <a:solidFill>
              <a:schemeClr val="bg1">
                <a:lumMod val="75000"/>
              </a:schemeClr>
            </a:solidFill>
            <a:miter lim="800000"/>
            <a:headEnd type="none" w="sm" len="sm"/>
            <a:tailEnd type="none" w="sm" len="sm"/>
          </a:ln>
        </p:spPr>
        <p:txBody>
          <a:bodyPr wrap="square" lIns="36000" tIns="36000" rIns="36000" bIns="36000" anchor="ctr"/>
          <a:lstStyle/>
          <a:p>
            <a:pPr algn="ctr">
              <a:lnSpc>
                <a:spcPct val="106000"/>
              </a:lnSpc>
              <a:buClr>
                <a:srgbClr val="000000"/>
              </a:buClr>
              <a:defRPr/>
            </a:pPr>
            <a:r>
              <a:rPr lang="de-DE" sz="1600" b="1" kern="0">
                <a:solidFill>
                  <a:srgbClr val="3B687F"/>
                </a:solidFill>
                <a:latin typeface="+mn-lt"/>
                <a:cs typeface="Calibri" panose="020F0502020204030204" pitchFamily="34" charset="0"/>
              </a:rPr>
              <a:t>Fachwissen &amp; Methodenkompetenz</a:t>
            </a:r>
          </a:p>
        </p:txBody>
      </p:sp>
      <p:sp>
        <p:nvSpPr>
          <p:cNvPr id="11" name="AutoShape 10">
            <a:extLst>
              <a:ext uri="{FF2B5EF4-FFF2-40B4-BE49-F238E27FC236}">
                <a16:creationId xmlns:a16="http://schemas.microsoft.com/office/drawing/2014/main" id="{A795D83A-72D5-E74F-B772-A9820C4B3886}"/>
              </a:ext>
            </a:extLst>
          </p:cNvPr>
          <p:cNvSpPr>
            <a:spLocks noChangeArrowheads="1"/>
          </p:cNvSpPr>
          <p:nvPr/>
        </p:nvSpPr>
        <p:spPr bwMode="gray">
          <a:xfrm>
            <a:off x="8184232" y="1612555"/>
            <a:ext cx="3690000" cy="664317"/>
          </a:xfrm>
          <a:prstGeom prst="chevron">
            <a:avLst>
              <a:gd name="adj" fmla="val 21029"/>
            </a:avLst>
          </a:prstGeom>
          <a:noFill/>
          <a:ln w="19050" algn="ctr">
            <a:solidFill>
              <a:schemeClr val="bg1">
                <a:lumMod val="75000"/>
              </a:schemeClr>
            </a:solidFill>
            <a:miter lim="800000"/>
            <a:headEnd type="none" w="sm" len="sm"/>
            <a:tailEnd type="none" w="sm" len="sm"/>
          </a:ln>
        </p:spPr>
        <p:txBody>
          <a:bodyPr wrap="square" lIns="36000" tIns="36000" rIns="36000" bIns="36000" anchor="ctr"/>
          <a:lstStyle/>
          <a:p>
            <a:pPr algn="ctr">
              <a:lnSpc>
                <a:spcPct val="106000"/>
              </a:lnSpc>
              <a:buClr>
                <a:srgbClr val="000000"/>
              </a:buClr>
              <a:defRPr/>
            </a:pPr>
            <a:r>
              <a:rPr lang="de-DE" sz="1600" b="1" kern="0">
                <a:solidFill>
                  <a:srgbClr val="3B687F"/>
                </a:solidFill>
                <a:latin typeface="+mn-lt"/>
                <a:cs typeface="Calibri" panose="020F0502020204030204" pitchFamily="34" charset="0"/>
              </a:rPr>
              <a:t>Praktische Anwendung &amp; </a:t>
            </a:r>
            <a:br>
              <a:rPr lang="de-DE" sz="1600" b="1" kern="0">
                <a:solidFill>
                  <a:srgbClr val="3B687F"/>
                </a:solidFill>
                <a:latin typeface="+mn-lt"/>
                <a:cs typeface="Calibri" panose="020F0502020204030204" pitchFamily="34" charset="0"/>
              </a:rPr>
            </a:br>
            <a:r>
              <a:rPr lang="de-DE" sz="1600" b="1" kern="0">
                <a:solidFill>
                  <a:srgbClr val="3B687F"/>
                </a:solidFill>
                <a:latin typeface="+mn-lt"/>
                <a:cs typeface="Calibri" panose="020F0502020204030204" pitchFamily="34" charset="0"/>
              </a:rPr>
              <a:t>Vernetzung</a:t>
            </a:r>
          </a:p>
        </p:txBody>
      </p:sp>
      <p:sp>
        <p:nvSpPr>
          <p:cNvPr id="3" name="Oval 2">
            <a:extLst>
              <a:ext uri="{FF2B5EF4-FFF2-40B4-BE49-F238E27FC236}">
                <a16:creationId xmlns:a16="http://schemas.microsoft.com/office/drawing/2014/main" id="{F4B95520-81C6-5D49-AF5B-F948477EEF1D}"/>
              </a:ext>
            </a:extLst>
          </p:cNvPr>
          <p:cNvSpPr/>
          <p:nvPr/>
        </p:nvSpPr>
        <p:spPr bwMode="auto">
          <a:xfrm>
            <a:off x="551416" y="1800106"/>
            <a:ext cx="288000" cy="288000"/>
          </a:xfrm>
          <a:prstGeom prst="ellipse">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a:ln>
                  <a:noFill/>
                </a:ln>
                <a:solidFill>
                  <a:srgbClr val="3B687F"/>
                </a:solidFill>
                <a:effectLst/>
                <a:latin typeface="Arial" charset="0"/>
                <a:ea typeface="ＭＳ Ｐゴシック" charset="-128"/>
              </a:rPr>
              <a:t>1</a:t>
            </a:r>
          </a:p>
        </p:txBody>
      </p:sp>
      <p:sp>
        <p:nvSpPr>
          <p:cNvPr id="17" name="Oval 16">
            <a:extLst>
              <a:ext uri="{FF2B5EF4-FFF2-40B4-BE49-F238E27FC236}">
                <a16:creationId xmlns:a16="http://schemas.microsoft.com/office/drawing/2014/main" id="{53ECD448-A538-FF4D-944B-A38DDE6E06BF}"/>
              </a:ext>
            </a:extLst>
          </p:cNvPr>
          <p:cNvSpPr/>
          <p:nvPr/>
        </p:nvSpPr>
        <p:spPr bwMode="auto">
          <a:xfrm>
            <a:off x="4563736" y="1800106"/>
            <a:ext cx="288000" cy="288000"/>
          </a:xfrm>
          <a:prstGeom prst="ellipse">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b="1">
                <a:solidFill>
                  <a:srgbClr val="3B687F"/>
                </a:solidFill>
              </a:rPr>
              <a:t>2</a:t>
            </a:r>
            <a:endParaRPr kumimoji="0" lang="en-US" sz="1600" b="1" i="0" u="none" strike="noStrike" cap="none" normalizeH="0" baseline="0">
              <a:ln>
                <a:noFill/>
              </a:ln>
              <a:solidFill>
                <a:srgbClr val="3B687F"/>
              </a:solidFill>
              <a:effectLst/>
              <a:latin typeface="Arial" charset="0"/>
              <a:ea typeface="ＭＳ Ｐゴシック" charset="-128"/>
            </a:endParaRPr>
          </a:p>
        </p:txBody>
      </p:sp>
      <p:sp>
        <p:nvSpPr>
          <p:cNvPr id="18" name="Oval 17">
            <a:extLst>
              <a:ext uri="{FF2B5EF4-FFF2-40B4-BE49-F238E27FC236}">
                <a16:creationId xmlns:a16="http://schemas.microsoft.com/office/drawing/2014/main" id="{5C2F358E-3EDD-E64D-BF29-F86DCFB95848}"/>
              </a:ext>
            </a:extLst>
          </p:cNvPr>
          <p:cNvSpPr/>
          <p:nvPr/>
        </p:nvSpPr>
        <p:spPr bwMode="auto">
          <a:xfrm>
            <a:off x="8452168" y="1800106"/>
            <a:ext cx="288000" cy="288000"/>
          </a:xfrm>
          <a:prstGeom prst="ellipse">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b="1">
                <a:solidFill>
                  <a:srgbClr val="3B687F"/>
                </a:solidFill>
              </a:rPr>
              <a:t>3</a:t>
            </a:r>
            <a:endParaRPr kumimoji="0" lang="en-US" sz="1600" b="1" i="0" u="none" strike="noStrike" cap="none" normalizeH="0" baseline="0">
              <a:ln>
                <a:noFill/>
              </a:ln>
              <a:solidFill>
                <a:srgbClr val="3B687F"/>
              </a:solidFill>
              <a:effectLst/>
              <a:latin typeface="Arial" charset="0"/>
              <a:ea typeface="ＭＳ Ｐゴシック" charset="-128"/>
            </a:endParaRPr>
          </a:p>
        </p:txBody>
      </p:sp>
      <p:sp>
        <p:nvSpPr>
          <p:cNvPr id="20" name="Rechteck 19">
            <a:extLst>
              <a:ext uri="{FF2B5EF4-FFF2-40B4-BE49-F238E27FC236}">
                <a16:creationId xmlns:a16="http://schemas.microsoft.com/office/drawing/2014/main" id="{BFBC920A-4DD9-7D4C-9601-550CDC24DAF3}"/>
              </a:ext>
            </a:extLst>
          </p:cNvPr>
          <p:cNvSpPr/>
          <p:nvPr/>
        </p:nvSpPr>
        <p:spPr bwMode="auto">
          <a:xfrm>
            <a:off x="4241416" y="1556792"/>
            <a:ext cx="7632816" cy="4802212"/>
          </a:xfrm>
          <a:prstGeom prst="rect">
            <a:avLst/>
          </a:prstGeom>
          <a:solidFill>
            <a:srgbClr val="FFFFFF">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endParaRPr>
          </a:p>
        </p:txBody>
      </p:sp>
      <p:sp>
        <p:nvSpPr>
          <p:cNvPr id="23" name="Datumsplatzhalter 5">
            <a:extLst>
              <a:ext uri="{FF2B5EF4-FFF2-40B4-BE49-F238E27FC236}">
                <a16:creationId xmlns:a16="http://schemas.microsoft.com/office/drawing/2014/main" id="{AE5FC47E-D9B7-1741-BF8C-3EF3CDF5F1C3}"/>
              </a:ext>
            </a:extLst>
          </p:cNvPr>
          <p:cNvSpPr>
            <a:spLocks noGrp="1"/>
          </p:cNvSpPr>
          <p:nvPr>
            <p:ph type="dt" sz="half" idx="12"/>
          </p:nvPr>
        </p:nvSpPr>
        <p:spPr>
          <a:xfrm>
            <a:off x="431800" y="223838"/>
            <a:ext cx="8604000" cy="476250"/>
          </a:xfrm>
        </p:spPr>
        <p:txBody>
          <a:bodyPr/>
          <a:lstStyle/>
          <a:p>
            <a:r>
              <a:rPr lang="de-DE" smtClean="0"/>
              <a:t>Schulungskonzept für Nachhaltigen Einkauf </a:t>
            </a:r>
            <a:r>
              <a:rPr lang="de-DE" smtClean="0">
                <a:latin typeface="+mj-lt"/>
              </a:rPr>
              <a:t>– 1. </a:t>
            </a:r>
            <a:r>
              <a:rPr lang="de-DE" kern="0" smtClean="0">
                <a:cs typeface="Calibri" panose="020F0502020204030204" pitchFamily="34" charset="0"/>
              </a:rPr>
              <a:t>Bedeutung der Nachhaltigen Beschaffung</a:t>
            </a:r>
            <a:endParaRPr lang="de-DE" kern="0">
              <a:cs typeface="Calibri" panose="020F0502020204030204" pitchFamily="34" charset="0"/>
            </a:endParaRPr>
          </a:p>
        </p:txBody>
      </p:sp>
    </p:spTree>
    <p:extLst>
      <p:ext uri="{BB962C8B-B14F-4D97-AF65-F5344CB8AC3E}">
        <p14:creationId xmlns:p14="http://schemas.microsoft.com/office/powerpoint/2010/main" val="3495314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032746-FDC1-F642-8CE8-4CE6A6B7BBF6}"/>
              </a:ext>
            </a:extLst>
          </p:cNvPr>
          <p:cNvSpPr>
            <a:spLocks noGrp="1"/>
          </p:cNvSpPr>
          <p:nvPr>
            <p:ph type="title"/>
          </p:nvPr>
        </p:nvSpPr>
        <p:spPr>
          <a:xfrm>
            <a:off x="431801" y="935038"/>
            <a:ext cx="11425767" cy="500062"/>
          </a:xfrm>
        </p:spPr>
        <p:txBody>
          <a:bodyPr/>
          <a:lstStyle/>
          <a:p>
            <a:r>
              <a:rPr lang="de-DE"/>
              <a:t>Die Beschaffungsfunktion als Multiplikator für Nachhaltigkeit – Überblick</a:t>
            </a:r>
          </a:p>
        </p:txBody>
      </p:sp>
      <p:sp>
        <p:nvSpPr>
          <p:cNvPr id="4" name="Fußzeilenplatzhalter 3">
            <a:extLst>
              <a:ext uri="{FF2B5EF4-FFF2-40B4-BE49-F238E27FC236}">
                <a16:creationId xmlns:a16="http://schemas.microsoft.com/office/drawing/2014/main" id="{D541BC83-5765-AA42-8516-56B026E39D64}"/>
              </a:ext>
            </a:extLst>
          </p:cNvPr>
          <p:cNvSpPr>
            <a:spLocks noGrp="1"/>
          </p:cNvSpPr>
          <p:nvPr>
            <p:ph type="ftr" sz="quarter" idx="10"/>
          </p:nvPr>
        </p:nvSpPr>
        <p:spPr>
          <a:xfrm>
            <a:off x="7061200" y="6477000"/>
            <a:ext cx="4904317" cy="279400"/>
          </a:xfrm>
        </p:spPr>
        <p:txBody>
          <a:bodyPr/>
          <a:lstStyle/>
          <a:p>
            <a:r>
              <a:rPr lang="de-DE" dirty="0" smtClean="0"/>
              <a:t>© LfU / IZU Infozentrum </a:t>
            </a:r>
            <a:r>
              <a:rPr lang="de-DE" dirty="0" err="1" smtClean="0"/>
              <a:t>UmweltWirtschaft</a:t>
            </a:r>
            <a:r>
              <a:rPr lang="de-DE" dirty="0" smtClean="0"/>
              <a:t> / 2022</a:t>
            </a:r>
            <a:endParaRPr lang="de-DE" dirty="0"/>
          </a:p>
        </p:txBody>
      </p:sp>
      <p:sp>
        <p:nvSpPr>
          <p:cNvPr id="6" name="Foliennummernplatzhalter 5">
            <a:extLst>
              <a:ext uri="{FF2B5EF4-FFF2-40B4-BE49-F238E27FC236}">
                <a16:creationId xmlns:a16="http://schemas.microsoft.com/office/drawing/2014/main" id="{1F327968-3A89-9C4C-A16A-755E0A964D3A}"/>
              </a:ext>
            </a:extLst>
          </p:cNvPr>
          <p:cNvSpPr>
            <a:spLocks noGrp="1"/>
          </p:cNvSpPr>
          <p:nvPr>
            <p:ph type="sldNum" sz="quarter" idx="4"/>
          </p:nvPr>
        </p:nvSpPr>
        <p:spPr/>
        <p:txBody>
          <a:bodyPr/>
          <a:lstStyle/>
          <a:p>
            <a:fld id="{894680D0-7A83-433A-9719-C4143F27F647}" type="slidenum">
              <a:rPr lang="de-DE" smtClean="0"/>
              <a:pPr/>
              <a:t>13</a:t>
            </a:fld>
            <a:endParaRPr lang="de-DE"/>
          </a:p>
        </p:txBody>
      </p:sp>
      <p:sp>
        <p:nvSpPr>
          <p:cNvPr id="9" name="Textfeld 8">
            <a:extLst>
              <a:ext uri="{FF2B5EF4-FFF2-40B4-BE49-F238E27FC236}">
                <a16:creationId xmlns:a16="http://schemas.microsoft.com/office/drawing/2014/main" id="{B21A79A7-DC59-F449-84D4-BEE95CB2B375}"/>
              </a:ext>
            </a:extLst>
          </p:cNvPr>
          <p:cNvSpPr txBox="1"/>
          <p:nvPr/>
        </p:nvSpPr>
        <p:spPr>
          <a:xfrm>
            <a:off x="431801" y="1628774"/>
            <a:ext cx="9054000" cy="492443"/>
          </a:xfrm>
          <a:prstGeom prst="rect">
            <a:avLst/>
          </a:prstGeom>
          <a:noFill/>
        </p:spPr>
        <p:txBody>
          <a:bodyPr wrap="square" rtlCol="0">
            <a:spAutoFit/>
          </a:bodyPr>
          <a:lstStyle/>
          <a:p>
            <a:pPr algn="l"/>
            <a:r>
              <a:rPr lang="de-DE" sz="1300">
                <a:solidFill>
                  <a:srgbClr val="3B687F"/>
                </a:solidFill>
              </a:rPr>
              <a:t>Nachhaltige Beschaffung ist ein Multiplikator, der die Wertschöpfung des eigenen Unternehmens und zahlreicher Lieferanten mitgestaltet, und somit einen bedeutenden Beitrag für Umwelt und Gesellschaft leisten kann.</a:t>
            </a:r>
          </a:p>
        </p:txBody>
      </p:sp>
      <p:sp>
        <p:nvSpPr>
          <p:cNvPr id="21" name="Rechteck 20">
            <a:extLst>
              <a:ext uri="{FF2B5EF4-FFF2-40B4-BE49-F238E27FC236}">
                <a16:creationId xmlns:a16="http://schemas.microsoft.com/office/drawing/2014/main" id="{BC51E185-BD73-D847-B2EC-12D1E1A6ADBC}"/>
              </a:ext>
            </a:extLst>
          </p:cNvPr>
          <p:cNvSpPr/>
          <p:nvPr/>
        </p:nvSpPr>
        <p:spPr bwMode="auto">
          <a:xfrm>
            <a:off x="9624392" y="1628774"/>
            <a:ext cx="2232646" cy="4701600"/>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0000" tIns="72000" rIns="91440" bIns="72000" numCol="1" rtlCol="0" anchor="t" anchorCtr="0" compatLnSpc="1">
            <a:prstTxWarp prst="textNoShape">
              <a:avLst/>
            </a:prstTxWarp>
          </a:bodyPr>
          <a:lstStyle/>
          <a:p>
            <a:pPr marL="182563" marR="0" algn="l" defTabSz="914400" rtl="0" eaLnBrk="0" fontAlgn="base" latinLnBrk="0" hangingPunct="0">
              <a:lnSpc>
                <a:spcPct val="100000"/>
              </a:lnSpc>
              <a:spcBef>
                <a:spcPct val="0"/>
              </a:spcBef>
              <a:spcAft>
                <a:spcPts val="600"/>
              </a:spcAft>
              <a:buClrTx/>
              <a:buSzTx/>
              <a:buFontTx/>
              <a:buNone/>
            </a:pPr>
            <a:r>
              <a:rPr kumimoji="0" lang="de-DE" sz="1000" b="1" i="0" u="none" strike="noStrike" cap="none" normalizeH="0" baseline="0" dirty="0">
                <a:ln>
                  <a:noFill/>
                </a:ln>
                <a:solidFill>
                  <a:srgbClr val="3B687F"/>
                </a:solidFill>
                <a:effectLst/>
                <a:latin typeface="Arial" charset="0"/>
                <a:ea typeface="ＭＳ Ｐゴシック" charset="-128"/>
              </a:rPr>
              <a:t>Weiterführende Informationen</a:t>
            </a:r>
          </a:p>
          <a:p>
            <a:pPr marL="182563" marR="0" indent="-182563" algn="l" defTabSz="914400" rtl="0" eaLnBrk="0" fontAlgn="base" latinLnBrk="0" hangingPunct="0">
              <a:lnSpc>
                <a:spcPct val="100000"/>
              </a:lnSpc>
              <a:spcBef>
                <a:spcPct val="0"/>
              </a:spcBef>
              <a:spcAft>
                <a:spcPts val="300"/>
              </a:spcAft>
              <a:buClrTx/>
              <a:buSzTx/>
              <a:buFont typeface="Arial" panose="020B0604020202020204" pitchFamily="34" charset="0"/>
              <a:buChar char="•"/>
            </a:pPr>
            <a:r>
              <a:rPr lang="de-DE" sz="1000" dirty="0">
                <a:solidFill>
                  <a:srgbClr val="3B687F"/>
                </a:solidFill>
              </a:rPr>
              <a:t>Laut </a:t>
            </a:r>
            <a:r>
              <a:rPr lang="de-DE" sz="1000" dirty="0" err="1">
                <a:solidFill>
                  <a:srgbClr val="3B687F"/>
                </a:solidFill>
              </a:rPr>
              <a:t>ClimatePartner</a:t>
            </a:r>
            <a:r>
              <a:rPr lang="de-DE" sz="1000" dirty="0">
                <a:solidFill>
                  <a:srgbClr val="3B687F"/>
                </a:solidFill>
              </a:rPr>
              <a:t> werden bis zu </a:t>
            </a:r>
            <a:r>
              <a:rPr lang="de-DE" sz="1000" b="1" dirty="0" smtClean="0">
                <a:solidFill>
                  <a:srgbClr val="3B687F"/>
                </a:solidFill>
              </a:rPr>
              <a:t>80 % </a:t>
            </a:r>
            <a:r>
              <a:rPr lang="de-DE" sz="1000" dirty="0">
                <a:solidFill>
                  <a:srgbClr val="3B687F"/>
                </a:solidFill>
              </a:rPr>
              <a:t>der CO2-Emissionen von Unternehmen im Rahmen der Beschaffung verursacht (</a:t>
            </a:r>
            <a:r>
              <a:rPr lang="de-DE" sz="1000" dirty="0">
                <a:solidFill>
                  <a:srgbClr val="3B687F"/>
                </a:solidFill>
                <a:hlinkClick r:id="rId3">
                  <a:extLst>
                    <a:ext uri="{A12FA001-AC4F-418D-AE19-62706E023703}">
                      <ahyp:hlinkClr xmlns:ahyp="http://schemas.microsoft.com/office/drawing/2018/hyperlinkcolor" xmlns="" val="tx"/>
                    </a:ext>
                  </a:extLst>
                </a:hlinkClick>
              </a:rPr>
              <a:t>BME</a:t>
            </a:r>
            <a:r>
              <a:rPr lang="de-DE" sz="1000" dirty="0">
                <a:solidFill>
                  <a:srgbClr val="3B687F"/>
                </a:solidFill>
              </a:rPr>
              <a:t> 2019)</a:t>
            </a:r>
          </a:p>
          <a:p>
            <a:pPr marL="182563" algn="l">
              <a:spcBef>
                <a:spcPts val="1200"/>
              </a:spcBef>
              <a:spcAft>
                <a:spcPts val="600"/>
              </a:spcAft>
            </a:pPr>
            <a:r>
              <a:rPr lang="de-DE" sz="1000" b="1" dirty="0">
                <a:solidFill>
                  <a:srgbClr val="3B687F"/>
                </a:solidFill>
              </a:rPr>
              <a:t>Weiterführende Referenzen</a:t>
            </a:r>
          </a:p>
          <a:p>
            <a:pPr marL="182563" lvl="0" indent="-182563" algn="l">
              <a:spcAft>
                <a:spcPts val="300"/>
              </a:spcAft>
              <a:buFont typeface="Arial" panose="020B0604020202020204" pitchFamily="34" charset="0"/>
              <a:buChar char="•"/>
            </a:pPr>
            <a:r>
              <a:rPr lang="de-DE" sz="1000" dirty="0">
                <a:solidFill>
                  <a:srgbClr val="3B687F"/>
                </a:solidFill>
                <a:hlinkClick r:id="rId4">
                  <a:extLst>
                    <a:ext uri="{A12FA001-AC4F-418D-AE19-62706E023703}">
                      <ahyp:hlinkClr xmlns:ahyp="http://schemas.microsoft.com/office/drawing/2018/hyperlinkcolor" xmlns="" val="tx"/>
                    </a:ext>
                  </a:extLst>
                </a:hlinkClick>
              </a:rPr>
              <a:t>WEF</a:t>
            </a:r>
            <a:r>
              <a:rPr lang="de-DE" sz="1000" dirty="0">
                <a:solidFill>
                  <a:srgbClr val="3B687F"/>
                </a:solidFill>
              </a:rPr>
              <a:t> (2015)</a:t>
            </a:r>
          </a:p>
          <a:p>
            <a:pPr marL="182563" lvl="0" indent="-182563" algn="l">
              <a:spcAft>
                <a:spcPts val="300"/>
              </a:spcAft>
              <a:buFont typeface="Arial" panose="020B0604020202020204" pitchFamily="34" charset="0"/>
              <a:buChar char="•"/>
            </a:pPr>
            <a:r>
              <a:rPr lang="de-DE" sz="1000" dirty="0">
                <a:solidFill>
                  <a:srgbClr val="3B687F"/>
                </a:solidFill>
                <a:hlinkClick r:id="rId5">
                  <a:extLst>
                    <a:ext uri="{A12FA001-AC4F-418D-AE19-62706E023703}">
                      <ahyp:hlinkClr xmlns:ahyp="http://schemas.microsoft.com/office/drawing/2018/hyperlinkcolor" xmlns="" val="tx"/>
                    </a:ext>
                  </a:extLst>
                </a:hlinkClick>
              </a:rPr>
              <a:t>ICLEI</a:t>
            </a:r>
            <a:r>
              <a:rPr lang="de-DE" sz="1000" dirty="0">
                <a:solidFill>
                  <a:srgbClr val="3B687F"/>
                </a:solidFill>
              </a:rPr>
              <a:t> (2016)</a:t>
            </a:r>
          </a:p>
          <a:p>
            <a:pPr marL="182563" lvl="0" indent="-182563" algn="l">
              <a:spcAft>
                <a:spcPts val="300"/>
              </a:spcAft>
              <a:buFont typeface="Arial" panose="020B0604020202020204" pitchFamily="34" charset="0"/>
              <a:buChar char="•"/>
            </a:pPr>
            <a:r>
              <a:rPr lang="de-DE" sz="1000" dirty="0" err="1">
                <a:solidFill>
                  <a:srgbClr val="3B687F"/>
                </a:solidFill>
                <a:hlinkClick r:id="rId6">
                  <a:extLst>
                    <a:ext uri="{A12FA001-AC4F-418D-AE19-62706E023703}">
                      <ahyp:hlinkClr xmlns:ahyp="http://schemas.microsoft.com/office/drawing/2018/hyperlinkcolor" xmlns="" val="tx"/>
                    </a:ext>
                  </a:extLst>
                </a:hlinkClick>
              </a:rPr>
              <a:t>Goette</a:t>
            </a:r>
            <a:r>
              <a:rPr lang="de-DE" sz="1000" dirty="0">
                <a:solidFill>
                  <a:srgbClr val="3B687F"/>
                </a:solidFill>
              </a:rPr>
              <a:t> (2019)</a:t>
            </a:r>
          </a:p>
          <a:p>
            <a:pPr marL="182563" indent="-182563" algn="l">
              <a:spcAft>
                <a:spcPts val="300"/>
              </a:spcAft>
              <a:buFont typeface="Arial" panose="020B0604020202020204" pitchFamily="34" charset="0"/>
              <a:buChar char="•"/>
            </a:pPr>
            <a:r>
              <a:rPr lang="de-DE" sz="1000" dirty="0">
                <a:solidFill>
                  <a:srgbClr val="3B687F"/>
                </a:solidFill>
                <a:hlinkClick r:id="rId3">
                  <a:extLst>
                    <a:ext uri="{A12FA001-AC4F-418D-AE19-62706E023703}">
                      <ahyp:hlinkClr xmlns:ahyp="http://schemas.microsoft.com/office/drawing/2018/hyperlinkcolor" xmlns="" val="tx"/>
                    </a:ext>
                  </a:extLst>
                </a:hlinkClick>
              </a:rPr>
              <a:t>BME</a:t>
            </a:r>
            <a:r>
              <a:rPr lang="de-DE" sz="1000" dirty="0">
                <a:solidFill>
                  <a:srgbClr val="3B687F"/>
                </a:solidFill>
              </a:rPr>
              <a:t> (2019)</a:t>
            </a:r>
          </a:p>
          <a:p>
            <a:pPr marL="182563" lvl="0" indent="-182563" algn="l">
              <a:buFont typeface="Arial" panose="020B0604020202020204" pitchFamily="34" charset="0"/>
              <a:buChar char="•"/>
            </a:pPr>
            <a:endParaRPr lang="de-DE" sz="1000" dirty="0">
              <a:solidFill>
                <a:srgbClr val="3B687F"/>
              </a:solidFill>
            </a:endParaRPr>
          </a:p>
          <a:p>
            <a:pPr marL="182563" lvl="0" indent="-182563" algn="l">
              <a:buFont typeface="Arial" panose="020B0604020202020204" pitchFamily="34" charset="0"/>
              <a:buChar char="•"/>
            </a:pPr>
            <a:endParaRPr lang="de-DE" sz="1000" dirty="0">
              <a:solidFill>
                <a:srgbClr val="3B687F"/>
              </a:solidFill>
            </a:endParaRPr>
          </a:p>
          <a:p>
            <a:pPr marL="182563" lvl="0" indent="-182563" algn="l">
              <a:buFont typeface="Arial" panose="020B0604020202020204" pitchFamily="34" charset="0"/>
              <a:buChar char="•"/>
            </a:pPr>
            <a:endParaRPr lang="de-DE" sz="1000" dirty="0">
              <a:solidFill>
                <a:srgbClr val="3B687F"/>
              </a:solidFill>
            </a:endParaRPr>
          </a:p>
          <a:p>
            <a:pPr marL="184150" algn="l"/>
            <a:endParaRPr lang="de-DE" sz="1000" dirty="0">
              <a:solidFill>
                <a:srgbClr val="3B687F"/>
              </a:solidFill>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lang="de-DE" sz="1000" dirty="0">
              <a:solidFill>
                <a:srgbClr val="3B687F"/>
              </a:solidFill>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kumimoji="0" lang="de-DE" sz="1000" i="0" u="none" strike="noStrike" cap="none" normalizeH="0" baseline="0" dirty="0">
              <a:ln>
                <a:noFill/>
              </a:ln>
              <a:solidFill>
                <a:srgbClr val="3B687F"/>
              </a:solidFill>
              <a:effectLst/>
              <a:latin typeface="Arial" charset="0"/>
              <a:ea typeface="ＭＳ Ｐゴシック" charset="-128"/>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kumimoji="0" lang="de-DE" sz="1000" i="0" u="none" strike="noStrike" cap="none" normalizeH="0" baseline="0" dirty="0">
              <a:ln>
                <a:noFill/>
              </a:ln>
              <a:solidFill>
                <a:srgbClr val="3B687F"/>
              </a:solidFill>
              <a:effectLst/>
              <a:latin typeface="Arial" charset="0"/>
              <a:ea typeface="ＭＳ Ｐゴシック" charset="-128"/>
            </a:endParaRPr>
          </a:p>
        </p:txBody>
      </p:sp>
      <p:pic>
        <p:nvPicPr>
          <p:cNvPr id="22" name="Grafik 21" descr="Informationen mit einfarbiger Füllung">
            <a:extLst>
              <a:ext uri="{FF2B5EF4-FFF2-40B4-BE49-F238E27FC236}">
                <a16:creationId xmlns:a16="http://schemas.microsoft.com/office/drawing/2014/main" id="{8E3A8B5E-BDFA-6946-A0E7-8067FDABFDF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9648000" y="1658527"/>
            <a:ext cx="216000" cy="216000"/>
          </a:xfrm>
          <a:prstGeom prst="rect">
            <a:avLst/>
          </a:prstGeom>
        </p:spPr>
      </p:pic>
      <p:sp>
        <p:nvSpPr>
          <p:cNvPr id="23" name="Freeform 141">
            <a:extLst>
              <a:ext uri="{FF2B5EF4-FFF2-40B4-BE49-F238E27FC236}">
                <a16:creationId xmlns:a16="http://schemas.microsoft.com/office/drawing/2014/main" id="{6A4310F2-5C15-844E-B78D-17F8BE1DB92C}"/>
              </a:ext>
            </a:extLst>
          </p:cNvPr>
          <p:cNvSpPr>
            <a:spLocks noEditPoints="1"/>
          </p:cNvSpPr>
          <p:nvPr/>
        </p:nvSpPr>
        <p:spPr bwMode="auto">
          <a:xfrm>
            <a:off x="9676506" y="2886558"/>
            <a:ext cx="163886" cy="143760"/>
          </a:xfrm>
          <a:custGeom>
            <a:avLst/>
            <a:gdLst>
              <a:gd name="T0" fmla="*/ 37 w 48"/>
              <a:gd name="T1" fmla="*/ 34 h 42"/>
              <a:gd name="T2" fmla="*/ 30 w 48"/>
              <a:gd name="T3" fmla="*/ 42 h 42"/>
              <a:gd name="T4" fmla="*/ 7 w 48"/>
              <a:gd name="T5" fmla="*/ 42 h 42"/>
              <a:gd name="T6" fmla="*/ 0 w 48"/>
              <a:gd name="T7" fmla="*/ 34 h 42"/>
              <a:gd name="T8" fmla="*/ 0 w 48"/>
              <a:gd name="T9" fmla="*/ 12 h 42"/>
              <a:gd name="T10" fmla="*/ 7 w 48"/>
              <a:gd name="T11" fmla="*/ 4 h 42"/>
              <a:gd name="T12" fmla="*/ 26 w 48"/>
              <a:gd name="T13" fmla="*/ 4 h 42"/>
              <a:gd name="T14" fmla="*/ 27 w 48"/>
              <a:gd name="T15" fmla="*/ 5 h 42"/>
              <a:gd name="T16" fmla="*/ 27 w 48"/>
              <a:gd name="T17" fmla="*/ 6 h 42"/>
              <a:gd name="T18" fmla="*/ 26 w 48"/>
              <a:gd name="T19" fmla="*/ 7 h 42"/>
              <a:gd name="T20" fmla="*/ 7 w 48"/>
              <a:gd name="T21" fmla="*/ 7 h 42"/>
              <a:gd name="T22" fmla="*/ 3 w 48"/>
              <a:gd name="T23" fmla="*/ 12 h 42"/>
              <a:gd name="T24" fmla="*/ 3 w 48"/>
              <a:gd name="T25" fmla="*/ 34 h 42"/>
              <a:gd name="T26" fmla="*/ 7 w 48"/>
              <a:gd name="T27" fmla="*/ 38 h 42"/>
              <a:gd name="T28" fmla="*/ 30 w 48"/>
              <a:gd name="T29" fmla="*/ 38 h 42"/>
              <a:gd name="T30" fmla="*/ 34 w 48"/>
              <a:gd name="T31" fmla="*/ 34 h 42"/>
              <a:gd name="T32" fmla="*/ 34 w 48"/>
              <a:gd name="T33" fmla="*/ 25 h 42"/>
              <a:gd name="T34" fmla="*/ 35 w 48"/>
              <a:gd name="T35" fmla="*/ 24 h 42"/>
              <a:gd name="T36" fmla="*/ 36 w 48"/>
              <a:gd name="T37" fmla="*/ 24 h 42"/>
              <a:gd name="T38" fmla="*/ 37 w 48"/>
              <a:gd name="T39" fmla="*/ 25 h 42"/>
              <a:gd name="T40" fmla="*/ 37 w 48"/>
              <a:gd name="T41" fmla="*/ 34 h 42"/>
              <a:gd name="T42" fmla="*/ 48 w 48"/>
              <a:gd name="T43" fmla="*/ 16 h 42"/>
              <a:gd name="T44" fmla="*/ 46 w 48"/>
              <a:gd name="T45" fmla="*/ 18 h 42"/>
              <a:gd name="T46" fmla="*/ 45 w 48"/>
              <a:gd name="T47" fmla="*/ 17 h 42"/>
              <a:gd name="T48" fmla="*/ 40 w 48"/>
              <a:gd name="T49" fmla="*/ 12 h 42"/>
              <a:gd name="T50" fmla="*/ 22 w 48"/>
              <a:gd name="T51" fmla="*/ 30 h 42"/>
              <a:gd name="T52" fmla="*/ 22 w 48"/>
              <a:gd name="T53" fmla="*/ 30 h 42"/>
              <a:gd name="T54" fmla="*/ 21 w 48"/>
              <a:gd name="T55" fmla="*/ 30 h 42"/>
              <a:gd name="T56" fmla="*/ 18 w 48"/>
              <a:gd name="T57" fmla="*/ 27 h 42"/>
              <a:gd name="T58" fmla="*/ 18 w 48"/>
              <a:gd name="T59" fmla="*/ 26 h 42"/>
              <a:gd name="T60" fmla="*/ 18 w 48"/>
              <a:gd name="T61" fmla="*/ 26 h 42"/>
              <a:gd name="T62" fmla="*/ 36 w 48"/>
              <a:gd name="T63" fmla="*/ 8 h 42"/>
              <a:gd name="T64" fmla="*/ 31 w 48"/>
              <a:gd name="T65" fmla="*/ 3 h 42"/>
              <a:gd name="T66" fmla="*/ 30 w 48"/>
              <a:gd name="T67" fmla="*/ 2 h 42"/>
              <a:gd name="T68" fmla="*/ 32 w 48"/>
              <a:gd name="T69" fmla="*/ 0 h 42"/>
              <a:gd name="T70" fmla="*/ 46 w 48"/>
              <a:gd name="T71" fmla="*/ 0 h 42"/>
              <a:gd name="T72" fmla="*/ 48 w 48"/>
              <a:gd name="T73" fmla="*/ 2 h 42"/>
              <a:gd name="T74" fmla="*/ 48 w 48"/>
              <a:gd name="T75" fmla="*/ 1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 h="42">
                <a:moveTo>
                  <a:pt x="37" y="34"/>
                </a:moveTo>
                <a:cubicBezTo>
                  <a:pt x="37" y="38"/>
                  <a:pt x="34" y="42"/>
                  <a:pt x="30" y="42"/>
                </a:cubicBezTo>
                <a:cubicBezTo>
                  <a:pt x="7" y="42"/>
                  <a:pt x="7" y="42"/>
                  <a:pt x="7" y="42"/>
                </a:cubicBezTo>
                <a:cubicBezTo>
                  <a:pt x="3" y="42"/>
                  <a:pt x="0" y="38"/>
                  <a:pt x="0" y="34"/>
                </a:cubicBezTo>
                <a:cubicBezTo>
                  <a:pt x="0" y="12"/>
                  <a:pt x="0" y="12"/>
                  <a:pt x="0" y="12"/>
                </a:cubicBezTo>
                <a:cubicBezTo>
                  <a:pt x="0" y="7"/>
                  <a:pt x="3" y="4"/>
                  <a:pt x="7" y="4"/>
                </a:cubicBezTo>
                <a:cubicBezTo>
                  <a:pt x="26" y="4"/>
                  <a:pt x="26" y="4"/>
                  <a:pt x="26" y="4"/>
                </a:cubicBezTo>
                <a:cubicBezTo>
                  <a:pt x="27" y="4"/>
                  <a:pt x="27" y="4"/>
                  <a:pt x="27" y="5"/>
                </a:cubicBezTo>
                <a:cubicBezTo>
                  <a:pt x="27" y="6"/>
                  <a:pt x="27" y="6"/>
                  <a:pt x="27" y="6"/>
                </a:cubicBezTo>
                <a:cubicBezTo>
                  <a:pt x="27" y="7"/>
                  <a:pt x="27" y="7"/>
                  <a:pt x="26" y="7"/>
                </a:cubicBezTo>
                <a:cubicBezTo>
                  <a:pt x="7" y="7"/>
                  <a:pt x="7" y="7"/>
                  <a:pt x="7" y="7"/>
                </a:cubicBezTo>
                <a:cubicBezTo>
                  <a:pt x="5" y="7"/>
                  <a:pt x="3" y="9"/>
                  <a:pt x="3" y="12"/>
                </a:cubicBezTo>
                <a:cubicBezTo>
                  <a:pt x="3" y="34"/>
                  <a:pt x="3" y="34"/>
                  <a:pt x="3" y="34"/>
                </a:cubicBezTo>
                <a:cubicBezTo>
                  <a:pt x="3" y="36"/>
                  <a:pt x="5" y="38"/>
                  <a:pt x="7" y="38"/>
                </a:cubicBezTo>
                <a:cubicBezTo>
                  <a:pt x="30" y="38"/>
                  <a:pt x="30" y="38"/>
                  <a:pt x="30" y="38"/>
                </a:cubicBezTo>
                <a:cubicBezTo>
                  <a:pt x="32" y="38"/>
                  <a:pt x="34" y="36"/>
                  <a:pt x="34" y="34"/>
                </a:cubicBezTo>
                <a:cubicBezTo>
                  <a:pt x="34" y="25"/>
                  <a:pt x="34" y="25"/>
                  <a:pt x="34" y="25"/>
                </a:cubicBezTo>
                <a:cubicBezTo>
                  <a:pt x="34" y="25"/>
                  <a:pt x="34" y="24"/>
                  <a:pt x="35" y="24"/>
                </a:cubicBezTo>
                <a:cubicBezTo>
                  <a:pt x="36" y="24"/>
                  <a:pt x="36" y="24"/>
                  <a:pt x="36" y="24"/>
                </a:cubicBezTo>
                <a:cubicBezTo>
                  <a:pt x="37" y="24"/>
                  <a:pt x="37" y="25"/>
                  <a:pt x="37" y="25"/>
                </a:cubicBezTo>
                <a:lnTo>
                  <a:pt x="37" y="34"/>
                </a:lnTo>
                <a:close/>
                <a:moveTo>
                  <a:pt x="48" y="16"/>
                </a:moveTo>
                <a:cubicBezTo>
                  <a:pt x="48" y="17"/>
                  <a:pt x="47" y="18"/>
                  <a:pt x="46" y="18"/>
                </a:cubicBezTo>
                <a:cubicBezTo>
                  <a:pt x="45" y="18"/>
                  <a:pt x="45" y="17"/>
                  <a:pt x="45" y="17"/>
                </a:cubicBezTo>
                <a:cubicBezTo>
                  <a:pt x="40" y="12"/>
                  <a:pt x="40" y="12"/>
                  <a:pt x="40" y="12"/>
                </a:cubicBezTo>
                <a:cubicBezTo>
                  <a:pt x="22" y="30"/>
                  <a:pt x="22" y="30"/>
                  <a:pt x="22" y="30"/>
                </a:cubicBezTo>
                <a:cubicBezTo>
                  <a:pt x="22" y="30"/>
                  <a:pt x="22" y="30"/>
                  <a:pt x="22" y="30"/>
                </a:cubicBezTo>
                <a:cubicBezTo>
                  <a:pt x="22" y="30"/>
                  <a:pt x="21" y="30"/>
                  <a:pt x="21" y="30"/>
                </a:cubicBezTo>
                <a:cubicBezTo>
                  <a:pt x="18" y="27"/>
                  <a:pt x="18" y="27"/>
                  <a:pt x="18" y="27"/>
                </a:cubicBezTo>
                <a:cubicBezTo>
                  <a:pt x="18" y="27"/>
                  <a:pt x="18" y="26"/>
                  <a:pt x="18" y="26"/>
                </a:cubicBezTo>
                <a:cubicBezTo>
                  <a:pt x="18" y="26"/>
                  <a:pt x="18" y="26"/>
                  <a:pt x="18" y="26"/>
                </a:cubicBezTo>
                <a:cubicBezTo>
                  <a:pt x="36" y="8"/>
                  <a:pt x="36" y="8"/>
                  <a:pt x="36" y="8"/>
                </a:cubicBezTo>
                <a:cubicBezTo>
                  <a:pt x="31" y="3"/>
                  <a:pt x="31" y="3"/>
                  <a:pt x="31" y="3"/>
                </a:cubicBezTo>
                <a:cubicBezTo>
                  <a:pt x="31" y="3"/>
                  <a:pt x="30" y="3"/>
                  <a:pt x="30" y="2"/>
                </a:cubicBezTo>
                <a:cubicBezTo>
                  <a:pt x="30" y="1"/>
                  <a:pt x="31" y="0"/>
                  <a:pt x="32" y="0"/>
                </a:cubicBezTo>
                <a:cubicBezTo>
                  <a:pt x="46" y="0"/>
                  <a:pt x="46" y="0"/>
                  <a:pt x="46" y="0"/>
                </a:cubicBezTo>
                <a:cubicBezTo>
                  <a:pt x="47" y="0"/>
                  <a:pt x="48" y="1"/>
                  <a:pt x="48" y="2"/>
                </a:cubicBezTo>
                <a:lnTo>
                  <a:pt x="48" y="16"/>
                </a:lnTo>
                <a:close/>
              </a:path>
            </a:pathLst>
          </a:custGeom>
          <a:solidFill>
            <a:srgbClr val="F9AA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id-ID" sz="1799">
              <a:solidFill>
                <a:srgbClr val="3B687F"/>
              </a:solidFill>
            </a:endParaRPr>
          </a:p>
        </p:txBody>
      </p:sp>
      <p:sp>
        <p:nvSpPr>
          <p:cNvPr id="31" name="AutoShape 11">
            <a:extLst>
              <a:ext uri="{FF2B5EF4-FFF2-40B4-BE49-F238E27FC236}">
                <a16:creationId xmlns:a16="http://schemas.microsoft.com/office/drawing/2014/main" id="{48B2107C-7BDA-FF46-BC5C-DF9B82977B1D}"/>
              </a:ext>
            </a:extLst>
          </p:cNvPr>
          <p:cNvSpPr>
            <a:spLocks noChangeArrowheads="1"/>
          </p:cNvSpPr>
          <p:nvPr/>
        </p:nvSpPr>
        <p:spPr bwMode="gray">
          <a:xfrm>
            <a:off x="515938" y="2948624"/>
            <a:ext cx="2166460" cy="387815"/>
          </a:xfrm>
          <a:prstGeom prst="homePlate">
            <a:avLst>
              <a:gd name="adj" fmla="val 20219"/>
            </a:avLst>
          </a:prstGeom>
          <a:solidFill>
            <a:srgbClr val="3B687F"/>
          </a:solidFill>
          <a:ln w="12700" algn="ctr">
            <a:solidFill>
              <a:schemeClr val="bg1">
                <a:lumMod val="75000"/>
              </a:schemeClr>
            </a:solidFill>
            <a:miter lim="800000"/>
            <a:headEnd type="none" w="sm" len="sm"/>
            <a:tailEnd type="none" w="sm" len="sm"/>
          </a:ln>
        </p:spPr>
        <p:txBody>
          <a:bodyPr wrap="square" lIns="36000" tIns="36000" rIns="36000" bIns="36000" anchor="ctr"/>
          <a:lstStyle/>
          <a:p>
            <a:pPr marL="0" marR="0" lvl="0" indent="0" algn="ctr" defTabSz="914400" eaLnBrk="1" fontAlgn="auto" latinLnBrk="0" hangingPunct="1">
              <a:lnSpc>
                <a:spcPct val="106000"/>
              </a:lnSpc>
              <a:spcBef>
                <a:spcPts val="0"/>
              </a:spcBef>
              <a:spcAft>
                <a:spcPts val="0"/>
              </a:spcAft>
              <a:buClr>
                <a:srgbClr val="000000"/>
              </a:buClr>
              <a:buSzTx/>
              <a:buFontTx/>
              <a:buNone/>
              <a:tabLst/>
              <a:defRPr/>
            </a:pPr>
            <a:r>
              <a:rPr kumimoji="0" lang="de-DE" sz="1100" b="1" i="0" u="none" strike="noStrike" kern="0" cap="none" spc="0" normalizeH="0" baseline="0" noProof="0">
                <a:ln>
                  <a:noFill/>
                </a:ln>
                <a:solidFill>
                  <a:schemeClr val="bg1"/>
                </a:solidFill>
                <a:effectLst/>
                <a:uLnTx/>
                <a:uFillTx/>
                <a:latin typeface="Calibri" panose="020F0502020204030204" pitchFamily="34" charset="0"/>
                <a:ea typeface="+mn-ea"/>
                <a:cs typeface="Calibri" panose="020F0502020204030204" pitchFamily="34" charset="0"/>
              </a:rPr>
              <a:t>Rohstoffgewinnung / Weiterverarbeitung</a:t>
            </a:r>
          </a:p>
        </p:txBody>
      </p:sp>
      <p:sp>
        <p:nvSpPr>
          <p:cNvPr id="32" name="AutoShape 10">
            <a:extLst>
              <a:ext uri="{FF2B5EF4-FFF2-40B4-BE49-F238E27FC236}">
                <a16:creationId xmlns:a16="http://schemas.microsoft.com/office/drawing/2014/main" id="{775DBA92-46C3-4A4C-A76F-289464DF02B2}"/>
              </a:ext>
            </a:extLst>
          </p:cNvPr>
          <p:cNvSpPr>
            <a:spLocks noChangeArrowheads="1"/>
          </p:cNvSpPr>
          <p:nvPr/>
        </p:nvSpPr>
        <p:spPr bwMode="gray">
          <a:xfrm>
            <a:off x="2760124" y="2948624"/>
            <a:ext cx="2167877" cy="387815"/>
          </a:xfrm>
          <a:prstGeom prst="chevron">
            <a:avLst>
              <a:gd name="adj" fmla="val 21029"/>
            </a:avLst>
          </a:prstGeom>
          <a:solidFill>
            <a:srgbClr val="3B687F"/>
          </a:solidFill>
          <a:ln w="12700" algn="ctr">
            <a:solidFill>
              <a:schemeClr val="bg1">
                <a:lumMod val="75000"/>
              </a:schemeClr>
            </a:solidFill>
            <a:miter lim="800000"/>
            <a:headEnd type="none" w="sm" len="sm"/>
            <a:tailEnd type="none" w="sm" len="sm"/>
          </a:ln>
        </p:spPr>
        <p:txBody>
          <a:bodyPr wrap="square" lIns="36000" tIns="36000" rIns="36000" bIns="36000" anchor="ctr"/>
          <a:lstStyle/>
          <a:p>
            <a:pPr marL="0" marR="0" lvl="0" indent="0" algn="ctr" defTabSz="914400" eaLnBrk="1" fontAlgn="auto" latinLnBrk="0" hangingPunct="1">
              <a:lnSpc>
                <a:spcPct val="106000"/>
              </a:lnSpc>
              <a:spcBef>
                <a:spcPts val="0"/>
              </a:spcBef>
              <a:spcAft>
                <a:spcPts val="0"/>
              </a:spcAft>
              <a:buClr>
                <a:srgbClr val="000000"/>
              </a:buClr>
              <a:buSzTx/>
              <a:buFontTx/>
              <a:buNone/>
              <a:tabLst/>
              <a:defRPr/>
            </a:pPr>
            <a:r>
              <a:rPr kumimoji="0" lang="de-DE" sz="1100" b="1" i="0" u="none" strike="noStrike" kern="0" cap="none" spc="0" normalizeH="0" baseline="0" noProof="0">
                <a:ln>
                  <a:noFill/>
                </a:ln>
                <a:solidFill>
                  <a:schemeClr val="bg1"/>
                </a:solidFill>
                <a:effectLst/>
                <a:uLnTx/>
                <a:uFillTx/>
                <a:latin typeface="Calibri" panose="020F0502020204030204" pitchFamily="34" charset="0"/>
                <a:ea typeface="+mn-ea"/>
                <a:cs typeface="Calibri" panose="020F0502020204030204" pitchFamily="34" charset="0"/>
              </a:rPr>
              <a:t>Wertschöpfung im </a:t>
            </a:r>
            <a:br>
              <a:rPr kumimoji="0" lang="de-DE" sz="1100" b="1" i="0" u="none" strike="noStrike" kern="0" cap="none" spc="0" normalizeH="0" baseline="0" noProof="0">
                <a:ln>
                  <a:noFill/>
                </a:ln>
                <a:solidFill>
                  <a:schemeClr val="bg1"/>
                </a:solidFill>
                <a:effectLst/>
                <a:uLnTx/>
                <a:uFillTx/>
                <a:latin typeface="Calibri" panose="020F0502020204030204" pitchFamily="34" charset="0"/>
                <a:ea typeface="+mn-ea"/>
                <a:cs typeface="Calibri" panose="020F0502020204030204" pitchFamily="34" charset="0"/>
              </a:rPr>
            </a:br>
            <a:r>
              <a:rPr kumimoji="0" lang="de-DE" sz="1100" b="1" i="0" u="none" strike="noStrike" kern="0" cap="none" spc="0" normalizeH="0" baseline="0" noProof="0">
                <a:ln>
                  <a:noFill/>
                </a:ln>
                <a:solidFill>
                  <a:schemeClr val="bg1"/>
                </a:solidFill>
                <a:effectLst/>
                <a:uLnTx/>
                <a:uFillTx/>
                <a:latin typeface="Calibri" panose="020F0502020204030204" pitchFamily="34" charset="0"/>
                <a:ea typeface="+mn-ea"/>
                <a:cs typeface="Calibri" panose="020F0502020204030204" pitchFamily="34" charset="0"/>
              </a:rPr>
              <a:t>Unternehmen</a:t>
            </a:r>
          </a:p>
        </p:txBody>
      </p:sp>
      <p:sp>
        <p:nvSpPr>
          <p:cNvPr id="33" name="AutoShape 10">
            <a:extLst>
              <a:ext uri="{FF2B5EF4-FFF2-40B4-BE49-F238E27FC236}">
                <a16:creationId xmlns:a16="http://schemas.microsoft.com/office/drawing/2014/main" id="{47A91D0B-17E2-9D49-9E08-FBA9AFC56731}"/>
              </a:ext>
            </a:extLst>
          </p:cNvPr>
          <p:cNvSpPr>
            <a:spLocks noChangeArrowheads="1"/>
          </p:cNvSpPr>
          <p:nvPr/>
        </p:nvSpPr>
        <p:spPr bwMode="gray">
          <a:xfrm>
            <a:off x="5005727" y="2948624"/>
            <a:ext cx="2167877" cy="387815"/>
          </a:xfrm>
          <a:prstGeom prst="chevron">
            <a:avLst>
              <a:gd name="adj" fmla="val 21029"/>
            </a:avLst>
          </a:prstGeom>
          <a:solidFill>
            <a:srgbClr val="3B687F"/>
          </a:solidFill>
          <a:ln w="12700" algn="ctr">
            <a:solidFill>
              <a:schemeClr val="bg1">
                <a:lumMod val="75000"/>
              </a:schemeClr>
            </a:solidFill>
            <a:miter lim="800000"/>
            <a:headEnd type="none" w="sm" len="sm"/>
            <a:tailEnd type="none" w="sm" len="sm"/>
          </a:ln>
        </p:spPr>
        <p:txBody>
          <a:bodyPr wrap="square" lIns="36000" tIns="36000" rIns="36000" bIns="36000" anchor="ctr"/>
          <a:lstStyle/>
          <a:p>
            <a:pPr marL="0" marR="0" lvl="0" indent="0" algn="ctr" defTabSz="914400" eaLnBrk="1" fontAlgn="auto" latinLnBrk="0" hangingPunct="1">
              <a:lnSpc>
                <a:spcPct val="106000"/>
              </a:lnSpc>
              <a:spcBef>
                <a:spcPts val="0"/>
              </a:spcBef>
              <a:spcAft>
                <a:spcPts val="0"/>
              </a:spcAft>
              <a:buClr>
                <a:srgbClr val="000000"/>
              </a:buClr>
              <a:buSzTx/>
              <a:buFontTx/>
              <a:buNone/>
              <a:tabLst/>
              <a:defRPr/>
            </a:pPr>
            <a:r>
              <a:rPr kumimoji="0" lang="de-DE" sz="1100" b="1" i="0" u="none" strike="noStrike" kern="0" cap="none" spc="0" normalizeH="0" baseline="0" noProof="0">
                <a:ln>
                  <a:noFill/>
                </a:ln>
                <a:solidFill>
                  <a:schemeClr val="bg1"/>
                </a:solidFill>
                <a:effectLst/>
                <a:uLnTx/>
                <a:uFillTx/>
                <a:latin typeface="Calibri" panose="020F0502020204030204" pitchFamily="34" charset="0"/>
                <a:ea typeface="+mn-ea"/>
                <a:cs typeface="Calibri" panose="020F0502020204030204" pitchFamily="34" charset="0"/>
              </a:rPr>
              <a:t>Markt / Kunden</a:t>
            </a:r>
          </a:p>
        </p:txBody>
      </p:sp>
      <p:sp>
        <p:nvSpPr>
          <p:cNvPr id="34" name="AutoShape 10">
            <a:extLst>
              <a:ext uri="{FF2B5EF4-FFF2-40B4-BE49-F238E27FC236}">
                <a16:creationId xmlns:a16="http://schemas.microsoft.com/office/drawing/2014/main" id="{38A949B6-7FE7-D04C-9559-AC790EE886BA}"/>
              </a:ext>
            </a:extLst>
          </p:cNvPr>
          <p:cNvSpPr>
            <a:spLocks noChangeArrowheads="1"/>
          </p:cNvSpPr>
          <p:nvPr/>
        </p:nvSpPr>
        <p:spPr bwMode="gray">
          <a:xfrm>
            <a:off x="7251332" y="2948624"/>
            <a:ext cx="2167877" cy="387815"/>
          </a:xfrm>
          <a:prstGeom prst="chevron">
            <a:avLst>
              <a:gd name="adj" fmla="val 21029"/>
            </a:avLst>
          </a:prstGeom>
          <a:solidFill>
            <a:srgbClr val="3B687F"/>
          </a:solidFill>
          <a:ln w="12700" algn="ctr">
            <a:solidFill>
              <a:schemeClr val="bg1">
                <a:lumMod val="75000"/>
              </a:schemeClr>
            </a:solidFill>
            <a:miter lim="800000"/>
            <a:headEnd type="none" w="sm" len="sm"/>
            <a:tailEnd type="none" w="sm" len="sm"/>
          </a:ln>
        </p:spPr>
        <p:txBody>
          <a:bodyPr wrap="square" lIns="36000" tIns="36000" rIns="36000" bIns="36000" anchor="ctr"/>
          <a:lstStyle/>
          <a:p>
            <a:pPr marL="0" marR="0" lvl="0" indent="0" algn="ctr" defTabSz="914400" eaLnBrk="1" fontAlgn="auto" latinLnBrk="0" hangingPunct="1">
              <a:lnSpc>
                <a:spcPct val="106000"/>
              </a:lnSpc>
              <a:spcBef>
                <a:spcPts val="0"/>
              </a:spcBef>
              <a:spcAft>
                <a:spcPts val="0"/>
              </a:spcAft>
              <a:buClr>
                <a:srgbClr val="000000"/>
              </a:buClr>
              <a:buSzTx/>
              <a:buFontTx/>
              <a:buNone/>
              <a:tabLst/>
              <a:defRPr/>
            </a:pPr>
            <a:r>
              <a:rPr kumimoji="0" lang="de-DE" sz="1100" b="1" i="0" u="none" strike="noStrike" kern="0" cap="none" spc="0" normalizeH="0" baseline="0" noProof="0">
                <a:ln>
                  <a:noFill/>
                </a:ln>
                <a:solidFill>
                  <a:schemeClr val="bg1"/>
                </a:solidFill>
                <a:effectLst/>
                <a:uLnTx/>
                <a:uFillTx/>
                <a:latin typeface="Calibri" panose="020F0502020204030204" pitchFamily="34" charset="0"/>
                <a:ea typeface="+mn-ea"/>
                <a:cs typeface="Calibri" panose="020F0502020204030204" pitchFamily="34" charset="0"/>
              </a:rPr>
              <a:t>Nutzung Endkunden /</a:t>
            </a:r>
            <a:br>
              <a:rPr kumimoji="0" lang="de-DE" sz="1100" b="1" i="0" u="none" strike="noStrike" kern="0" cap="none" spc="0" normalizeH="0" baseline="0" noProof="0">
                <a:ln>
                  <a:noFill/>
                </a:ln>
                <a:solidFill>
                  <a:schemeClr val="bg1"/>
                </a:solidFill>
                <a:effectLst/>
                <a:uLnTx/>
                <a:uFillTx/>
                <a:latin typeface="Calibri" panose="020F0502020204030204" pitchFamily="34" charset="0"/>
                <a:ea typeface="+mn-ea"/>
                <a:cs typeface="Calibri" panose="020F0502020204030204" pitchFamily="34" charset="0"/>
              </a:rPr>
            </a:br>
            <a:r>
              <a:rPr kumimoji="0" lang="de-DE" sz="1100" b="1" i="0" u="none" strike="noStrike" kern="0" cap="none" spc="0" normalizeH="0" baseline="0" noProof="0">
                <a:ln>
                  <a:noFill/>
                </a:ln>
                <a:solidFill>
                  <a:schemeClr val="bg1"/>
                </a:solidFill>
                <a:effectLst/>
                <a:uLnTx/>
                <a:uFillTx/>
                <a:latin typeface="Calibri" panose="020F0502020204030204" pitchFamily="34" charset="0"/>
                <a:ea typeface="+mn-ea"/>
                <a:cs typeface="Calibri" panose="020F0502020204030204" pitchFamily="34" charset="0"/>
              </a:rPr>
              <a:t> End-</a:t>
            </a:r>
            <a:r>
              <a:rPr kumimoji="0" lang="de-DE" sz="1100" b="1" i="0" u="none" strike="noStrike" kern="0" cap="none" spc="0" normalizeH="0" baseline="0" noProof="0" err="1">
                <a:ln>
                  <a:noFill/>
                </a:ln>
                <a:solidFill>
                  <a:schemeClr val="bg1"/>
                </a:solidFill>
                <a:effectLst/>
                <a:uLnTx/>
                <a:uFillTx/>
                <a:latin typeface="Calibri" panose="020F0502020204030204" pitchFamily="34" charset="0"/>
                <a:ea typeface="+mn-ea"/>
                <a:cs typeface="Calibri" panose="020F0502020204030204" pitchFamily="34" charset="0"/>
              </a:rPr>
              <a:t>of</a:t>
            </a:r>
            <a:r>
              <a:rPr kumimoji="0" lang="de-DE" sz="1100" b="1" i="0" u="none" strike="noStrike" kern="0" cap="none" spc="0" normalizeH="0" baseline="0" noProof="0">
                <a:ln>
                  <a:noFill/>
                </a:ln>
                <a:solidFill>
                  <a:schemeClr val="bg1"/>
                </a:solidFill>
                <a:effectLst/>
                <a:uLnTx/>
                <a:uFillTx/>
                <a:latin typeface="Calibri" panose="020F0502020204030204" pitchFamily="34" charset="0"/>
                <a:ea typeface="+mn-ea"/>
                <a:cs typeface="Calibri" panose="020F0502020204030204" pitchFamily="34" charset="0"/>
              </a:rPr>
              <a:t>-Life</a:t>
            </a:r>
          </a:p>
        </p:txBody>
      </p:sp>
      <p:sp>
        <p:nvSpPr>
          <p:cNvPr id="44" name="Rechteck 43">
            <a:extLst>
              <a:ext uri="{FF2B5EF4-FFF2-40B4-BE49-F238E27FC236}">
                <a16:creationId xmlns:a16="http://schemas.microsoft.com/office/drawing/2014/main" id="{E4691AA8-E008-CA48-A2DC-7A001763F64B}"/>
              </a:ext>
            </a:extLst>
          </p:cNvPr>
          <p:cNvSpPr/>
          <p:nvPr/>
        </p:nvSpPr>
        <p:spPr bwMode="auto">
          <a:xfrm>
            <a:off x="515938" y="3483354"/>
            <a:ext cx="2071467" cy="2451779"/>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38113" lvl="0" indent="-138113" algn="l">
              <a:spcBef>
                <a:spcPts val="300"/>
              </a:spcBef>
              <a:spcAft>
                <a:spcPts val="300"/>
              </a:spcAft>
              <a:buFont typeface="Arial" panose="020B0604020202020204" pitchFamily="34" charset="0"/>
              <a:buChar char="•"/>
            </a:pPr>
            <a:r>
              <a:rPr lang="de-DE" sz="1000"/>
              <a:t>Direkter</a:t>
            </a:r>
            <a:r>
              <a:rPr lang="de-DE" sz="1000" b="1"/>
              <a:t> </a:t>
            </a:r>
            <a:r>
              <a:rPr lang="de-DE" sz="1000"/>
              <a:t>Einfluss auf die </a:t>
            </a:r>
            <a:r>
              <a:rPr lang="de-DE" sz="1000" b="1"/>
              <a:t>Lieferantenauswahl</a:t>
            </a:r>
          </a:p>
          <a:p>
            <a:pPr marL="138113" indent="-138113" algn="l">
              <a:spcBef>
                <a:spcPts val="300"/>
              </a:spcBef>
              <a:spcAft>
                <a:spcPts val="300"/>
              </a:spcAft>
              <a:buFont typeface="Arial" panose="020B0604020202020204" pitchFamily="34" charset="0"/>
              <a:buChar char="•"/>
            </a:pPr>
            <a:r>
              <a:rPr lang="de-DE" sz="1000" b="1"/>
              <a:t>Entwicklung</a:t>
            </a:r>
            <a:r>
              <a:rPr lang="de-DE" sz="1000"/>
              <a:t> von Lieferanten durch Kollaboration und </a:t>
            </a:r>
            <a:br>
              <a:rPr lang="de-DE" sz="1000"/>
            </a:br>
            <a:r>
              <a:rPr lang="de-DE" sz="1000"/>
              <a:t>(Co-) Innovation</a:t>
            </a:r>
          </a:p>
          <a:p>
            <a:pPr marL="138113" lvl="0" indent="-138113" algn="l">
              <a:spcBef>
                <a:spcPts val="300"/>
              </a:spcBef>
              <a:spcAft>
                <a:spcPts val="300"/>
              </a:spcAft>
              <a:buFont typeface="Arial" panose="020B0604020202020204" pitchFamily="34" charset="0"/>
              <a:buChar char="•"/>
            </a:pPr>
            <a:r>
              <a:rPr lang="de-DE" sz="1000"/>
              <a:t>Mitwirkung</a:t>
            </a:r>
            <a:r>
              <a:rPr lang="de-DE" sz="1000" b="1"/>
              <a:t> </a:t>
            </a:r>
            <a:r>
              <a:rPr lang="de-DE" sz="1000"/>
              <a:t>bei der </a:t>
            </a:r>
            <a:r>
              <a:rPr lang="de-DE" sz="1000" b="1"/>
              <a:t>Produktgestaltung</a:t>
            </a:r>
          </a:p>
          <a:p>
            <a:pPr marL="138113" lvl="0" indent="-138113" algn="l">
              <a:spcBef>
                <a:spcPts val="300"/>
              </a:spcBef>
              <a:spcAft>
                <a:spcPts val="300"/>
              </a:spcAft>
              <a:buFont typeface="Arial" panose="020B0604020202020204" pitchFamily="34" charset="0"/>
              <a:buChar char="•"/>
            </a:pPr>
            <a:r>
              <a:rPr lang="de-DE" sz="1000"/>
              <a:t>Indirekte Einflussmöglich-</a:t>
            </a:r>
            <a:r>
              <a:rPr lang="de-DE" sz="1000" err="1"/>
              <a:t>keiten</a:t>
            </a:r>
            <a:r>
              <a:rPr lang="de-DE" sz="1000"/>
              <a:t> auf die </a:t>
            </a:r>
            <a:r>
              <a:rPr lang="de-DE" sz="1000" b="1"/>
              <a:t>Auswahl</a:t>
            </a:r>
            <a:r>
              <a:rPr lang="de-DE" sz="1000"/>
              <a:t> von Vorlieferanten</a:t>
            </a:r>
          </a:p>
          <a:p>
            <a:pPr marL="138113" lvl="0" indent="-138113" algn="l">
              <a:spcBef>
                <a:spcPts val="300"/>
              </a:spcBef>
              <a:spcAft>
                <a:spcPts val="300"/>
              </a:spcAft>
              <a:buFont typeface="Arial" panose="020B0604020202020204" pitchFamily="34" charset="0"/>
              <a:buChar char="•"/>
            </a:pPr>
            <a:r>
              <a:rPr lang="de-DE" sz="1000"/>
              <a:t>Schaffung von </a:t>
            </a:r>
            <a:r>
              <a:rPr lang="de-DE" sz="1000" b="1"/>
              <a:t>Transparenz</a:t>
            </a:r>
            <a:r>
              <a:rPr lang="de-DE" sz="1000"/>
              <a:t> über die Wertschöpfungskette</a:t>
            </a:r>
          </a:p>
        </p:txBody>
      </p:sp>
      <p:sp>
        <p:nvSpPr>
          <p:cNvPr id="45" name="Rechteck 44">
            <a:extLst>
              <a:ext uri="{FF2B5EF4-FFF2-40B4-BE49-F238E27FC236}">
                <a16:creationId xmlns:a16="http://schemas.microsoft.com/office/drawing/2014/main" id="{D48AE0D7-BB4E-0842-B576-841693850D1D}"/>
              </a:ext>
            </a:extLst>
          </p:cNvPr>
          <p:cNvSpPr/>
          <p:nvPr/>
        </p:nvSpPr>
        <p:spPr bwMode="auto">
          <a:xfrm>
            <a:off x="2761069" y="3483354"/>
            <a:ext cx="2071467" cy="2451779"/>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38113" lvl="0" indent="-138113" algn="l">
              <a:spcBef>
                <a:spcPts val="300"/>
              </a:spcBef>
              <a:spcAft>
                <a:spcPts val="300"/>
              </a:spcAft>
              <a:buFont typeface="Arial" panose="020B0604020202020204" pitchFamily="34" charset="0"/>
              <a:buChar char="•"/>
            </a:pPr>
            <a:r>
              <a:rPr lang="de-DE" sz="1000"/>
              <a:t>Austausch mit den Bedarfs-trägern zur Planung der </a:t>
            </a:r>
            <a:r>
              <a:rPr lang="de-DE" sz="1000" b="1"/>
              <a:t>Bedarfe</a:t>
            </a:r>
          </a:p>
          <a:p>
            <a:pPr marL="138113" lvl="0" indent="-138113" algn="l">
              <a:spcBef>
                <a:spcPts val="300"/>
              </a:spcBef>
              <a:spcAft>
                <a:spcPts val="300"/>
              </a:spcAft>
              <a:buFont typeface="Arial" panose="020B0604020202020204" pitchFamily="34" charset="0"/>
              <a:buChar char="•"/>
            </a:pPr>
            <a:r>
              <a:rPr lang="de-DE" sz="1000"/>
              <a:t>Mitwirkung bei der </a:t>
            </a:r>
            <a:r>
              <a:rPr lang="de-DE" sz="1000" b="1"/>
              <a:t>Produkt-entwicklung </a:t>
            </a:r>
            <a:r>
              <a:rPr lang="de-DE" sz="1000"/>
              <a:t>/-gestaltung</a:t>
            </a:r>
          </a:p>
          <a:p>
            <a:pPr marL="138113" lvl="0" indent="-138113" algn="l">
              <a:spcBef>
                <a:spcPts val="300"/>
              </a:spcBef>
              <a:spcAft>
                <a:spcPts val="300"/>
              </a:spcAft>
              <a:buFont typeface="Arial" panose="020B0604020202020204" pitchFamily="34" charset="0"/>
              <a:buChar char="•"/>
            </a:pPr>
            <a:r>
              <a:rPr lang="de-DE" sz="1000"/>
              <a:t>Mitgestaltung der</a:t>
            </a:r>
            <a:r>
              <a:rPr lang="de-DE" sz="1000" b="1"/>
              <a:t> Produktspezifikationen</a:t>
            </a:r>
          </a:p>
          <a:p>
            <a:pPr marL="138113" lvl="0" indent="-138113" algn="l">
              <a:spcBef>
                <a:spcPts val="300"/>
              </a:spcBef>
              <a:spcAft>
                <a:spcPts val="300"/>
              </a:spcAft>
              <a:buFont typeface="Arial" panose="020B0604020202020204" pitchFamily="34" charset="0"/>
              <a:buChar char="•"/>
            </a:pPr>
            <a:r>
              <a:rPr lang="de-DE" sz="1000"/>
              <a:t>Strategische, taktische und operative </a:t>
            </a:r>
            <a:r>
              <a:rPr lang="de-DE" sz="1000" b="1"/>
              <a:t>Beschaffung</a:t>
            </a:r>
            <a:r>
              <a:rPr lang="de-DE" sz="1000"/>
              <a:t> der Bedarfe</a:t>
            </a:r>
          </a:p>
        </p:txBody>
      </p:sp>
      <p:sp>
        <p:nvSpPr>
          <p:cNvPr id="46" name="Rechteck 45">
            <a:extLst>
              <a:ext uri="{FF2B5EF4-FFF2-40B4-BE49-F238E27FC236}">
                <a16:creationId xmlns:a16="http://schemas.microsoft.com/office/drawing/2014/main" id="{FE0E42DB-CFAC-CE41-B9D1-6B4671366B23}"/>
              </a:ext>
            </a:extLst>
          </p:cNvPr>
          <p:cNvSpPr/>
          <p:nvPr/>
        </p:nvSpPr>
        <p:spPr bwMode="auto">
          <a:xfrm>
            <a:off x="5006200" y="3483354"/>
            <a:ext cx="2071467" cy="2451779"/>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38113" lvl="0" indent="-138113" algn="l">
              <a:spcBef>
                <a:spcPts val="300"/>
              </a:spcBef>
              <a:spcAft>
                <a:spcPts val="300"/>
              </a:spcAft>
              <a:buFont typeface="Arial" panose="020B0604020202020204" pitchFamily="34" charset="0"/>
              <a:buChar char="•"/>
            </a:pPr>
            <a:r>
              <a:rPr lang="de-DE" sz="1000"/>
              <a:t>Berücksichtigung der </a:t>
            </a:r>
            <a:r>
              <a:rPr lang="de-DE" sz="1000" b="1"/>
              <a:t>Marktanforderungen</a:t>
            </a:r>
            <a:r>
              <a:rPr lang="de-DE" sz="1000"/>
              <a:t> in der Bedarfsbeschaffung</a:t>
            </a:r>
          </a:p>
          <a:p>
            <a:pPr marL="138113" lvl="0" indent="-138113" algn="l">
              <a:spcBef>
                <a:spcPts val="300"/>
              </a:spcBef>
              <a:spcAft>
                <a:spcPts val="300"/>
              </a:spcAft>
              <a:buFont typeface="Arial" panose="020B0604020202020204" pitchFamily="34" charset="0"/>
              <a:buChar char="•"/>
            </a:pPr>
            <a:r>
              <a:rPr lang="de-DE" sz="1000"/>
              <a:t>Proaktive Gestaltung der Bedarfe durch Suche nach nachhaltigen</a:t>
            </a:r>
            <a:r>
              <a:rPr lang="de-DE" sz="1000" b="1"/>
              <a:t> Produkt-alternativen</a:t>
            </a:r>
          </a:p>
          <a:p>
            <a:pPr marL="138113" lvl="0" indent="-138113" algn="l">
              <a:spcBef>
                <a:spcPts val="300"/>
              </a:spcBef>
              <a:spcAft>
                <a:spcPts val="300"/>
              </a:spcAft>
              <a:buFont typeface="Arial" panose="020B0604020202020204" pitchFamily="34" charset="0"/>
              <a:buChar char="•"/>
            </a:pPr>
            <a:endParaRPr lang="de-DE" sz="1000" b="1"/>
          </a:p>
        </p:txBody>
      </p:sp>
      <p:sp>
        <p:nvSpPr>
          <p:cNvPr id="47" name="Rechteck 46">
            <a:extLst>
              <a:ext uri="{FF2B5EF4-FFF2-40B4-BE49-F238E27FC236}">
                <a16:creationId xmlns:a16="http://schemas.microsoft.com/office/drawing/2014/main" id="{A3F03A60-09AD-E74F-9E19-7D6E8E1FD4E4}"/>
              </a:ext>
            </a:extLst>
          </p:cNvPr>
          <p:cNvSpPr/>
          <p:nvPr/>
        </p:nvSpPr>
        <p:spPr bwMode="auto">
          <a:xfrm>
            <a:off x="7251332" y="3483354"/>
            <a:ext cx="2071467" cy="2451779"/>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38113" lvl="0" indent="-138113" algn="l">
              <a:spcBef>
                <a:spcPts val="300"/>
              </a:spcBef>
              <a:spcAft>
                <a:spcPts val="300"/>
              </a:spcAft>
              <a:buFont typeface="Arial" panose="020B0604020202020204" pitchFamily="34" charset="0"/>
              <a:buChar char="•"/>
            </a:pPr>
            <a:r>
              <a:rPr lang="de-DE" sz="1000"/>
              <a:t>Beitrag zu ressourcen-schonenden</a:t>
            </a:r>
            <a:r>
              <a:rPr lang="de-DE" sz="1000" b="1"/>
              <a:t> Produkten </a:t>
            </a:r>
            <a:r>
              <a:rPr lang="de-DE" sz="1000"/>
              <a:t>durch Berücksichtigung von Lebenszykluskosten</a:t>
            </a:r>
          </a:p>
          <a:p>
            <a:pPr marL="138113" lvl="0" indent="-138113" algn="l">
              <a:spcBef>
                <a:spcPts val="300"/>
              </a:spcBef>
              <a:spcAft>
                <a:spcPts val="300"/>
              </a:spcAft>
              <a:buFont typeface="Arial" panose="020B0604020202020204" pitchFamily="34" charset="0"/>
              <a:buChar char="•"/>
            </a:pPr>
            <a:r>
              <a:rPr lang="de-DE" sz="1000"/>
              <a:t>Berücksichtigung von Kriterien der </a:t>
            </a:r>
            <a:r>
              <a:rPr lang="de-DE" sz="1000" b="1"/>
              <a:t>Kreislaufwirtschaft </a:t>
            </a:r>
            <a:r>
              <a:rPr lang="de-DE" sz="1000"/>
              <a:t>bei der Produktauswahl</a:t>
            </a:r>
          </a:p>
        </p:txBody>
      </p:sp>
      <p:sp>
        <p:nvSpPr>
          <p:cNvPr id="52" name="Rechteck 51">
            <a:extLst>
              <a:ext uri="{FF2B5EF4-FFF2-40B4-BE49-F238E27FC236}">
                <a16:creationId xmlns:a16="http://schemas.microsoft.com/office/drawing/2014/main" id="{35D869C6-F8DB-BA4C-A159-440C5B59DD20}"/>
              </a:ext>
            </a:extLst>
          </p:cNvPr>
          <p:cNvSpPr/>
          <p:nvPr/>
        </p:nvSpPr>
        <p:spPr bwMode="auto">
          <a:xfrm>
            <a:off x="515938" y="2507651"/>
            <a:ext cx="8808467" cy="304932"/>
          </a:xfrm>
          <a:prstGeom prst="rect">
            <a:avLst/>
          </a:prstGeom>
          <a:solidFill>
            <a:srgbClr val="F9AA00"/>
          </a:solidFill>
          <a:ln w="9525" cap="flat" cmpd="sng" algn="ctr">
            <a:solidFill>
              <a:srgbClr val="F9AA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de-DE" sz="1200" b="1">
                <a:solidFill>
                  <a:srgbClr val="3B687F"/>
                </a:solidFill>
              </a:rPr>
              <a:t>Multiplikatorwirkung des Einkaufs entlang der Wertschöpfungskette</a:t>
            </a:r>
          </a:p>
        </p:txBody>
      </p:sp>
      <p:sp>
        <p:nvSpPr>
          <p:cNvPr id="20" name="Datumsplatzhalter 5">
            <a:extLst>
              <a:ext uri="{FF2B5EF4-FFF2-40B4-BE49-F238E27FC236}">
                <a16:creationId xmlns:a16="http://schemas.microsoft.com/office/drawing/2014/main" id="{BFA97E66-DA41-1C4C-956A-FA373F6150E8}"/>
              </a:ext>
            </a:extLst>
          </p:cNvPr>
          <p:cNvSpPr>
            <a:spLocks noGrp="1"/>
          </p:cNvSpPr>
          <p:nvPr>
            <p:ph type="dt" sz="half" idx="12"/>
          </p:nvPr>
        </p:nvSpPr>
        <p:spPr>
          <a:xfrm>
            <a:off x="431800" y="223838"/>
            <a:ext cx="8604000" cy="476250"/>
          </a:xfrm>
        </p:spPr>
        <p:txBody>
          <a:bodyPr/>
          <a:lstStyle/>
          <a:p>
            <a:r>
              <a:rPr lang="de-DE" smtClean="0"/>
              <a:t>Schulungskonzept für Nachhaltigen Einkauf </a:t>
            </a:r>
            <a:r>
              <a:rPr lang="de-DE" smtClean="0">
                <a:latin typeface="+mj-lt"/>
              </a:rPr>
              <a:t>– 1. </a:t>
            </a:r>
            <a:r>
              <a:rPr lang="de-DE" kern="0" smtClean="0">
                <a:cs typeface="Calibri" panose="020F0502020204030204" pitchFamily="34" charset="0"/>
              </a:rPr>
              <a:t>Bedeutung der Nachhaltigen Beschaffung</a:t>
            </a:r>
            <a:endParaRPr lang="de-DE" kern="0">
              <a:cs typeface="Calibri" panose="020F0502020204030204" pitchFamily="34" charset="0"/>
            </a:endParaRPr>
          </a:p>
        </p:txBody>
      </p:sp>
    </p:spTree>
    <p:extLst>
      <p:ext uri="{BB962C8B-B14F-4D97-AF65-F5344CB8AC3E}">
        <p14:creationId xmlns:p14="http://schemas.microsoft.com/office/powerpoint/2010/main" val="541257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032746-FDC1-F642-8CE8-4CE6A6B7BBF6}"/>
              </a:ext>
            </a:extLst>
          </p:cNvPr>
          <p:cNvSpPr>
            <a:spLocks noGrp="1"/>
          </p:cNvSpPr>
          <p:nvPr>
            <p:ph type="title"/>
          </p:nvPr>
        </p:nvSpPr>
        <p:spPr>
          <a:xfrm>
            <a:off x="431801" y="935038"/>
            <a:ext cx="11425767" cy="500062"/>
          </a:xfrm>
        </p:spPr>
        <p:txBody>
          <a:bodyPr/>
          <a:lstStyle/>
          <a:p>
            <a:r>
              <a:rPr lang="de-DE"/>
              <a:t>Die Beschaffungsfunktion als Multiplikator für Nachhaltigkeit – NH-Themen</a:t>
            </a:r>
          </a:p>
        </p:txBody>
      </p:sp>
      <p:sp>
        <p:nvSpPr>
          <p:cNvPr id="4" name="Fußzeilenplatzhalter 3">
            <a:extLst>
              <a:ext uri="{FF2B5EF4-FFF2-40B4-BE49-F238E27FC236}">
                <a16:creationId xmlns:a16="http://schemas.microsoft.com/office/drawing/2014/main" id="{D541BC83-5765-AA42-8516-56B026E39D64}"/>
              </a:ext>
            </a:extLst>
          </p:cNvPr>
          <p:cNvSpPr>
            <a:spLocks noGrp="1"/>
          </p:cNvSpPr>
          <p:nvPr>
            <p:ph type="ftr" sz="quarter" idx="10"/>
          </p:nvPr>
        </p:nvSpPr>
        <p:spPr>
          <a:xfrm>
            <a:off x="7061200" y="6477000"/>
            <a:ext cx="4904317" cy="279400"/>
          </a:xfrm>
        </p:spPr>
        <p:txBody>
          <a:bodyPr/>
          <a:lstStyle/>
          <a:p>
            <a:r>
              <a:rPr lang="de-DE" dirty="0" smtClean="0"/>
              <a:t>© LfU / IZU Infozentrum </a:t>
            </a:r>
            <a:r>
              <a:rPr lang="de-DE" dirty="0" err="1" smtClean="0"/>
              <a:t>UmweltWirtschaft</a:t>
            </a:r>
            <a:r>
              <a:rPr lang="de-DE" dirty="0" smtClean="0"/>
              <a:t> / 2022</a:t>
            </a:r>
            <a:endParaRPr lang="de-DE" dirty="0"/>
          </a:p>
        </p:txBody>
      </p:sp>
      <p:sp>
        <p:nvSpPr>
          <p:cNvPr id="6" name="Foliennummernplatzhalter 5">
            <a:extLst>
              <a:ext uri="{FF2B5EF4-FFF2-40B4-BE49-F238E27FC236}">
                <a16:creationId xmlns:a16="http://schemas.microsoft.com/office/drawing/2014/main" id="{1F327968-3A89-9C4C-A16A-755E0A964D3A}"/>
              </a:ext>
            </a:extLst>
          </p:cNvPr>
          <p:cNvSpPr>
            <a:spLocks noGrp="1"/>
          </p:cNvSpPr>
          <p:nvPr>
            <p:ph type="sldNum" sz="quarter" idx="4"/>
          </p:nvPr>
        </p:nvSpPr>
        <p:spPr/>
        <p:txBody>
          <a:bodyPr/>
          <a:lstStyle/>
          <a:p>
            <a:fld id="{894680D0-7A83-433A-9719-C4143F27F647}" type="slidenum">
              <a:rPr lang="de-DE" smtClean="0"/>
              <a:pPr/>
              <a:t>14</a:t>
            </a:fld>
            <a:endParaRPr lang="de-DE"/>
          </a:p>
        </p:txBody>
      </p:sp>
      <p:sp>
        <p:nvSpPr>
          <p:cNvPr id="9" name="Textfeld 8">
            <a:extLst>
              <a:ext uri="{FF2B5EF4-FFF2-40B4-BE49-F238E27FC236}">
                <a16:creationId xmlns:a16="http://schemas.microsoft.com/office/drawing/2014/main" id="{B21A79A7-DC59-F449-84D4-BEE95CB2B375}"/>
              </a:ext>
            </a:extLst>
          </p:cNvPr>
          <p:cNvSpPr txBox="1"/>
          <p:nvPr/>
        </p:nvSpPr>
        <p:spPr>
          <a:xfrm>
            <a:off x="431801" y="1628774"/>
            <a:ext cx="9048749" cy="492443"/>
          </a:xfrm>
          <a:prstGeom prst="rect">
            <a:avLst/>
          </a:prstGeom>
          <a:noFill/>
        </p:spPr>
        <p:txBody>
          <a:bodyPr wrap="square" rtlCol="0">
            <a:spAutoFit/>
          </a:bodyPr>
          <a:lstStyle/>
          <a:p>
            <a:pPr algn="l"/>
            <a:r>
              <a:rPr lang="de-DE" sz="1300">
                <a:solidFill>
                  <a:srgbClr val="3B687F"/>
                </a:solidFill>
              </a:rPr>
              <a:t>Je nach Branche sind die Nachhaltigkeitsauswirkungen entlang der Wertschöpfungskette unterschiedlich. Hot Spot Analysen machen die Auswirkungen sichtbar und können dem Einkauf als Entscheidungsinstrument dienen.</a:t>
            </a:r>
          </a:p>
        </p:txBody>
      </p:sp>
      <p:sp>
        <p:nvSpPr>
          <p:cNvPr id="12" name="Fußzeilenplatzhalter 3">
            <a:extLst>
              <a:ext uri="{FF2B5EF4-FFF2-40B4-BE49-F238E27FC236}">
                <a16:creationId xmlns:a16="http://schemas.microsoft.com/office/drawing/2014/main" id="{1B3AFE81-6812-4942-AE83-6DB980AF67DB}"/>
              </a:ext>
            </a:extLst>
          </p:cNvPr>
          <p:cNvSpPr txBox="1">
            <a:spLocks/>
          </p:cNvSpPr>
          <p:nvPr/>
        </p:nvSpPr>
        <p:spPr bwMode="auto">
          <a:xfrm>
            <a:off x="431801" y="6325332"/>
            <a:ext cx="4904317"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eaLnBrk="0" fontAlgn="base" hangingPunct="0">
              <a:spcBef>
                <a:spcPct val="0"/>
              </a:spcBef>
              <a:spcAft>
                <a:spcPct val="0"/>
              </a:spcAft>
              <a:defRPr sz="1000" kern="1200">
                <a:solidFill>
                  <a:srgbClr val="3B687F"/>
                </a:solidFill>
                <a:latin typeface="Arial" charset="0"/>
                <a:ea typeface="ＭＳ Ｐゴシック"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algn="l"/>
            <a:r>
              <a:rPr lang="de-DE"/>
              <a:t>NH: Nachhaltigkeit</a:t>
            </a:r>
          </a:p>
          <a:p>
            <a:pPr algn="l"/>
            <a:r>
              <a:rPr lang="de-DE"/>
              <a:t>Quelle: Eigene Darstellung nach </a:t>
            </a:r>
            <a:r>
              <a:rPr lang="de-DE" err="1"/>
              <a:t>adelphi</a:t>
            </a:r>
            <a:r>
              <a:rPr lang="de-DE"/>
              <a:t>/ </a:t>
            </a:r>
            <a:r>
              <a:rPr lang="de-DE" err="1"/>
              <a:t>Systain</a:t>
            </a:r>
            <a:r>
              <a:rPr lang="de-DE"/>
              <a:t> (2017)</a:t>
            </a:r>
          </a:p>
        </p:txBody>
      </p:sp>
      <p:sp>
        <p:nvSpPr>
          <p:cNvPr id="21" name="Rechteck 20">
            <a:extLst>
              <a:ext uri="{FF2B5EF4-FFF2-40B4-BE49-F238E27FC236}">
                <a16:creationId xmlns:a16="http://schemas.microsoft.com/office/drawing/2014/main" id="{BC51E185-BD73-D847-B2EC-12D1E1A6ADBC}"/>
              </a:ext>
            </a:extLst>
          </p:cNvPr>
          <p:cNvSpPr/>
          <p:nvPr/>
        </p:nvSpPr>
        <p:spPr bwMode="auto">
          <a:xfrm>
            <a:off x="9624392" y="1628774"/>
            <a:ext cx="2232646" cy="4701600"/>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0000" tIns="72000" rIns="91440" bIns="72000" numCol="1" rtlCol="0" anchor="t" anchorCtr="0" compatLnSpc="1">
            <a:prstTxWarp prst="textNoShape">
              <a:avLst/>
            </a:prstTxWarp>
          </a:bodyPr>
          <a:lstStyle/>
          <a:p>
            <a:pPr marL="182563" marR="0" algn="l" defTabSz="914400" rtl="0" eaLnBrk="0" fontAlgn="base" latinLnBrk="0" hangingPunct="0">
              <a:lnSpc>
                <a:spcPct val="100000"/>
              </a:lnSpc>
              <a:spcBef>
                <a:spcPct val="0"/>
              </a:spcBef>
              <a:spcAft>
                <a:spcPts val="600"/>
              </a:spcAft>
              <a:buClrTx/>
              <a:buSzTx/>
              <a:buFontTx/>
              <a:buNone/>
            </a:pPr>
            <a:r>
              <a:rPr kumimoji="0" lang="de-DE" sz="1000" b="1" i="0" u="none" strike="noStrike" cap="none" normalizeH="0" baseline="0">
                <a:ln>
                  <a:noFill/>
                </a:ln>
                <a:solidFill>
                  <a:srgbClr val="3B687F"/>
                </a:solidFill>
                <a:effectLst/>
                <a:latin typeface="Arial" charset="0"/>
                <a:ea typeface="ＭＳ Ｐゴシック" charset="-128"/>
              </a:rPr>
              <a:t>Weiterführende Informationen</a:t>
            </a:r>
          </a:p>
          <a:p>
            <a:pPr marL="182563" marR="0" indent="-182563" algn="l" defTabSz="914400" rtl="0" eaLnBrk="0" fontAlgn="base" latinLnBrk="0" hangingPunct="0">
              <a:lnSpc>
                <a:spcPct val="100000"/>
              </a:lnSpc>
              <a:spcBef>
                <a:spcPct val="0"/>
              </a:spcBef>
              <a:spcAft>
                <a:spcPts val="300"/>
              </a:spcAft>
              <a:buClrTx/>
              <a:buSzTx/>
              <a:buFont typeface="Arial" panose="020B0604020202020204" pitchFamily="34" charset="0"/>
              <a:buChar char="•"/>
            </a:pPr>
            <a:r>
              <a:rPr lang="de-DE" sz="1000">
                <a:solidFill>
                  <a:srgbClr val="3B687F"/>
                </a:solidFill>
              </a:rPr>
              <a:t>Der </a:t>
            </a:r>
            <a:r>
              <a:rPr lang="de-DE" sz="1000">
                <a:solidFill>
                  <a:srgbClr val="3B687F"/>
                </a:solidFill>
                <a:hlinkClick r:id="rId3">
                  <a:extLst>
                    <a:ext uri="{A12FA001-AC4F-418D-AE19-62706E023703}">
                      <ahyp:hlinkClr xmlns:ahyp="http://schemas.microsoft.com/office/drawing/2018/hyperlinkcolor" xmlns="" val="tx"/>
                    </a:ext>
                  </a:extLst>
                </a:hlinkClick>
              </a:rPr>
              <a:t>Umweltatlas Lieferkette </a:t>
            </a:r>
            <a:r>
              <a:rPr lang="de-DE" sz="1000">
                <a:solidFill>
                  <a:srgbClr val="3B687F"/>
                </a:solidFill>
              </a:rPr>
              <a:t>bietet Branchensteckbriefe zur Veranschaulichung der Umweltauswirkungen entlang der Wertschöpfungskette</a:t>
            </a:r>
          </a:p>
          <a:p>
            <a:pPr marL="182563" marR="0" indent="-182563" algn="l" defTabSz="914400" rtl="0" eaLnBrk="0" fontAlgn="base" latinLnBrk="0" hangingPunct="0">
              <a:lnSpc>
                <a:spcPct val="100000"/>
              </a:lnSpc>
              <a:spcBef>
                <a:spcPct val="0"/>
              </a:spcBef>
              <a:spcAft>
                <a:spcPts val="300"/>
              </a:spcAft>
              <a:buClrTx/>
              <a:buSzTx/>
              <a:buFont typeface="Arial" panose="020B0604020202020204" pitchFamily="34" charset="0"/>
              <a:buChar char="•"/>
            </a:pPr>
            <a:r>
              <a:rPr lang="de-DE" sz="1000" err="1">
                <a:solidFill>
                  <a:srgbClr val="3B687F"/>
                </a:solidFill>
              </a:rPr>
              <a:t>eco</a:t>
            </a:r>
            <a:r>
              <a:rPr lang="de-DE" sz="1000">
                <a:solidFill>
                  <a:srgbClr val="3B687F"/>
                </a:solidFill>
              </a:rPr>
              <a:t>-innovation </a:t>
            </a:r>
            <a:r>
              <a:rPr kumimoji="0" lang="de-DE" sz="1000" i="0" u="none" strike="noStrike" cap="none" normalizeH="0" baseline="0">
                <a:ln>
                  <a:noFill/>
                </a:ln>
                <a:solidFill>
                  <a:srgbClr val="3B687F"/>
                </a:solidFill>
                <a:effectLst/>
                <a:latin typeface="Arial" charset="0"/>
                <a:ea typeface="ＭＳ Ｐゴシック" charset="-128"/>
              </a:rPr>
              <a:t>stellt </a:t>
            </a:r>
            <a:r>
              <a:rPr kumimoji="0" lang="de-DE" sz="1000" i="0" u="none" strike="noStrike" cap="none" normalizeH="0" baseline="0">
                <a:ln>
                  <a:noFill/>
                </a:ln>
                <a:solidFill>
                  <a:srgbClr val="3B687F"/>
                </a:solidFill>
                <a:effectLst/>
                <a:latin typeface="Arial" charset="0"/>
                <a:ea typeface="ＭＳ Ｐゴシック" charset="-128"/>
                <a:hlinkClick r:id="rId4">
                  <a:extLst>
                    <a:ext uri="{A12FA001-AC4F-418D-AE19-62706E023703}">
                      <ahyp:hlinkClr xmlns:ahyp="http://schemas.microsoft.com/office/drawing/2018/hyperlinkcolor" xmlns="" val="tx"/>
                    </a:ext>
                  </a:extLst>
                </a:hlinkClick>
              </a:rPr>
              <a:t>Arbeitshilfen</a:t>
            </a:r>
            <a:r>
              <a:rPr kumimoji="0" lang="de-DE" sz="1000" i="0" u="none" strike="noStrike" cap="none" normalizeH="0" baseline="0">
                <a:ln>
                  <a:noFill/>
                </a:ln>
                <a:solidFill>
                  <a:srgbClr val="3B687F"/>
                </a:solidFill>
                <a:effectLst/>
                <a:latin typeface="Arial" charset="0"/>
                <a:ea typeface="ＭＳ Ｐゴシック" charset="-128"/>
              </a:rPr>
              <a:t> zur Identifizierung von Hot Spots in der Lieferkette </a:t>
            </a:r>
            <a:r>
              <a:rPr lang="de-DE" sz="1000">
                <a:solidFill>
                  <a:srgbClr val="3B687F"/>
                </a:solidFill>
              </a:rPr>
              <a:t>zur Verfügung</a:t>
            </a:r>
          </a:p>
          <a:p>
            <a:pPr marL="182563" lvl="0" indent="-182563" algn="l">
              <a:buFont typeface="Arial" panose="020B0604020202020204" pitchFamily="34" charset="0"/>
              <a:buChar char="•"/>
            </a:pPr>
            <a:endParaRPr lang="de-DE" sz="1000">
              <a:solidFill>
                <a:srgbClr val="3B687F"/>
              </a:solidFill>
            </a:endParaRPr>
          </a:p>
          <a:p>
            <a:pPr marL="182563" lvl="0" indent="-182563" algn="l">
              <a:buFont typeface="Arial" panose="020B0604020202020204" pitchFamily="34" charset="0"/>
              <a:buChar char="•"/>
            </a:pPr>
            <a:endParaRPr lang="de-DE" sz="1000">
              <a:solidFill>
                <a:srgbClr val="3B687F"/>
              </a:solidFill>
            </a:endParaRPr>
          </a:p>
          <a:p>
            <a:pPr marL="182563" lvl="0" indent="-182563" algn="l">
              <a:buFont typeface="Arial" panose="020B0604020202020204" pitchFamily="34" charset="0"/>
              <a:buChar char="•"/>
            </a:pPr>
            <a:endParaRPr lang="de-DE" sz="1000">
              <a:solidFill>
                <a:srgbClr val="3B687F"/>
              </a:solidFill>
            </a:endParaRPr>
          </a:p>
          <a:p>
            <a:pPr marL="184150" algn="l"/>
            <a:endParaRPr lang="de-DE" sz="1000">
              <a:solidFill>
                <a:srgbClr val="3B687F"/>
              </a:solidFill>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lang="de-DE" sz="1000">
              <a:solidFill>
                <a:srgbClr val="3B687F"/>
              </a:solidFill>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kumimoji="0" lang="de-DE" sz="1000" i="0" u="none" strike="noStrike" cap="none" normalizeH="0" baseline="0">
              <a:ln>
                <a:noFill/>
              </a:ln>
              <a:solidFill>
                <a:srgbClr val="3B687F"/>
              </a:solidFill>
              <a:effectLst/>
              <a:latin typeface="Arial" charset="0"/>
              <a:ea typeface="ＭＳ Ｐゴシック" charset="-128"/>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kumimoji="0" lang="de-DE" sz="1000" i="0" u="none" strike="noStrike" cap="none" normalizeH="0" baseline="0">
              <a:ln>
                <a:noFill/>
              </a:ln>
              <a:solidFill>
                <a:srgbClr val="3B687F"/>
              </a:solidFill>
              <a:effectLst/>
              <a:latin typeface="Arial" charset="0"/>
              <a:ea typeface="ＭＳ Ｐゴシック" charset="-128"/>
            </a:endParaRPr>
          </a:p>
        </p:txBody>
      </p:sp>
      <p:pic>
        <p:nvPicPr>
          <p:cNvPr id="22" name="Grafik 21" descr="Informationen mit einfarbiger Füllung">
            <a:extLst>
              <a:ext uri="{FF2B5EF4-FFF2-40B4-BE49-F238E27FC236}">
                <a16:creationId xmlns:a16="http://schemas.microsoft.com/office/drawing/2014/main" id="{8E3A8B5E-BDFA-6946-A0E7-8067FDABFDF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9648000" y="1658527"/>
            <a:ext cx="216000" cy="216000"/>
          </a:xfrm>
          <a:prstGeom prst="rect">
            <a:avLst/>
          </a:prstGeom>
        </p:spPr>
      </p:pic>
      <p:grpSp>
        <p:nvGrpSpPr>
          <p:cNvPr id="10" name="Gruppieren 9">
            <a:extLst>
              <a:ext uri="{FF2B5EF4-FFF2-40B4-BE49-F238E27FC236}">
                <a16:creationId xmlns:a16="http://schemas.microsoft.com/office/drawing/2014/main" id="{FAB8CB51-D1A1-C846-A060-D0CC0D86D593}"/>
              </a:ext>
            </a:extLst>
          </p:cNvPr>
          <p:cNvGrpSpPr/>
          <p:nvPr/>
        </p:nvGrpSpPr>
        <p:grpSpPr>
          <a:xfrm>
            <a:off x="2389545" y="3650812"/>
            <a:ext cx="4221392" cy="2426577"/>
            <a:chOff x="2851085" y="3650812"/>
            <a:chExt cx="4221392" cy="2426577"/>
          </a:xfrm>
        </p:grpSpPr>
        <p:sp>
          <p:nvSpPr>
            <p:cNvPr id="7" name="Oval 6">
              <a:extLst>
                <a:ext uri="{FF2B5EF4-FFF2-40B4-BE49-F238E27FC236}">
                  <a16:creationId xmlns:a16="http://schemas.microsoft.com/office/drawing/2014/main" id="{0542A62B-B490-AF4E-8232-96B455EA2852}"/>
                </a:ext>
              </a:extLst>
            </p:cNvPr>
            <p:cNvSpPr/>
            <p:nvPr/>
          </p:nvSpPr>
          <p:spPr bwMode="auto">
            <a:xfrm>
              <a:off x="4117064" y="3650812"/>
              <a:ext cx="504883" cy="504883"/>
            </a:xfrm>
            <a:prstGeom prst="ellipse">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sp>
          <p:nvSpPr>
            <p:cNvPr id="19" name="Oval 18">
              <a:extLst>
                <a:ext uri="{FF2B5EF4-FFF2-40B4-BE49-F238E27FC236}">
                  <a16:creationId xmlns:a16="http://schemas.microsoft.com/office/drawing/2014/main" id="{F78D04E1-7032-AF43-B058-10088A34CA96}"/>
                </a:ext>
              </a:extLst>
            </p:cNvPr>
            <p:cNvSpPr/>
            <p:nvPr/>
          </p:nvSpPr>
          <p:spPr bwMode="auto">
            <a:xfrm>
              <a:off x="4127867" y="4272067"/>
              <a:ext cx="504883" cy="504883"/>
            </a:xfrm>
            <a:prstGeom prst="ellipse">
              <a:avLst/>
            </a:prstGeom>
            <a:solidFill>
              <a:srgbClr val="3F919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sp>
          <p:nvSpPr>
            <p:cNvPr id="20" name="Oval 19">
              <a:extLst>
                <a:ext uri="{FF2B5EF4-FFF2-40B4-BE49-F238E27FC236}">
                  <a16:creationId xmlns:a16="http://schemas.microsoft.com/office/drawing/2014/main" id="{17559B8B-367D-1A4D-8CD1-7678FF9B9DBC}"/>
                </a:ext>
              </a:extLst>
            </p:cNvPr>
            <p:cNvSpPr>
              <a:spLocks noChangeAspect="1"/>
            </p:cNvSpPr>
            <p:nvPr/>
          </p:nvSpPr>
          <p:spPr bwMode="auto">
            <a:xfrm>
              <a:off x="3046882" y="3831253"/>
              <a:ext cx="144000" cy="144000"/>
            </a:xfrm>
            <a:prstGeom prst="ellipse">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sp>
          <p:nvSpPr>
            <p:cNvPr id="28" name="Oval 27">
              <a:extLst>
                <a:ext uri="{FF2B5EF4-FFF2-40B4-BE49-F238E27FC236}">
                  <a16:creationId xmlns:a16="http://schemas.microsoft.com/office/drawing/2014/main" id="{94839547-CD9C-B94D-A334-6425352C8B51}"/>
                </a:ext>
              </a:extLst>
            </p:cNvPr>
            <p:cNvSpPr>
              <a:spLocks noChangeAspect="1"/>
            </p:cNvSpPr>
            <p:nvPr/>
          </p:nvSpPr>
          <p:spPr bwMode="auto">
            <a:xfrm>
              <a:off x="6793477" y="3822253"/>
              <a:ext cx="162000" cy="162000"/>
            </a:xfrm>
            <a:prstGeom prst="ellipse">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sp>
          <p:nvSpPr>
            <p:cNvPr id="29" name="Oval 28">
              <a:extLst>
                <a:ext uri="{FF2B5EF4-FFF2-40B4-BE49-F238E27FC236}">
                  <a16:creationId xmlns:a16="http://schemas.microsoft.com/office/drawing/2014/main" id="{9FEC1B90-6F2F-0C42-AC4A-181675E432CA}"/>
                </a:ext>
              </a:extLst>
            </p:cNvPr>
            <p:cNvSpPr>
              <a:spLocks noChangeAspect="1"/>
            </p:cNvSpPr>
            <p:nvPr/>
          </p:nvSpPr>
          <p:spPr bwMode="auto">
            <a:xfrm>
              <a:off x="5446889" y="3710465"/>
              <a:ext cx="324000" cy="324000"/>
            </a:xfrm>
            <a:prstGeom prst="ellipse">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sp>
          <p:nvSpPr>
            <p:cNvPr id="30" name="Oval 29">
              <a:extLst>
                <a:ext uri="{FF2B5EF4-FFF2-40B4-BE49-F238E27FC236}">
                  <a16:creationId xmlns:a16="http://schemas.microsoft.com/office/drawing/2014/main" id="{101CE2D1-2CBD-334A-A8D8-6F822CBE3B85}"/>
                </a:ext>
              </a:extLst>
            </p:cNvPr>
            <p:cNvSpPr>
              <a:spLocks noChangeAspect="1"/>
            </p:cNvSpPr>
            <p:nvPr/>
          </p:nvSpPr>
          <p:spPr bwMode="auto">
            <a:xfrm>
              <a:off x="3046882" y="4452508"/>
              <a:ext cx="144000" cy="144000"/>
            </a:xfrm>
            <a:prstGeom prst="ellipse">
              <a:avLst/>
            </a:prstGeom>
            <a:solidFill>
              <a:srgbClr val="3F919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sp>
          <p:nvSpPr>
            <p:cNvPr id="31" name="Oval 30">
              <a:extLst>
                <a:ext uri="{FF2B5EF4-FFF2-40B4-BE49-F238E27FC236}">
                  <a16:creationId xmlns:a16="http://schemas.microsoft.com/office/drawing/2014/main" id="{1AC2B2EA-5360-8A4F-8BF4-4E598103024F}"/>
                </a:ext>
              </a:extLst>
            </p:cNvPr>
            <p:cNvSpPr>
              <a:spLocks noChangeAspect="1"/>
            </p:cNvSpPr>
            <p:nvPr/>
          </p:nvSpPr>
          <p:spPr bwMode="auto">
            <a:xfrm>
              <a:off x="5458537" y="4362508"/>
              <a:ext cx="324000" cy="324000"/>
            </a:xfrm>
            <a:prstGeom prst="ellipse">
              <a:avLst/>
            </a:prstGeom>
            <a:solidFill>
              <a:srgbClr val="3F919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sp>
          <p:nvSpPr>
            <p:cNvPr id="32" name="Oval 31">
              <a:extLst>
                <a:ext uri="{FF2B5EF4-FFF2-40B4-BE49-F238E27FC236}">
                  <a16:creationId xmlns:a16="http://schemas.microsoft.com/office/drawing/2014/main" id="{BFCDEA02-543C-8349-BC4F-5011942BF580}"/>
                </a:ext>
              </a:extLst>
            </p:cNvPr>
            <p:cNvSpPr>
              <a:spLocks noChangeAspect="1"/>
            </p:cNvSpPr>
            <p:nvPr/>
          </p:nvSpPr>
          <p:spPr bwMode="auto">
            <a:xfrm>
              <a:off x="6798311" y="4443508"/>
              <a:ext cx="162000" cy="162000"/>
            </a:xfrm>
            <a:prstGeom prst="ellipse">
              <a:avLst/>
            </a:prstGeom>
            <a:solidFill>
              <a:srgbClr val="3F919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sp>
          <p:nvSpPr>
            <p:cNvPr id="33" name="Oval 32">
              <a:extLst>
                <a:ext uri="{FF2B5EF4-FFF2-40B4-BE49-F238E27FC236}">
                  <a16:creationId xmlns:a16="http://schemas.microsoft.com/office/drawing/2014/main" id="{DB1180A5-4DB1-C74E-9621-D47847D05B16}"/>
                </a:ext>
              </a:extLst>
            </p:cNvPr>
            <p:cNvSpPr>
              <a:spLocks noChangeAspect="1"/>
            </p:cNvSpPr>
            <p:nvPr/>
          </p:nvSpPr>
          <p:spPr bwMode="auto">
            <a:xfrm>
              <a:off x="2995085" y="5014551"/>
              <a:ext cx="288000" cy="288000"/>
            </a:xfrm>
            <a:prstGeom prst="ellipse">
              <a:avLst/>
            </a:prstGeom>
            <a:solidFill>
              <a:srgbClr val="526E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sp>
          <p:nvSpPr>
            <p:cNvPr id="34" name="Oval 33">
              <a:extLst>
                <a:ext uri="{FF2B5EF4-FFF2-40B4-BE49-F238E27FC236}">
                  <a16:creationId xmlns:a16="http://schemas.microsoft.com/office/drawing/2014/main" id="{040D6BFB-47B1-1046-9E0A-48210DEF357E}"/>
                </a:ext>
              </a:extLst>
            </p:cNvPr>
            <p:cNvSpPr>
              <a:spLocks noChangeAspect="1"/>
            </p:cNvSpPr>
            <p:nvPr/>
          </p:nvSpPr>
          <p:spPr bwMode="auto">
            <a:xfrm>
              <a:off x="4232058" y="5014551"/>
              <a:ext cx="288000" cy="288000"/>
            </a:xfrm>
            <a:prstGeom prst="ellipse">
              <a:avLst/>
            </a:prstGeom>
            <a:solidFill>
              <a:srgbClr val="526E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sp>
          <p:nvSpPr>
            <p:cNvPr id="35" name="Oval 34">
              <a:extLst>
                <a:ext uri="{FF2B5EF4-FFF2-40B4-BE49-F238E27FC236}">
                  <a16:creationId xmlns:a16="http://schemas.microsoft.com/office/drawing/2014/main" id="{63A0D0F6-78E6-2A45-9C0F-26F97470AD51}"/>
                </a:ext>
              </a:extLst>
            </p:cNvPr>
            <p:cNvSpPr>
              <a:spLocks noChangeAspect="1"/>
            </p:cNvSpPr>
            <p:nvPr/>
          </p:nvSpPr>
          <p:spPr bwMode="auto">
            <a:xfrm>
              <a:off x="5469031" y="5014551"/>
              <a:ext cx="288000" cy="288000"/>
            </a:xfrm>
            <a:prstGeom prst="ellipse">
              <a:avLst/>
            </a:prstGeom>
            <a:solidFill>
              <a:srgbClr val="526E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sp>
          <p:nvSpPr>
            <p:cNvPr id="36" name="Oval 35">
              <a:extLst>
                <a:ext uri="{FF2B5EF4-FFF2-40B4-BE49-F238E27FC236}">
                  <a16:creationId xmlns:a16="http://schemas.microsoft.com/office/drawing/2014/main" id="{A34D80E7-1C03-2242-9CA7-4BF063402309}"/>
                </a:ext>
              </a:extLst>
            </p:cNvPr>
            <p:cNvSpPr>
              <a:spLocks noChangeAspect="1"/>
            </p:cNvSpPr>
            <p:nvPr/>
          </p:nvSpPr>
          <p:spPr bwMode="auto">
            <a:xfrm>
              <a:off x="6730477" y="4952076"/>
              <a:ext cx="342000" cy="342000"/>
            </a:xfrm>
            <a:prstGeom prst="ellipse">
              <a:avLst/>
            </a:prstGeom>
            <a:solidFill>
              <a:srgbClr val="526E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sp>
          <p:nvSpPr>
            <p:cNvPr id="37" name="Oval 36">
              <a:extLst>
                <a:ext uri="{FF2B5EF4-FFF2-40B4-BE49-F238E27FC236}">
                  <a16:creationId xmlns:a16="http://schemas.microsoft.com/office/drawing/2014/main" id="{685CDBEF-B15A-F246-BEC2-694677E111A7}"/>
                </a:ext>
              </a:extLst>
            </p:cNvPr>
            <p:cNvSpPr>
              <a:spLocks noChangeAspect="1"/>
            </p:cNvSpPr>
            <p:nvPr/>
          </p:nvSpPr>
          <p:spPr bwMode="auto">
            <a:xfrm>
              <a:off x="2851085" y="5501389"/>
              <a:ext cx="576000" cy="576000"/>
            </a:xfrm>
            <a:prstGeom prst="ellipse">
              <a:avLst/>
            </a:prstGeom>
            <a:solidFill>
              <a:srgbClr val="DEF1F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sp>
          <p:nvSpPr>
            <p:cNvPr id="38" name="Oval 37">
              <a:extLst>
                <a:ext uri="{FF2B5EF4-FFF2-40B4-BE49-F238E27FC236}">
                  <a16:creationId xmlns:a16="http://schemas.microsoft.com/office/drawing/2014/main" id="{925B5B5D-A9D3-1D49-9AA2-67D198289158}"/>
                </a:ext>
              </a:extLst>
            </p:cNvPr>
            <p:cNvSpPr>
              <a:spLocks noChangeAspect="1"/>
            </p:cNvSpPr>
            <p:nvPr/>
          </p:nvSpPr>
          <p:spPr bwMode="auto">
            <a:xfrm>
              <a:off x="4278656" y="5717389"/>
              <a:ext cx="144000" cy="144000"/>
            </a:xfrm>
            <a:prstGeom prst="ellipse">
              <a:avLst/>
            </a:prstGeom>
            <a:solidFill>
              <a:srgbClr val="DEF1F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sp>
          <p:nvSpPr>
            <p:cNvPr id="39" name="Oval 38">
              <a:extLst>
                <a:ext uri="{FF2B5EF4-FFF2-40B4-BE49-F238E27FC236}">
                  <a16:creationId xmlns:a16="http://schemas.microsoft.com/office/drawing/2014/main" id="{797984E7-4E5A-A341-9848-E5ACDC007D92}"/>
                </a:ext>
              </a:extLst>
            </p:cNvPr>
            <p:cNvSpPr>
              <a:spLocks noChangeAspect="1"/>
            </p:cNvSpPr>
            <p:nvPr/>
          </p:nvSpPr>
          <p:spPr bwMode="auto">
            <a:xfrm>
              <a:off x="5537740" y="5726389"/>
              <a:ext cx="126000" cy="126000"/>
            </a:xfrm>
            <a:prstGeom prst="ellipse">
              <a:avLst/>
            </a:prstGeom>
            <a:solidFill>
              <a:srgbClr val="DEF1F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sp>
          <p:nvSpPr>
            <p:cNvPr id="40" name="Oval 39">
              <a:extLst>
                <a:ext uri="{FF2B5EF4-FFF2-40B4-BE49-F238E27FC236}">
                  <a16:creationId xmlns:a16="http://schemas.microsoft.com/office/drawing/2014/main" id="{CCCEC058-D960-574A-8F7A-EDA2CDC50C5C}"/>
                </a:ext>
              </a:extLst>
            </p:cNvPr>
            <p:cNvSpPr>
              <a:spLocks noChangeAspect="1"/>
            </p:cNvSpPr>
            <p:nvPr/>
          </p:nvSpPr>
          <p:spPr bwMode="auto">
            <a:xfrm>
              <a:off x="6847477" y="5735389"/>
              <a:ext cx="108000" cy="108000"/>
            </a:xfrm>
            <a:prstGeom prst="ellipse">
              <a:avLst/>
            </a:prstGeom>
            <a:solidFill>
              <a:srgbClr val="DEF1F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grpSp>
      <p:graphicFrame>
        <p:nvGraphicFramePr>
          <p:cNvPr id="3" name="Tabelle 6">
            <a:extLst>
              <a:ext uri="{FF2B5EF4-FFF2-40B4-BE49-F238E27FC236}">
                <a16:creationId xmlns:a16="http://schemas.microsoft.com/office/drawing/2014/main" id="{C19397D3-E5C6-DA46-AB99-85A3300AC5DD}"/>
              </a:ext>
            </a:extLst>
          </p:cNvPr>
          <p:cNvGraphicFramePr>
            <a:graphicFrameLocks noGrp="1"/>
          </p:cNvGraphicFramePr>
          <p:nvPr>
            <p:extLst>
              <p:ext uri="{D42A27DB-BD31-4B8C-83A1-F6EECF244321}">
                <p14:modId xmlns:p14="http://schemas.microsoft.com/office/powerpoint/2010/main" val="830397907"/>
              </p:ext>
            </p:extLst>
          </p:nvPr>
        </p:nvGraphicFramePr>
        <p:xfrm>
          <a:off x="510741" y="2947011"/>
          <a:ext cx="7920000" cy="3140720"/>
        </p:xfrm>
        <a:graphic>
          <a:graphicData uri="http://schemas.openxmlformats.org/drawingml/2006/table">
            <a:tbl>
              <a:tblPr firstRow="1" bandRow="1">
                <a:effectLst/>
                <a:tableStyleId>{5C22544A-7EE6-4342-B048-85BDC9FD1C3A}</a:tableStyleId>
              </a:tblPr>
              <a:tblGrid>
                <a:gridCol w="1610215">
                  <a:extLst>
                    <a:ext uri="{9D8B030D-6E8A-4147-A177-3AD203B41FA5}">
                      <a16:colId xmlns:a16="http://schemas.microsoft.com/office/drawing/2014/main" val="97124299"/>
                    </a:ext>
                  </a:extLst>
                </a:gridCol>
                <a:gridCol w="1158709">
                  <a:extLst>
                    <a:ext uri="{9D8B030D-6E8A-4147-A177-3AD203B41FA5}">
                      <a16:colId xmlns:a16="http://schemas.microsoft.com/office/drawing/2014/main" val="3590252121"/>
                    </a:ext>
                  </a:extLst>
                </a:gridCol>
                <a:gridCol w="1296723">
                  <a:extLst>
                    <a:ext uri="{9D8B030D-6E8A-4147-A177-3AD203B41FA5}">
                      <a16:colId xmlns:a16="http://schemas.microsoft.com/office/drawing/2014/main" val="4244710568"/>
                    </a:ext>
                  </a:extLst>
                </a:gridCol>
                <a:gridCol w="1227909">
                  <a:extLst>
                    <a:ext uri="{9D8B030D-6E8A-4147-A177-3AD203B41FA5}">
                      <a16:colId xmlns:a16="http://schemas.microsoft.com/office/drawing/2014/main" val="1329153076"/>
                    </a:ext>
                  </a:extLst>
                </a:gridCol>
                <a:gridCol w="1341120">
                  <a:extLst>
                    <a:ext uri="{9D8B030D-6E8A-4147-A177-3AD203B41FA5}">
                      <a16:colId xmlns:a16="http://schemas.microsoft.com/office/drawing/2014/main" val="3203967911"/>
                    </a:ext>
                  </a:extLst>
                </a:gridCol>
                <a:gridCol w="1285324">
                  <a:extLst>
                    <a:ext uri="{9D8B030D-6E8A-4147-A177-3AD203B41FA5}">
                      <a16:colId xmlns:a16="http://schemas.microsoft.com/office/drawing/2014/main" val="1823194290"/>
                    </a:ext>
                  </a:extLst>
                </a:gridCol>
              </a:tblGrid>
              <a:tr h="628144">
                <a:tc>
                  <a:txBody>
                    <a:bodyPr/>
                    <a:lstStyle/>
                    <a:p>
                      <a:r>
                        <a:rPr lang="de-DE" sz="1000" b="1">
                          <a:solidFill>
                            <a:schemeClr val="bg1"/>
                          </a:solidFill>
                        </a:rPr>
                        <a:t>Stufen der Wertschöpfungskette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B687F"/>
                    </a:solidFill>
                  </a:tcPr>
                </a:tc>
                <a:tc>
                  <a:txBody>
                    <a:bodyPr/>
                    <a:lstStyle/>
                    <a:p>
                      <a:r>
                        <a:rPr lang="de-DE" sz="1000"/>
                        <a:t>Rohstoff-gewinnung</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B687F"/>
                    </a:solidFill>
                  </a:tcPr>
                </a:tc>
                <a:tc>
                  <a:txBody>
                    <a:bodyPr/>
                    <a:lstStyle/>
                    <a:p>
                      <a:r>
                        <a:rPr lang="de-DE" sz="1000"/>
                        <a:t>Produktion von Vorprodukten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B687F"/>
                    </a:solidFill>
                  </a:tcPr>
                </a:tc>
                <a:tc>
                  <a:txBody>
                    <a:bodyPr/>
                    <a:lstStyle/>
                    <a:p>
                      <a:r>
                        <a:rPr lang="de-DE" sz="1000"/>
                        <a:t>Direkte Lieferanten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B687F"/>
                    </a:solidFill>
                  </a:tcPr>
                </a:tc>
                <a:tc>
                  <a:txBody>
                    <a:bodyPr/>
                    <a:lstStyle/>
                    <a:p>
                      <a:r>
                        <a:rPr lang="de-DE" sz="1000"/>
                        <a:t>Fahrzeugbau- unternehmen (eigene Standorte)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B687F"/>
                    </a:solidFill>
                  </a:tcPr>
                </a:tc>
                <a:tc>
                  <a:txBody>
                    <a:bodyPr/>
                    <a:lstStyle/>
                    <a:p>
                      <a:r>
                        <a:rPr lang="de-DE" sz="1000" dirty="0"/>
                        <a:t>Gesamt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B687F"/>
                    </a:solidFill>
                  </a:tcPr>
                </a:tc>
                <a:extLst>
                  <a:ext uri="{0D108BD9-81ED-4DB2-BD59-A6C34878D82A}">
                    <a16:rowId xmlns:a16="http://schemas.microsoft.com/office/drawing/2014/main" val="1310871116"/>
                  </a:ext>
                </a:extLst>
              </a:tr>
              <a:tr h="628144">
                <a:tc>
                  <a:txBody>
                    <a:bodyPr/>
                    <a:lstStyle/>
                    <a:p>
                      <a:r>
                        <a:rPr lang="de-DE" sz="1000" b="1">
                          <a:solidFill>
                            <a:schemeClr val="bg1"/>
                          </a:solidFill>
                        </a:rPr>
                        <a:t>Treibhausgase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B687F"/>
                    </a:solidFill>
                  </a:tcPr>
                </a:tc>
                <a:tc>
                  <a:txBody>
                    <a:bodyPr/>
                    <a:lstStyle/>
                    <a:p>
                      <a:pPr algn="ctr"/>
                      <a:r>
                        <a:rPr lang="de-DE" sz="1200" b="1" dirty="0" smtClean="0">
                          <a:solidFill>
                            <a:schemeClr val="tx1"/>
                          </a:solidFill>
                        </a:rPr>
                        <a:t>8 %</a:t>
                      </a:r>
                      <a:endParaRPr lang="de-DE" sz="1200" b="1" dirty="0">
                        <a:solidFill>
                          <a:schemeClr val="tx1"/>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200" b="1" dirty="0" smtClean="0">
                          <a:solidFill>
                            <a:schemeClr val="tx1"/>
                          </a:solidFill>
                        </a:rPr>
                        <a:t>54 %</a:t>
                      </a:r>
                      <a:endParaRPr lang="de-DE" sz="1200" b="1" dirty="0">
                        <a:solidFill>
                          <a:schemeClr val="tx1"/>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200" b="1" dirty="0" smtClean="0">
                          <a:solidFill>
                            <a:schemeClr val="tx1"/>
                          </a:solidFill>
                        </a:rPr>
                        <a:t>28 %</a:t>
                      </a:r>
                      <a:endParaRPr lang="de-DE" sz="1200" b="1" dirty="0">
                        <a:solidFill>
                          <a:schemeClr val="tx1"/>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200" b="1" dirty="0" smtClean="0">
                          <a:solidFill>
                            <a:schemeClr val="tx1"/>
                          </a:solidFill>
                        </a:rPr>
                        <a:t>10 %</a:t>
                      </a:r>
                      <a:endParaRPr lang="de-DE" sz="1200" b="1" dirty="0">
                        <a:solidFill>
                          <a:schemeClr val="tx1"/>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200" b="1" dirty="0">
                          <a:solidFill>
                            <a:schemeClr val="tx1"/>
                          </a:solidFill>
                        </a:rPr>
                        <a:t>140</a:t>
                      </a:r>
                    </a:p>
                    <a:p>
                      <a:pPr algn="ctr"/>
                      <a:endParaRPr lang="de-DE" sz="1000" b="1" dirty="0">
                        <a:solidFill>
                          <a:schemeClr val="tx1"/>
                        </a:solidFill>
                      </a:endParaRPr>
                    </a:p>
                    <a:p>
                      <a:pPr algn="ctr"/>
                      <a:r>
                        <a:rPr lang="de-DE" sz="1000" b="0" dirty="0">
                          <a:solidFill>
                            <a:schemeClr val="tx1"/>
                          </a:solidFill>
                        </a:rPr>
                        <a:t>Megatonnen CO</a:t>
                      </a:r>
                      <a:r>
                        <a:rPr lang="de-DE" sz="1000" b="0" baseline="-25000" dirty="0">
                          <a:solidFill>
                            <a:schemeClr val="tx1"/>
                          </a:solidFill>
                        </a:rPr>
                        <a:t>2</a:t>
                      </a:r>
                      <a:r>
                        <a:rPr lang="de-DE" sz="1000" b="0" baseline="0" dirty="0">
                          <a:solidFill>
                            <a:schemeClr val="tx1"/>
                          </a:solidFill>
                        </a:rPr>
                        <a:t>e</a:t>
                      </a:r>
                      <a:endParaRPr lang="de-DE" sz="1000" b="0" dirty="0">
                        <a:solidFill>
                          <a:schemeClr val="tx1"/>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92397235"/>
                  </a:ext>
                </a:extLst>
              </a:tr>
              <a:tr h="628144">
                <a:tc>
                  <a:txBody>
                    <a:bodyPr/>
                    <a:lstStyle/>
                    <a:p>
                      <a:r>
                        <a:rPr lang="de-DE" sz="1000" b="1">
                          <a:solidFill>
                            <a:schemeClr val="bg1"/>
                          </a:solidFill>
                        </a:rPr>
                        <a:t>Luftverschmutzung</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B687F"/>
                    </a:solidFill>
                  </a:tcPr>
                </a:tc>
                <a:tc>
                  <a:txBody>
                    <a:bodyPr/>
                    <a:lstStyle/>
                    <a:p>
                      <a:pPr algn="ctr"/>
                      <a:r>
                        <a:rPr lang="de-DE" sz="1200" b="1" dirty="0" smtClean="0">
                          <a:solidFill>
                            <a:schemeClr val="tx1"/>
                          </a:solidFill>
                        </a:rPr>
                        <a:t>7 %</a:t>
                      </a:r>
                      <a:endParaRPr lang="de-DE" sz="1200" b="1" dirty="0">
                        <a:solidFill>
                          <a:schemeClr val="tx1"/>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de-DE" sz="1200" b="1" kern="1200" dirty="0" smtClean="0">
                          <a:solidFill>
                            <a:schemeClr val="tx1"/>
                          </a:solidFill>
                          <a:effectLst>
                            <a:outerShdw blurRad="50800" dist="38100" algn="l" rotWithShape="0">
                              <a:schemeClr val="bg1">
                                <a:alpha val="40000"/>
                              </a:schemeClr>
                            </a:outerShdw>
                          </a:effectLst>
                          <a:latin typeface="+mn-lt"/>
                          <a:ea typeface="+mn-ea"/>
                          <a:cs typeface="+mn-cs"/>
                        </a:rPr>
                        <a:t>57 %</a:t>
                      </a:r>
                      <a:endParaRPr lang="de-DE" sz="1200" b="1" kern="1200" dirty="0">
                        <a:solidFill>
                          <a:schemeClr val="tx1"/>
                        </a:solidFill>
                        <a:effectLst>
                          <a:outerShdw blurRad="50800" dist="38100" algn="l" rotWithShape="0">
                            <a:schemeClr val="bg1">
                              <a:alpha val="40000"/>
                            </a:schemeClr>
                          </a:outerShdw>
                        </a:effectLst>
                        <a:latin typeface="+mn-lt"/>
                        <a:ea typeface="+mn-ea"/>
                        <a:cs typeface="+mn-c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200" b="1" dirty="0" smtClean="0">
                          <a:solidFill>
                            <a:schemeClr val="tx1"/>
                          </a:solidFill>
                        </a:rPr>
                        <a:t>30 %</a:t>
                      </a:r>
                      <a:endParaRPr lang="de-DE" sz="1200" b="1" dirty="0">
                        <a:solidFill>
                          <a:schemeClr val="tx1"/>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200" b="1" dirty="0" smtClean="0">
                          <a:solidFill>
                            <a:schemeClr val="tx1"/>
                          </a:solidFill>
                        </a:rPr>
                        <a:t>6 %</a:t>
                      </a:r>
                      <a:endParaRPr lang="de-DE" sz="1200" b="1" dirty="0">
                        <a:solidFill>
                          <a:schemeClr val="tx1"/>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200" b="1">
                          <a:solidFill>
                            <a:schemeClr val="tx1"/>
                          </a:solidFill>
                        </a:rPr>
                        <a:t>0,2</a:t>
                      </a:r>
                    </a:p>
                    <a:p>
                      <a:pPr algn="ctr"/>
                      <a:endParaRPr lang="de-DE" sz="1000" b="1">
                        <a:solidFill>
                          <a:schemeClr val="tx1"/>
                        </a:solidFill>
                      </a:endParaRPr>
                    </a:p>
                    <a:p>
                      <a:pPr algn="ctr"/>
                      <a:r>
                        <a:rPr lang="de-DE" sz="1000" b="0">
                          <a:solidFill>
                            <a:schemeClr val="tx1"/>
                          </a:solidFill>
                        </a:rPr>
                        <a:t>Megatonnen NO</a:t>
                      </a:r>
                      <a:r>
                        <a:rPr lang="de-DE" sz="1000" b="0" baseline="-25000">
                          <a:solidFill>
                            <a:schemeClr val="tx1"/>
                          </a:solidFill>
                        </a:rPr>
                        <a:t>2</a:t>
                      </a:r>
                      <a:endParaRPr lang="de-DE" sz="1000" b="0">
                        <a:solidFill>
                          <a:schemeClr val="tx1"/>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8316862"/>
                  </a:ext>
                </a:extLst>
              </a:tr>
              <a:tr h="628144">
                <a:tc>
                  <a:txBody>
                    <a:bodyPr/>
                    <a:lstStyle/>
                    <a:p>
                      <a:r>
                        <a:rPr lang="de-DE" sz="1000" b="1">
                          <a:solidFill>
                            <a:schemeClr val="bg1"/>
                          </a:solidFill>
                        </a:rPr>
                        <a:t>Wasserverbrauch</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B687F"/>
                    </a:solidFill>
                  </a:tcPr>
                </a:tc>
                <a:tc>
                  <a:txBody>
                    <a:bodyPr/>
                    <a:lstStyle/>
                    <a:p>
                      <a:pPr algn="ctr"/>
                      <a:r>
                        <a:rPr lang="de-DE" sz="1200" b="1" dirty="0" smtClean="0">
                          <a:solidFill>
                            <a:schemeClr val="tx1"/>
                          </a:solidFill>
                        </a:rPr>
                        <a:t>21 %</a:t>
                      </a:r>
                      <a:endParaRPr lang="de-DE" sz="1200" b="1" dirty="0">
                        <a:solidFill>
                          <a:schemeClr val="tx1"/>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200" b="1" dirty="0" smtClean="0">
                          <a:solidFill>
                            <a:schemeClr val="tx1"/>
                          </a:solidFill>
                        </a:rPr>
                        <a:t>23 %</a:t>
                      </a:r>
                      <a:endParaRPr lang="de-DE" sz="1200" b="1" dirty="0">
                        <a:solidFill>
                          <a:schemeClr val="tx1"/>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200" b="1" dirty="0" smtClean="0">
                          <a:solidFill>
                            <a:schemeClr val="tx1"/>
                          </a:solidFill>
                        </a:rPr>
                        <a:t>18 %</a:t>
                      </a:r>
                      <a:endParaRPr lang="de-DE" sz="1200" b="1" dirty="0">
                        <a:solidFill>
                          <a:schemeClr val="tx1"/>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200" b="1" dirty="0" smtClean="0">
                          <a:solidFill>
                            <a:schemeClr val="tx1"/>
                          </a:solidFill>
                          <a:effectLst>
                            <a:outerShdw blurRad="50800" dist="38100" algn="l" rotWithShape="0">
                              <a:schemeClr val="bg1">
                                <a:alpha val="40000"/>
                              </a:schemeClr>
                            </a:outerShdw>
                          </a:effectLst>
                        </a:rPr>
                        <a:t>38 %</a:t>
                      </a:r>
                      <a:endParaRPr lang="de-DE" sz="1200" b="1" dirty="0">
                        <a:solidFill>
                          <a:schemeClr val="tx1"/>
                        </a:solidFill>
                        <a:effectLst>
                          <a:outerShdw blurRad="50800" dist="38100" algn="l" rotWithShape="0">
                            <a:schemeClr val="bg1">
                              <a:alpha val="40000"/>
                            </a:schemeClr>
                          </a:outerShdw>
                        </a:effectLst>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200" b="1">
                          <a:solidFill>
                            <a:schemeClr val="tx1"/>
                          </a:solidFill>
                        </a:rPr>
                        <a:t>1800</a:t>
                      </a:r>
                    </a:p>
                    <a:p>
                      <a:pPr algn="ctr"/>
                      <a:endParaRPr lang="de-DE" sz="1000" b="0">
                        <a:solidFill>
                          <a:schemeClr val="tx1"/>
                        </a:solidFill>
                      </a:endParaRPr>
                    </a:p>
                    <a:p>
                      <a:pPr algn="ctr"/>
                      <a:r>
                        <a:rPr lang="de-DE" sz="1000" b="0">
                          <a:solidFill>
                            <a:schemeClr val="tx1"/>
                          </a:solidFill>
                        </a:rPr>
                        <a:t>Mio. m</a:t>
                      </a:r>
                      <a:r>
                        <a:rPr lang="de-DE" sz="1000" b="0" baseline="30000">
                          <a:solidFill>
                            <a:schemeClr val="tx1"/>
                          </a:solidFill>
                        </a:rPr>
                        <a:t>3  </a:t>
                      </a:r>
                      <a:r>
                        <a:rPr lang="de-DE" sz="1000" b="0" baseline="0">
                          <a:solidFill>
                            <a:schemeClr val="tx1"/>
                          </a:solidFill>
                        </a:rPr>
                        <a:t>Wasser</a:t>
                      </a:r>
                      <a:endParaRPr lang="de-DE" sz="1000" b="0">
                        <a:solidFill>
                          <a:schemeClr val="tx1"/>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58783853"/>
                  </a:ext>
                </a:extLst>
              </a:tr>
              <a:tr h="628144">
                <a:tc>
                  <a:txBody>
                    <a:bodyPr/>
                    <a:lstStyle/>
                    <a:p>
                      <a:r>
                        <a:rPr lang="de-DE" sz="1000" b="1">
                          <a:solidFill>
                            <a:schemeClr val="bg1"/>
                          </a:solidFill>
                        </a:rPr>
                        <a:t>Landnutzung</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B687F"/>
                    </a:solidFill>
                  </a:tcPr>
                </a:tc>
                <a:tc>
                  <a:txBody>
                    <a:bodyPr/>
                    <a:lstStyle/>
                    <a:p>
                      <a:pPr algn="ctr"/>
                      <a:r>
                        <a:rPr lang="de-DE" sz="1200" b="1" dirty="0" smtClean="0">
                          <a:solidFill>
                            <a:schemeClr val="tx1"/>
                          </a:solidFill>
                        </a:rPr>
                        <a:t>91 %</a:t>
                      </a:r>
                      <a:endParaRPr lang="de-DE" sz="1200" b="1" dirty="0">
                        <a:solidFill>
                          <a:schemeClr val="tx1"/>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de-DE" sz="1200" b="1" dirty="0" smtClean="0">
                          <a:solidFill>
                            <a:schemeClr val="tx1"/>
                          </a:solidFill>
                        </a:rPr>
                        <a:t>4 %</a:t>
                      </a:r>
                      <a:endParaRPr lang="de-DE" sz="1200" b="1" dirty="0">
                        <a:solidFill>
                          <a:schemeClr val="tx1"/>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de-DE" sz="1200" b="1" dirty="0" smtClean="0">
                          <a:solidFill>
                            <a:schemeClr val="tx1"/>
                          </a:solidFill>
                        </a:rPr>
                        <a:t>3 %</a:t>
                      </a:r>
                      <a:endParaRPr lang="de-DE" sz="1200" b="1" dirty="0">
                        <a:solidFill>
                          <a:schemeClr val="tx1"/>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de-DE" sz="1200" b="1" dirty="0" smtClean="0">
                          <a:solidFill>
                            <a:schemeClr val="tx1"/>
                          </a:solidFill>
                        </a:rPr>
                        <a:t>2 %</a:t>
                      </a:r>
                      <a:endParaRPr lang="de-DE" sz="1200" b="1" dirty="0">
                        <a:solidFill>
                          <a:schemeClr val="tx1"/>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de-DE" sz="1200" b="1" dirty="0">
                          <a:solidFill>
                            <a:schemeClr val="tx1"/>
                          </a:solidFill>
                        </a:rPr>
                        <a:t>3</a:t>
                      </a:r>
                    </a:p>
                    <a:p>
                      <a:pPr algn="ctr"/>
                      <a:endParaRPr lang="de-DE" sz="1000" b="0" dirty="0">
                        <a:solidFill>
                          <a:schemeClr val="tx1"/>
                        </a:solidFill>
                      </a:endParaRPr>
                    </a:p>
                    <a:p>
                      <a:pPr algn="ctr"/>
                      <a:r>
                        <a:rPr lang="de-DE" sz="1000" b="0" dirty="0">
                          <a:solidFill>
                            <a:schemeClr val="tx1"/>
                          </a:solidFill>
                        </a:rPr>
                        <a:t>Mio. ha</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354093560"/>
                  </a:ext>
                </a:extLst>
              </a:tr>
            </a:tbl>
          </a:graphicData>
        </a:graphic>
      </p:graphicFrame>
      <p:sp>
        <p:nvSpPr>
          <p:cNvPr id="42" name="Rechteck 41">
            <a:extLst>
              <a:ext uri="{FF2B5EF4-FFF2-40B4-BE49-F238E27FC236}">
                <a16:creationId xmlns:a16="http://schemas.microsoft.com/office/drawing/2014/main" id="{627A562C-A5CF-8340-A24A-4DB5B5FD0A44}"/>
              </a:ext>
            </a:extLst>
          </p:cNvPr>
          <p:cNvSpPr/>
          <p:nvPr/>
        </p:nvSpPr>
        <p:spPr bwMode="auto">
          <a:xfrm>
            <a:off x="515939" y="2507651"/>
            <a:ext cx="7896542" cy="304932"/>
          </a:xfrm>
          <a:prstGeom prst="rect">
            <a:avLst/>
          </a:prstGeom>
          <a:solidFill>
            <a:srgbClr val="F9AA00"/>
          </a:solidFill>
          <a:ln w="9525" cap="flat" cmpd="sng" algn="ctr">
            <a:solidFill>
              <a:srgbClr val="F9AA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de-DE" sz="1200" b="1">
                <a:solidFill>
                  <a:srgbClr val="526E7F"/>
                </a:solidFill>
              </a:rPr>
              <a:t>Verteilung der Umweltauswirkungen entlang der Wertschöpfungskette (Beispiel Fahrzeugbau)</a:t>
            </a:r>
          </a:p>
        </p:txBody>
      </p:sp>
      <p:sp>
        <p:nvSpPr>
          <p:cNvPr id="41" name="Datumsplatzhalter 5">
            <a:extLst>
              <a:ext uri="{FF2B5EF4-FFF2-40B4-BE49-F238E27FC236}">
                <a16:creationId xmlns:a16="http://schemas.microsoft.com/office/drawing/2014/main" id="{AD9DFF7B-B4D6-9540-A420-83A1F36E55DA}"/>
              </a:ext>
            </a:extLst>
          </p:cNvPr>
          <p:cNvSpPr>
            <a:spLocks noGrp="1"/>
          </p:cNvSpPr>
          <p:nvPr>
            <p:ph type="dt" sz="half" idx="12"/>
          </p:nvPr>
        </p:nvSpPr>
        <p:spPr>
          <a:xfrm>
            <a:off x="431800" y="223838"/>
            <a:ext cx="8604000" cy="476250"/>
          </a:xfrm>
        </p:spPr>
        <p:txBody>
          <a:bodyPr/>
          <a:lstStyle/>
          <a:p>
            <a:r>
              <a:rPr lang="de-DE" smtClean="0"/>
              <a:t>Schulungskonzept für Nachhaltigen Einkauf </a:t>
            </a:r>
            <a:r>
              <a:rPr lang="de-DE" smtClean="0">
                <a:latin typeface="+mj-lt"/>
              </a:rPr>
              <a:t>– 1. </a:t>
            </a:r>
            <a:r>
              <a:rPr lang="de-DE" kern="0" smtClean="0">
                <a:cs typeface="Calibri" panose="020F0502020204030204" pitchFamily="34" charset="0"/>
              </a:rPr>
              <a:t>Bedeutung der Nachhaltigen Beschaffung</a:t>
            </a:r>
            <a:endParaRPr lang="de-DE" kern="0">
              <a:cs typeface="Calibri" panose="020F0502020204030204" pitchFamily="34" charset="0"/>
            </a:endParaRPr>
          </a:p>
        </p:txBody>
      </p:sp>
    </p:spTree>
    <p:extLst>
      <p:ext uri="{BB962C8B-B14F-4D97-AF65-F5344CB8AC3E}">
        <p14:creationId xmlns:p14="http://schemas.microsoft.com/office/powerpoint/2010/main" val="2586510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032746-FDC1-F642-8CE8-4CE6A6B7BBF6}"/>
              </a:ext>
            </a:extLst>
          </p:cNvPr>
          <p:cNvSpPr>
            <a:spLocks noGrp="1"/>
          </p:cNvSpPr>
          <p:nvPr>
            <p:ph type="title"/>
          </p:nvPr>
        </p:nvSpPr>
        <p:spPr>
          <a:xfrm>
            <a:off x="431801" y="935038"/>
            <a:ext cx="11425767" cy="500062"/>
          </a:xfrm>
        </p:spPr>
        <p:txBody>
          <a:bodyPr/>
          <a:lstStyle/>
          <a:p>
            <a:r>
              <a:rPr lang="de-DE"/>
              <a:t>Die Beschaffungsfunktion als Multiplikator für Nachhaltigkeit – Praxisbeispiele</a:t>
            </a:r>
          </a:p>
        </p:txBody>
      </p:sp>
      <p:sp>
        <p:nvSpPr>
          <p:cNvPr id="4" name="Fußzeilenplatzhalter 3">
            <a:extLst>
              <a:ext uri="{FF2B5EF4-FFF2-40B4-BE49-F238E27FC236}">
                <a16:creationId xmlns:a16="http://schemas.microsoft.com/office/drawing/2014/main" id="{D541BC83-5765-AA42-8516-56B026E39D64}"/>
              </a:ext>
            </a:extLst>
          </p:cNvPr>
          <p:cNvSpPr>
            <a:spLocks noGrp="1"/>
          </p:cNvSpPr>
          <p:nvPr>
            <p:ph type="ftr" sz="quarter" idx="10"/>
          </p:nvPr>
        </p:nvSpPr>
        <p:spPr>
          <a:xfrm>
            <a:off x="7061200" y="6477000"/>
            <a:ext cx="4904317" cy="279400"/>
          </a:xfrm>
        </p:spPr>
        <p:txBody>
          <a:bodyPr/>
          <a:lstStyle/>
          <a:p>
            <a:r>
              <a:rPr lang="de-DE" smtClean="0"/>
              <a:t>© LfU / IZU Infozentrum UmweltWirtschaft / 2021</a:t>
            </a:r>
            <a:endParaRPr lang="de-DE"/>
          </a:p>
        </p:txBody>
      </p:sp>
      <p:sp>
        <p:nvSpPr>
          <p:cNvPr id="6" name="Foliennummernplatzhalter 5">
            <a:extLst>
              <a:ext uri="{FF2B5EF4-FFF2-40B4-BE49-F238E27FC236}">
                <a16:creationId xmlns:a16="http://schemas.microsoft.com/office/drawing/2014/main" id="{1F327968-3A89-9C4C-A16A-755E0A964D3A}"/>
              </a:ext>
            </a:extLst>
          </p:cNvPr>
          <p:cNvSpPr>
            <a:spLocks noGrp="1"/>
          </p:cNvSpPr>
          <p:nvPr>
            <p:ph type="sldNum" sz="quarter" idx="4"/>
          </p:nvPr>
        </p:nvSpPr>
        <p:spPr/>
        <p:txBody>
          <a:bodyPr/>
          <a:lstStyle/>
          <a:p>
            <a:fld id="{894680D0-7A83-433A-9719-C4143F27F647}" type="slidenum">
              <a:rPr lang="de-DE" smtClean="0"/>
              <a:pPr/>
              <a:t>15</a:t>
            </a:fld>
            <a:endParaRPr lang="de-DE"/>
          </a:p>
        </p:txBody>
      </p:sp>
      <p:sp>
        <p:nvSpPr>
          <p:cNvPr id="9" name="Textfeld 8">
            <a:extLst>
              <a:ext uri="{FF2B5EF4-FFF2-40B4-BE49-F238E27FC236}">
                <a16:creationId xmlns:a16="http://schemas.microsoft.com/office/drawing/2014/main" id="{B21A79A7-DC59-F449-84D4-BEE95CB2B375}"/>
              </a:ext>
            </a:extLst>
          </p:cNvPr>
          <p:cNvSpPr txBox="1"/>
          <p:nvPr/>
        </p:nvSpPr>
        <p:spPr>
          <a:xfrm>
            <a:off x="431801" y="1628774"/>
            <a:ext cx="9054000" cy="492443"/>
          </a:xfrm>
          <a:prstGeom prst="rect">
            <a:avLst/>
          </a:prstGeom>
          <a:noFill/>
        </p:spPr>
        <p:txBody>
          <a:bodyPr wrap="square" rtlCol="0">
            <a:spAutoFit/>
          </a:bodyPr>
          <a:lstStyle/>
          <a:p>
            <a:pPr algn="l"/>
            <a:r>
              <a:rPr lang="de-DE" sz="1300">
                <a:solidFill>
                  <a:srgbClr val="3B687F"/>
                </a:solidFill>
              </a:rPr>
              <a:t>Entlang der Wertschöpfungskette existieren zahlreiche Maßnahmen und Praxisbeispiele, die den ökonomischen, ökologischen und sozialen Wertbeitrag („Triple Advantage“) von Einkauf und Supply Chain Management verdeutlichen.</a:t>
            </a:r>
          </a:p>
        </p:txBody>
      </p:sp>
      <p:sp>
        <p:nvSpPr>
          <p:cNvPr id="12" name="Fußzeilenplatzhalter 3">
            <a:extLst>
              <a:ext uri="{FF2B5EF4-FFF2-40B4-BE49-F238E27FC236}">
                <a16:creationId xmlns:a16="http://schemas.microsoft.com/office/drawing/2014/main" id="{1B3AFE81-6812-4942-AE83-6DB980AF67DB}"/>
              </a:ext>
            </a:extLst>
          </p:cNvPr>
          <p:cNvSpPr txBox="1">
            <a:spLocks/>
          </p:cNvSpPr>
          <p:nvPr/>
        </p:nvSpPr>
        <p:spPr bwMode="auto">
          <a:xfrm>
            <a:off x="431801" y="6477000"/>
            <a:ext cx="4904317"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eaLnBrk="0" fontAlgn="base" hangingPunct="0">
              <a:spcBef>
                <a:spcPct val="0"/>
              </a:spcBef>
              <a:spcAft>
                <a:spcPct val="0"/>
              </a:spcAft>
              <a:defRPr sz="1000" kern="1200">
                <a:solidFill>
                  <a:srgbClr val="3B687F"/>
                </a:solidFill>
                <a:latin typeface="Arial" charset="0"/>
                <a:ea typeface="ＭＳ Ｐゴシック"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algn="l"/>
            <a:r>
              <a:rPr lang="de-DE"/>
              <a:t>Quelle: Eigene Darstellung nach WEF (2015)</a:t>
            </a:r>
          </a:p>
        </p:txBody>
      </p:sp>
      <p:sp>
        <p:nvSpPr>
          <p:cNvPr id="118" name="Textfeld 117">
            <a:extLst>
              <a:ext uri="{FF2B5EF4-FFF2-40B4-BE49-F238E27FC236}">
                <a16:creationId xmlns:a16="http://schemas.microsoft.com/office/drawing/2014/main" id="{A08026B2-C06F-E54B-B65A-E53E5EE597F5}"/>
              </a:ext>
            </a:extLst>
          </p:cNvPr>
          <p:cNvSpPr txBox="1"/>
          <p:nvPr/>
        </p:nvSpPr>
        <p:spPr>
          <a:xfrm>
            <a:off x="528051" y="2564198"/>
            <a:ext cx="2124000" cy="2832978"/>
          </a:xfrm>
          <a:prstGeom prst="rect">
            <a:avLst/>
          </a:prstGeom>
          <a:noFill/>
          <a:ln>
            <a:solidFill>
              <a:schemeClr val="bg1">
                <a:lumMod val="75000"/>
              </a:schemeClr>
            </a:solidFill>
          </a:ln>
        </p:spPr>
        <p:txBody>
          <a:bodyPr wrap="square" lIns="72000" rIns="72000" rtlCol="0" anchor="t" anchorCtr="0">
            <a:noAutofit/>
          </a:bodyPr>
          <a:lstStyle/>
          <a:p>
            <a:pPr algn="l" eaLnBrk="1" fontAlgn="auto" hangingPunct="1">
              <a:spcBef>
                <a:spcPts val="200"/>
              </a:spcBef>
              <a:spcAft>
                <a:spcPts val="0"/>
              </a:spcAft>
              <a:buClr>
                <a:srgbClr val="3963A1"/>
              </a:buClr>
              <a:defRPr/>
            </a:pPr>
            <a:r>
              <a:rPr lang="de-DE" sz="1100" b="1" kern="0">
                <a:solidFill>
                  <a:srgbClr val="3B687F"/>
                </a:solidFill>
                <a:latin typeface="Calibri" panose="020F0502020204030204"/>
                <a:ea typeface="+mn-ea"/>
                <a:cs typeface="Calibri"/>
              </a:rPr>
              <a:t>Verpackungen</a:t>
            </a:r>
          </a:p>
          <a:p>
            <a:pPr marL="171450" indent="-171450" algn="l" eaLnBrk="1" fontAlgn="auto" hangingPunct="1">
              <a:spcBef>
                <a:spcPts val="200"/>
              </a:spcBef>
              <a:spcAft>
                <a:spcPts val="0"/>
              </a:spcAft>
              <a:buClr>
                <a:srgbClr val="3963A1"/>
              </a:buClr>
              <a:buFont typeface="Arial" panose="020B0604020202020204" pitchFamily="34" charset="0"/>
              <a:buChar char="•"/>
              <a:defRPr/>
            </a:pPr>
            <a:r>
              <a:rPr lang="de-DE" sz="1000" kern="0">
                <a:solidFill>
                  <a:srgbClr val="646466"/>
                </a:solidFill>
                <a:latin typeface="Calibri" panose="020F0502020204030204"/>
                <a:ea typeface="+mn-ea"/>
                <a:cs typeface="Calibri"/>
              </a:rPr>
              <a:t>Gewicht oder Größe der Verpackung reduzieren</a:t>
            </a:r>
          </a:p>
          <a:p>
            <a:pPr marL="171450" indent="-171450" algn="l" eaLnBrk="1" fontAlgn="auto" hangingPunct="1">
              <a:spcBef>
                <a:spcPts val="200"/>
              </a:spcBef>
              <a:spcAft>
                <a:spcPts val="0"/>
              </a:spcAft>
              <a:buClr>
                <a:srgbClr val="3963A1"/>
              </a:buClr>
              <a:buFont typeface="Arial" panose="020B0604020202020204" pitchFamily="34" charset="0"/>
              <a:buChar char="•"/>
              <a:defRPr/>
            </a:pPr>
            <a:r>
              <a:rPr lang="de-DE" sz="1000" kern="0">
                <a:solidFill>
                  <a:srgbClr val="646466"/>
                </a:solidFill>
                <a:latin typeface="Calibri" panose="020F0502020204030204"/>
                <a:ea typeface="+mn-ea"/>
                <a:cs typeface="Calibri"/>
              </a:rPr>
              <a:t>Design für maximale </a:t>
            </a:r>
            <a:r>
              <a:rPr lang="de-DE" sz="1000" kern="0" err="1">
                <a:solidFill>
                  <a:srgbClr val="646466"/>
                </a:solidFill>
                <a:latin typeface="Calibri" panose="020F0502020204030204"/>
                <a:ea typeface="+mn-ea"/>
                <a:cs typeface="Calibri"/>
              </a:rPr>
              <a:t>Wiederver-wertbarkeit</a:t>
            </a:r>
            <a:r>
              <a:rPr lang="de-DE" sz="1000" kern="0">
                <a:solidFill>
                  <a:srgbClr val="646466"/>
                </a:solidFill>
                <a:latin typeface="Calibri" panose="020F0502020204030204"/>
                <a:ea typeface="+mn-ea"/>
                <a:cs typeface="Calibri"/>
              </a:rPr>
              <a:t> und Kreislauffähigkeit</a:t>
            </a:r>
          </a:p>
          <a:p>
            <a:pPr marL="171450" indent="-171450" algn="l" eaLnBrk="1" fontAlgn="auto" hangingPunct="1">
              <a:spcBef>
                <a:spcPts val="200"/>
              </a:spcBef>
              <a:spcAft>
                <a:spcPts val="0"/>
              </a:spcAft>
              <a:buClr>
                <a:srgbClr val="3963A1"/>
              </a:buClr>
              <a:buFont typeface="Arial" panose="020B0604020202020204" pitchFamily="34" charset="0"/>
              <a:buChar char="•"/>
              <a:defRPr/>
            </a:pPr>
            <a:endParaRPr lang="de-DE" sz="1000" kern="0">
              <a:solidFill>
                <a:srgbClr val="646466"/>
              </a:solidFill>
              <a:latin typeface="Calibri" panose="020F0502020204030204"/>
              <a:ea typeface="+mn-ea"/>
              <a:cs typeface="Calibri"/>
            </a:endParaRPr>
          </a:p>
          <a:p>
            <a:pPr algn="l" eaLnBrk="1" fontAlgn="auto" hangingPunct="1">
              <a:spcBef>
                <a:spcPts val="200"/>
              </a:spcBef>
              <a:spcAft>
                <a:spcPts val="0"/>
              </a:spcAft>
              <a:buClr>
                <a:srgbClr val="3963A1"/>
              </a:buClr>
              <a:defRPr/>
            </a:pPr>
            <a:r>
              <a:rPr lang="de-DE" sz="1100" b="1" kern="0">
                <a:solidFill>
                  <a:srgbClr val="3B687F"/>
                </a:solidFill>
                <a:latin typeface="Calibri" panose="020F0502020204030204"/>
                <a:cs typeface="Calibri"/>
              </a:rPr>
              <a:t>Produkte</a:t>
            </a:r>
          </a:p>
          <a:p>
            <a:pPr marL="171450" indent="-171450" algn="l" eaLnBrk="1" fontAlgn="auto" hangingPunct="1">
              <a:spcBef>
                <a:spcPts val="200"/>
              </a:spcBef>
              <a:spcAft>
                <a:spcPts val="0"/>
              </a:spcAft>
              <a:buClr>
                <a:srgbClr val="3963A1"/>
              </a:buClr>
              <a:buFont typeface="Arial" panose="020B0604020202020204" pitchFamily="34" charset="0"/>
              <a:buChar char="•"/>
              <a:defRPr/>
            </a:pPr>
            <a:r>
              <a:rPr lang="de-DE" sz="1000" kern="0">
                <a:solidFill>
                  <a:srgbClr val="646466"/>
                </a:solidFill>
                <a:latin typeface="Calibri" panose="020F0502020204030204"/>
                <a:cs typeface="Calibri"/>
              </a:rPr>
              <a:t>Design für geringeren Energie- und Materialverbrauch im Lebenszyklus</a:t>
            </a:r>
          </a:p>
          <a:p>
            <a:pPr marL="171450" indent="-171450" algn="l" eaLnBrk="1" fontAlgn="auto" hangingPunct="1">
              <a:spcBef>
                <a:spcPts val="200"/>
              </a:spcBef>
              <a:spcAft>
                <a:spcPts val="0"/>
              </a:spcAft>
              <a:buClr>
                <a:srgbClr val="3963A1"/>
              </a:buClr>
              <a:buFont typeface="Arial" panose="020B0604020202020204" pitchFamily="34" charset="0"/>
              <a:buChar char="•"/>
              <a:defRPr/>
            </a:pPr>
            <a:r>
              <a:rPr lang="de-DE" sz="1000" kern="0">
                <a:solidFill>
                  <a:srgbClr val="646466"/>
                </a:solidFill>
                <a:latin typeface="Calibri" panose="020F0502020204030204"/>
                <a:cs typeface="Calibri"/>
              </a:rPr>
              <a:t>Design für positiven Einfluss auf die Gesundheit der Verbraucher</a:t>
            </a:r>
          </a:p>
          <a:p>
            <a:pPr marL="171450" indent="-171450" algn="l" eaLnBrk="1" fontAlgn="auto" hangingPunct="1">
              <a:spcBef>
                <a:spcPts val="200"/>
              </a:spcBef>
              <a:spcAft>
                <a:spcPts val="0"/>
              </a:spcAft>
              <a:buClr>
                <a:srgbClr val="3963A1"/>
              </a:buClr>
              <a:buFont typeface="Arial" panose="020B0604020202020204" pitchFamily="34" charset="0"/>
              <a:buChar char="•"/>
              <a:defRPr/>
            </a:pPr>
            <a:r>
              <a:rPr lang="de-DE" sz="1000" kern="0">
                <a:solidFill>
                  <a:srgbClr val="646466"/>
                </a:solidFill>
                <a:latin typeface="Calibri" panose="020F0502020204030204" pitchFamily="34" charset="0"/>
                <a:cs typeface="Calibri" panose="020F0502020204030204" pitchFamily="34" charset="0"/>
              </a:rPr>
              <a:t>Gewicht oder Größe des Produkts reduzieren</a:t>
            </a:r>
          </a:p>
          <a:p>
            <a:pPr marL="171450" indent="-171450" algn="l" eaLnBrk="1" fontAlgn="auto" hangingPunct="1">
              <a:spcBef>
                <a:spcPts val="200"/>
              </a:spcBef>
              <a:spcAft>
                <a:spcPts val="0"/>
              </a:spcAft>
              <a:buClr>
                <a:srgbClr val="3963A1"/>
              </a:buClr>
              <a:buFont typeface="Arial" panose="020B0604020202020204" pitchFamily="34" charset="0"/>
              <a:buChar char="•"/>
              <a:defRPr/>
            </a:pPr>
            <a:r>
              <a:rPr lang="de-DE" sz="1000" kern="0">
                <a:solidFill>
                  <a:srgbClr val="646466"/>
                </a:solidFill>
                <a:latin typeface="Calibri" panose="020F0502020204030204" pitchFamily="34" charset="0"/>
                <a:cs typeface="Calibri" panose="020F0502020204030204" pitchFamily="34" charset="0"/>
              </a:rPr>
              <a:t>Design für maximale </a:t>
            </a:r>
            <a:r>
              <a:rPr lang="de-DE" sz="1000" kern="0" err="1">
                <a:solidFill>
                  <a:srgbClr val="646466"/>
                </a:solidFill>
                <a:latin typeface="Calibri" panose="020F0502020204030204" pitchFamily="34" charset="0"/>
                <a:cs typeface="Calibri" panose="020F0502020204030204" pitchFamily="34" charset="0"/>
              </a:rPr>
              <a:t>Wiederver-wertbarkeit</a:t>
            </a:r>
            <a:r>
              <a:rPr lang="de-DE" sz="1000" kern="0">
                <a:solidFill>
                  <a:srgbClr val="646466"/>
                </a:solidFill>
                <a:latin typeface="Calibri" panose="020F0502020204030204" pitchFamily="34" charset="0"/>
                <a:cs typeface="Calibri" panose="020F0502020204030204" pitchFamily="34" charset="0"/>
              </a:rPr>
              <a:t> und Kreislauffähigkeit</a:t>
            </a:r>
          </a:p>
          <a:p>
            <a:pPr marL="171450" indent="-171450" algn="l" eaLnBrk="1" fontAlgn="auto" hangingPunct="1">
              <a:spcBef>
                <a:spcPts val="200"/>
              </a:spcBef>
              <a:spcAft>
                <a:spcPts val="0"/>
              </a:spcAft>
              <a:buClr>
                <a:srgbClr val="3963A1"/>
              </a:buClr>
              <a:buFont typeface="Arial" panose="020B0604020202020204" pitchFamily="34" charset="0"/>
              <a:buChar char="•"/>
              <a:defRPr/>
            </a:pPr>
            <a:endParaRPr lang="de-DE" sz="1000" kern="0">
              <a:solidFill>
                <a:srgbClr val="646466"/>
              </a:solidFill>
              <a:latin typeface="Calibri" panose="020F0502020204030204" pitchFamily="34" charset="0"/>
              <a:cs typeface="Calibri" panose="020F0502020204030204" pitchFamily="34" charset="0"/>
            </a:endParaRPr>
          </a:p>
          <a:p>
            <a:pPr marL="350837" marR="0" lvl="0" indent="-171450" algn="l" defTabSz="914400" eaLnBrk="1" fontAlgn="auto" latinLnBrk="0" hangingPunct="1">
              <a:lnSpc>
                <a:spcPct val="100000"/>
              </a:lnSpc>
              <a:spcBef>
                <a:spcPts val="200"/>
              </a:spcBef>
              <a:spcAft>
                <a:spcPts val="0"/>
              </a:spcAft>
              <a:buClr>
                <a:srgbClr val="3963A1"/>
              </a:buClr>
              <a:buSzTx/>
              <a:buFont typeface="Arial" panose="020B0604020202020204" pitchFamily="34" charset="0"/>
              <a:buChar char="•"/>
              <a:tabLst/>
              <a:defRPr/>
            </a:pPr>
            <a:endParaRPr lang="de-DE" sz="1000" kern="0">
              <a:solidFill>
                <a:srgbClr val="646466"/>
              </a:solidFill>
              <a:latin typeface="Calibri" panose="020F0502020204030204" pitchFamily="34" charset="0"/>
              <a:cs typeface="Calibri" panose="020F0502020204030204" pitchFamily="34" charset="0"/>
            </a:endParaRPr>
          </a:p>
          <a:p>
            <a:pPr marL="171450" marR="0" lvl="0" indent="-171450" algn="l" defTabSz="914400" eaLnBrk="1" fontAlgn="auto" latinLnBrk="0" hangingPunct="1">
              <a:lnSpc>
                <a:spcPct val="100000"/>
              </a:lnSpc>
              <a:spcBef>
                <a:spcPts val="200"/>
              </a:spcBef>
              <a:spcAft>
                <a:spcPts val="0"/>
              </a:spcAft>
              <a:buClr>
                <a:srgbClr val="3963A1"/>
              </a:buClr>
              <a:buSzTx/>
              <a:buFont typeface="Arial" panose="020B0604020202020204" pitchFamily="34" charset="0"/>
              <a:buChar char="•"/>
              <a:tabLst/>
              <a:defRPr/>
            </a:pPr>
            <a:endParaRPr lang="de-DE" sz="1000" kern="0">
              <a:solidFill>
                <a:srgbClr val="646466"/>
              </a:solidFill>
              <a:latin typeface="Calibri" panose="020F0502020204030204" pitchFamily="34" charset="0"/>
              <a:cs typeface="Calibri" panose="020F0502020204030204" pitchFamily="34" charset="0"/>
            </a:endParaRPr>
          </a:p>
          <a:p>
            <a:pPr algn="l" eaLnBrk="1" fontAlgn="auto" hangingPunct="1">
              <a:spcBef>
                <a:spcPts val="200"/>
              </a:spcBef>
              <a:spcAft>
                <a:spcPts val="0"/>
              </a:spcAft>
              <a:buClr>
                <a:srgbClr val="3963A1"/>
              </a:buClr>
              <a:defRPr/>
            </a:pPr>
            <a:endParaRPr lang="de-DE" sz="1000" kern="0">
              <a:solidFill>
                <a:srgbClr val="646466"/>
              </a:solidFill>
              <a:latin typeface="Calibri" panose="020F0502020204030204"/>
              <a:ea typeface="+mn-ea"/>
              <a:cs typeface="Calibri"/>
            </a:endParaRPr>
          </a:p>
          <a:p>
            <a:pPr marL="350837" marR="0" lvl="0" indent="-171450" algn="l" defTabSz="914400" eaLnBrk="1" fontAlgn="auto" latinLnBrk="0" hangingPunct="1">
              <a:lnSpc>
                <a:spcPct val="100000"/>
              </a:lnSpc>
              <a:spcBef>
                <a:spcPts val="200"/>
              </a:spcBef>
              <a:spcAft>
                <a:spcPts val="0"/>
              </a:spcAft>
              <a:buClr>
                <a:srgbClr val="3963A1"/>
              </a:buClr>
              <a:buSzTx/>
              <a:buFont typeface="Arial" panose="020B0604020202020204" pitchFamily="34" charset="0"/>
              <a:buChar char="•"/>
              <a:tabLst/>
              <a:defRPr/>
            </a:pPr>
            <a:endParaRPr kumimoji="0" lang="de-DE" sz="1000" b="0" i="0" u="none" strike="noStrike" kern="0" cap="none" spc="0" normalizeH="0" baseline="0" noProof="0">
              <a:ln>
                <a:noFill/>
              </a:ln>
              <a:solidFill>
                <a:srgbClr val="646466"/>
              </a:solidFill>
              <a:effectLst/>
              <a:uLnTx/>
              <a:uFillTx/>
              <a:latin typeface="Calibri" panose="020F0502020204030204" pitchFamily="34" charset="0"/>
              <a:ea typeface="+mn-ea"/>
              <a:cs typeface="Calibri" panose="020F0502020204030204" pitchFamily="34" charset="0"/>
            </a:endParaRPr>
          </a:p>
          <a:p>
            <a:pPr marL="350837" marR="0" lvl="0" indent="-171450" algn="l" defTabSz="914400" eaLnBrk="1" fontAlgn="auto" latinLnBrk="0" hangingPunct="1">
              <a:lnSpc>
                <a:spcPct val="100000"/>
              </a:lnSpc>
              <a:spcBef>
                <a:spcPts val="200"/>
              </a:spcBef>
              <a:spcAft>
                <a:spcPts val="0"/>
              </a:spcAft>
              <a:buClr>
                <a:srgbClr val="3963A1"/>
              </a:buClr>
              <a:buSzTx/>
              <a:buFont typeface="Arial" panose="020B0604020202020204" pitchFamily="34" charset="0"/>
              <a:buChar char="•"/>
              <a:tabLst/>
              <a:defRPr/>
            </a:pPr>
            <a:endParaRPr kumimoji="0" lang="de-DE" sz="1000" b="0" i="0" u="none" strike="noStrike" kern="0" cap="none" spc="0" normalizeH="0" baseline="0" noProof="0">
              <a:ln>
                <a:noFill/>
              </a:ln>
              <a:solidFill>
                <a:srgbClr val="646466"/>
              </a:solidFill>
              <a:effectLst/>
              <a:uLnTx/>
              <a:uFillTx/>
              <a:latin typeface="Calibri" panose="020F0502020204030204" pitchFamily="34" charset="0"/>
              <a:ea typeface="+mn-ea"/>
              <a:cs typeface="Calibri" panose="020F0502020204030204" pitchFamily="34" charset="0"/>
            </a:endParaRPr>
          </a:p>
          <a:p>
            <a:pPr marL="171450" marR="0" lvl="0" indent="-171450" algn="l" defTabSz="914400" eaLnBrk="1" fontAlgn="auto" latinLnBrk="0" hangingPunct="1">
              <a:lnSpc>
                <a:spcPct val="100000"/>
              </a:lnSpc>
              <a:spcBef>
                <a:spcPts val="200"/>
              </a:spcBef>
              <a:spcAft>
                <a:spcPts val="0"/>
              </a:spcAft>
              <a:buClr>
                <a:srgbClr val="3963A1"/>
              </a:buClr>
              <a:buSzTx/>
              <a:buFont typeface="Arial" panose="020B0604020202020204" pitchFamily="34" charset="0"/>
              <a:buChar char="•"/>
              <a:tabLst/>
              <a:defRPr/>
            </a:pPr>
            <a:endParaRPr kumimoji="0" lang="de-DE" sz="1000" b="0" i="0" u="none" strike="noStrike" kern="0" cap="none" spc="0" normalizeH="0" baseline="0" noProof="0">
              <a:ln>
                <a:noFill/>
              </a:ln>
              <a:solidFill>
                <a:srgbClr val="646466"/>
              </a:solidFill>
              <a:effectLst/>
              <a:uLnTx/>
              <a:uFillTx/>
              <a:latin typeface="Calibri" panose="020F0502020204030204" pitchFamily="34" charset="0"/>
              <a:ea typeface="+mn-ea"/>
              <a:cs typeface="Calibri" panose="020F0502020204030204" pitchFamily="34" charset="0"/>
            </a:endParaRPr>
          </a:p>
          <a:p>
            <a:pPr marL="171450" marR="0" lvl="0" indent="-171450" algn="l" defTabSz="914400" eaLnBrk="1" fontAlgn="auto" latinLnBrk="0" hangingPunct="1">
              <a:lnSpc>
                <a:spcPct val="100000"/>
              </a:lnSpc>
              <a:spcBef>
                <a:spcPts val="200"/>
              </a:spcBef>
              <a:spcAft>
                <a:spcPts val="0"/>
              </a:spcAft>
              <a:buClr>
                <a:srgbClr val="3963A1"/>
              </a:buClr>
              <a:buSzTx/>
              <a:buFont typeface="Arial" panose="020B0604020202020204" pitchFamily="34" charset="0"/>
              <a:buChar char="•"/>
              <a:tabLst/>
              <a:defRPr/>
            </a:pPr>
            <a:endParaRPr kumimoji="0" lang="de-DE" sz="1000" b="0" i="0" u="none" strike="noStrike" kern="0" cap="none" spc="0" normalizeH="0" baseline="0" noProof="0">
              <a:ln>
                <a:noFill/>
              </a:ln>
              <a:solidFill>
                <a:srgbClr val="646466"/>
              </a:solidFill>
              <a:effectLst/>
              <a:uLnTx/>
              <a:uFillTx/>
              <a:latin typeface="Calibri" panose="020F0502020204030204" pitchFamily="34" charset="0"/>
              <a:ea typeface="+mn-ea"/>
              <a:cs typeface="Calibri" panose="020F0502020204030204" pitchFamily="34" charset="0"/>
            </a:endParaRPr>
          </a:p>
        </p:txBody>
      </p:sp>
      <p:sp>
        <p:nvSpPr>
          <p:cNvPr id="120" name="Textfeld 119">
            <a:extLst>
              <a:ext uri="{FF2B5EF4-FFF2-40B4-BE49-F238E27FC236}">
                <a16:creationId xmlns:a16="http://schemas.microsoft.com/office/drawing/2014/main" id="{6E216624-87C4-F541-8CAC-7BC16051BA00}"/>
              </a:ext>
            </a:extLst>
          </p:cNvPr>
          <p:cNvSpPr txBox="1"/>
          <p:nvPr/>
        </p:nvSpPr>
        <p:spPr>
          <a:xfrm>
            <a:off x="2769620" y="2564197"/>
            <a:ext cx="2124000" cy="2832978"/>
          </a:xfrm>
          <a:prstGeom prst="rect">
            <a:avLst/>
          </a:prstGeom>
          <a:noFill/>
          <a:ln>
            <a:solidFill>
              <a:schemeClr val="bg1">
                <a:lumMod val="75000"/>
              </a:schemeClr>
            </a:solidFill>
          </a:ln>
        </p:spPr>
        <p:txBody>
          <a:bodyPr wrap="square" lIns="72000" rIns="72000" rtlCol="0" anchor="t" anchorCtr="0">
            <a:noAutofit/>
          </a:bodyPr>
          <a:lstStyle/>
          <a:p>
            <a:pPr algn="l" eaLnBrk="1" fontAlgn="auto" hangingPunct="1">
              <a:spcBef>
                <a:spcPts val="200"/>
              </a:spcBef>
              <a:spcAft>
                <a:spcPts val="0"/>
              </a:spcAft>
              <a:buClr>
                <a:srgbClr val="3963A1"/>
              </a:buClr>
              <a:defRPr/>
            </a:pPr>
            <a:r>
              <a:rPr lang="de-DE" sz="1100" b="1" kern="0">
                <a:solidFill>
                  <a:srgbClr val="3B687F"/>
                </a:solidFill>
                <a:latin typeface="Calibri" panose="020F0502020204030204"/>
                <a:ea typeface="+mn-ea"/>
                <a:cs typeface="Calibri"/>
              </a:rPr>
              <a:t>Rohmaterial und Bauteile</a:t>
            </a:r>
          </a:p>
          <a:p>
            <a:pPr marL="171450" indent="-171450" algn="l" eaLnBrk="1" fontAlgn="auto" hangingPunct="1">
              <a:spcBef>
                <a:spcPts val="200"/>
              </a:spcBef>
              <a:spcAft>
                <a:spcPts val="0"/>
              </a:spcAft>
              <a:buClr>
                <a:srgbClr val="3963A1"/>
              </a:buClr>
              <a:buFont typeface="Arial" panose="020B0604020202020204" pitchFamily="34" charset="0"/>
              <a:buChar char="•"/>
              <a:defRPr/>
            </a:pPr>
            <a:r>
              <a:rPr lang="de-DE" sz="1000" kern="0">
                <a:solidFill>
                  <a:srgbClr val="646466"/>
                </a:solidFill>
                <a:latin typeface="Calibri" panose="020F0502020204030204"/>
                <a:cs typeface="Calibri"/>
              </a:rPr>
              <a:t>Suche nach nachhaltigeren, alternativen Zweitlieferanten</a:t>
            </a:r>
          </a:p>
          <a:p>
            <a:pPr algn="l" eaLnBrk="1" fontAlgn="auto" hangingPunct="1">
              <a:spcBef>
                <a:spcPts val="200"/>
              </a:spcBef>
              <a:spcAft>
                <a:spcPts val="0"/>
              </a:spcAft>
              <a:buClr>
                <a:srgbClr val="3963A1"/>
              </a:buClr>
              <a:defRPr/>
            </a:pPr>
            <a:endParaRPr lang="de-DE" sz="1000" kern="0">
              <a:solidFill>
                <a:srgbClr val="646466"/>
              </a:solidFill>
              <a:latin typeface="Calibri" panose="020F0502020204030204"/>
              <a:cs typeface="Calibri"/>
            </a:endParaRPr>
          </a:p>
          <a:p>
            <a:pPr algn="l" eaLnBrk="1" fontAlgn="auto" hangingPunct="1">
              <a:spcBef>
                <a:spcPts val="200"/>
              </a:spcBef>
              <a:spcAft>
                <a:spcPts val="0"/>
              </a:spcAft>
              <a:buClr>
                <a:srgbClr val="3963A1"/>
              </a:buClr>
              <a:defRPr/>
            </a:pPr>
            <a:r>
              <a:rPr lang="de-DE" sz="1100" b="1" kern="0">
                <a:solidFill>
                  <a:srgbClr val="3B687F"/>
                </a:solidFill>
                <a:latin typeface="Calibri" panose="020F0502020204030204"/>
                <a:cs typeface="Calibri"/>
              </a:rPr>
              <a:t>Lieferantenbeziehungen</a:t>
            </a:r>
          </a:p>
          <a:p>
            <a:pPr marL="171450" indent="-171450" algn="l" eaLnBrk="1" fontAlgn="auto" hangingPunct="1">
              <a:spcBef>
                <a:spcPts val="200"/>
              </a:spcBef>
              <a:spcAft>
                <a:spcPts val="0"/>
              </a:spcAft>
              <a:buClr>
                <a:srgbClr val="3963A1"/>
              </a:buClr>
              <a:buFont typeface="Arial" panose="020B0604020202020204" pitchFamily="34" charset="0"/>
              <a:buChar char="•"/>
              <a:defRPr/>
            </a:pPr>
            <a:r>
              <a:rPr lang="de-DE" sz="1000" kern="0">
                <a:solidFill>
                  <a:srgbClr val="646466"/>
                </a:solidFill>
                <a:latin typeface="Calibri" panose="020F0502020204030204"/>
                <a:cs typeface="Calibri"/>
              </a:rPr>
              <a:t>Lieferantenaudit und -kontrolle einführen</a:t>
            </a:r>
          </a:p>
          <a:p>
            <a:pPr marL="171450" indent="-171450" algn="l" eaLnBrk="1" fontAlgn="auto" hangingPunct="1">
              <a:spcBef>
                <a:spcPts val="200"/>
              </a:spcBef>
              <a:spcAft>
                <a:spcPts val="0"/>
              </a:spcAft>
              <a:buClr>
                <a:srgbClr val="3963A1"/>
              </a:buClr>
              <a:buFont typeface="Arial" panose="020B0604020202020204" pitchFamily="34" charset="0"/>
              <a:buChar char="•"/>
              <a:defRPr/>
            </a:pPr>
            <a:r>
              <a:rPr lang="de-DE" sz="1000" kern="0">
                <a:solidFill>
                  <a:srgbClr val="646466"/>
                </a:solidFill>
                <a:latin typeface="Calibri" panose="020F0502020204030204"/>
                <a:cs typeface="Calibri"/>
              </a:rPr>
              <a:t>Beschaffung bei lokalen (Kleinst-) Lieferanten</a:t>
            </a:r>
          </a:p>
          <a:p>
            <a:pPr marL="171450" indent="-171450" algn="l" eaLnBrk="1" fontAlgn="auto" hangingPunct="1">
              <a:spcBef>
                <a:spcPts val="200"/>
              </a:spcBef>
              <a:spcAft>
                <a:spcPts val="0"/>
              </a:spcAft>
              <a:buClr>
                <a:srgbClr val="3963A1"/>
              </a:buClr>
              <a:buFont typeface="Arial" panose="020B0604020202020204" pitchFamily="34" charset="0"/>
              <a:buChar char="•"/>
              <a:defRPr/>
            </a:pPr>
            <a:r>
              <a:rPr lang="de-DE" sz="1000" kern="0">
                <a:solidFill>
                  <a:srgbClr val="646466"/>
                </a:solidFill>
                <a:latin typeface="Calibri" panose="020F0502020204030204"/>
                <a:cs typeface="Calibri"/>
              </a:rPr>
              <a:t>Beschaffung bei nachhaltigen Lieferanten</a:t>
            </a:r>
            <a:endParaRPr lang="de-DE" sz="1000" kern="0">
              <a:solidFill>
                <a:srgbClr val="646466"/>
              </a:solidFill>
              <a:latin typeface="Calibri" panose="020F0502020204030204" pitchFamily="34" charset="0"/>
              <a:cs typeface="Calibri" panose="020F0502020204030204" pitchFamily="34" charset="0"/>
            </a:endParaRPr>
          </a:p>
          <a:p>
            <a:pPr algn="l" eaLnBrk="1" fontAlgn="auto" hangingPunct="1">
              <a:spcBef>
                <a:spcPts val="200"/>
              </a:spcBef>
              <a:spcAft>
                <a:spcPts val="0"/>
              </a:spcAft>
              <a:buClr>
                <a:srgbClr val="3963A1"/>
              </a:buClr>
              <a:defRPr/>
            </a:pPr>
            <a:endParaRPr lang="de-DE" sz="1000" kern="0">
              <a:solidFill>
                <a:srgbClr val="646466"/>
              </a:solidFill>
              <a:latin typeface="Calibri" panose="020F0502020204030204" pitchFamily="34" charset="0"/>
              <a:cs typeface="Calibri" panose="020F0502020204030204" pitchFamily="34" charset="0"/>
            </a:endParaRPr>
          </a:p>
          <a:p>
            <a:pPr marL="171450" marR="0" lvl="0" indent="-171450" algn="l" defTabSz="914400" eaLnBrk="1" fontAlgn="auto" latinLnBrk="0" hangingPunct="1">
              <a:lnSpc>
                <a:spcPct val="100000"/>
              </a:lnSpc>
              <a:spcBef>
                <a:spcPts val="200"/>
              </a:spcBef>
              <a:spcAft>
                <a:spcPts val="0"/>
              </a:spcAft>
              <a:buClr>
                <a:srgbClr val="3963A1"/>
              </a:buClr>
              <a:buSzTx/>
              <a:buFont typeface="Arial" panose="020B0604020202020204" pitchFamily="34" charset="0"/>
              <a:buChar char="•"/>
              <a:tabLst/>
              <a:defRPr/>
            </a:pPr>
            <a:endParaRPr lang="de-DE" sz="1000" kern="0">
              <a:solidFill>
                <a:srgbClr val="646466"/>
              </a:solidFill>
              <a:latin typeface="Calibri" panose="020F0502020204030204" pitchFamily="34" charset="0"/>
              <a:cs typeface="Calibri" panose="020F0502020204030204" pitchFamily="34" charset="0"/>
            </a:endParaRPr>
          </a:p>
          <a:p>
            <a:pPr marL="171450" marR="0" lvl="0" indent="-171450" algn="l" defTabSz="914400" eaLnBrk="1" fontAlgn="auto" latinLnBrk="0" hangingPunct="1">
              <a:lnSpc>
                <a:spcPct val="100000"/>
              </a:lnSpc>
              <a:spcBef>
                <a:spcPts val="200"/>
              </a:spcBef>
              <a:spcAft>
                <a:spcPts val="0"/>
              </a:spcAft>
              <a:buClr>
                <a:srgbClr val="3963A1"/>
              </a:buClr>
              <a:buSzTx/>
              <a:buFont typeface="Arial" panose="020B0604020202020204" pitchFamily="34" charset="0"/>
              <a:buChar char="•"/>
              <a:tabLst/>
              <a:defRPr/>
            </a:pPr>
            <a:endParaRPr lang="de-DE" sz="1000" kern="0">
              <a:solidFill>
                <a:srgbClr val="646466"/>
              </a:solidFill>
              <a:latin typeface="Calibri" panose="020F0502020204030204" pitchFamily="34" charset="0"/>
              <a:cs typeface="Calibri" panose="020F0502020204030204" pitchFamily="34" charset="0"/>
            </a:endParaRPr>
          </a:p>
        </p:txBody>
      </p:sp>
      <p:sp>
        <p:nvSpPr>
          <p:cNvPr id="121" name="Textfeld 120">
            <a:extLst>
              <a:ext uri="{FF2B5EF4-FFF2-40B4-BE49-F238E27FC236}">
                <a16:creationId xmlns:a16="http://schemas.microsoft.com/office/drawing/2014/main" id="{2587E46F-6849-C84D-AF91-E4B4C2B8540B}"/>
              </a:ext>
            </a:extLst>
          </p:cNvPr>
          <p:cNvSpPr txBox="1"/>
          <p:nvPr/>
        </p:nvSpPr>
        <p:spPr>
          <a:xfrm>
            <a:off x="5011189" y="2564196"/>
            <a:ext cx="2124000" cy="1795572"/>
          </a:xfrm>
          <a:prstGeom prst="rect">
            <a:avLst/>
          </a:prstGeom>
          <a:noFill/>
          <a:ln>
            <a:solidFill>
              <a:schemeClr val="bg1">
                <a:lumMod val="75000"/>
              </a:schemeClr>
            </a:solidFill>
          </a:ln>
        </p:spPr>
        <p:txBody>
          <a:bodyPr wrap="square" lIns="72000" rIns="72000" rtlCol="0" anchor="t" anchorCtr="0">
            <a:noAutofit/>
          </a:bodyPr>
          <a:lstStyle/>
          <a:p>
            <a:pPr algn="l" eaLnBrk="1" fontAlgn="auto" hangingPunct="1">
              <a:spcBef>
                <a:spcPts val="200"/>
              </a:spcBef>
              <a:spcAft>
                <a:spcPts val="0"/>
              </a:spcAft>
              <a:buClr>
                <a:srgbClr val="3963A1"/>
              </a:buClr>
              <a:defRPr/>
            </a:pPr>
            <a:r>
              <a:rPr lang="de-DE" sz="1100" b="1" kern="0">
                <a:solidFill>
                  <a:srgbClr val="3B687F"/>
                </a:solidFill>
                <a:latin typeface="Calibri" panose="020F0502020204030204"/>
                <a:ea typeface="+mn-ea"/>
                <a:cs typeface="Calibri"/>
              </a:rPr>
              <a:t>Fußabdruck der Produktion</a:t>
            </a:r>
          </a:p>
          <a:p>
            <a:pPr marL="171450" indent="-171450" algn="l" eaLnBrk="1" fontAlgn="auto" hangingPunct="1">
              <a:spcBef>
                <a:spcPts val="200"/>
              </a:spcBef>
              <a:spcAft>
                <a:spcPts val="0"/>
              </a:spcAft>
              <a:buClr>
                <a:srgbClr val="3963A1"/>
              </a:buClr>
              <a:buFont typeface="Arial" panose="020B0604020202020204" pitchFamily="34" charset="0"/>
              <a:buChar char="•"/>
              <a:defRPr/>
            </a:pPr>
            <a:r>
              <a:rPr lang="de-DE" sz="1000" kern="0">
                <a:solidFill>
                  <a:srgbClr val="646466"/>
                </a:solidFill>
                <a:latin typeface="Calibri" panose="020F0502020204030204"/>
                <a:cs typeface="Calibri"/>
              </a:rPr>
              <a:t>Berücksichtigung von Nachhaltigkeitskriterien bei Standortentscheidungen</a:t>
            </a:r>
          </a:p>
          <a:p>
            <a:pPr marL="171450" indent="-171450" algn="l" eaLnBrk="1" fontAlgn="auto" hangingPunct="1">
              <a:spcBef>
                <a:spcPts val="200"/>
              </a:spcBef>
              <a:spcAft>
                <a:spcPts val="0"/>
              </a:spcAft>
              <a:buClr>
                <a:srgbClr val="3963A1"/>
              </a:buClr>
              <a:buFont typeface="Arial" panose="020B0604020202020204" pitchFamily="34" charset="0"/>
              <a:buChar char="•"/>
              <a:defRPr/>
            </a:pPr>
            <a:endParaRPr lang="de-DE" sz="1000" kern="0">
              <a:solidFill>
                <a:srgbClr val="646466"/>
              </a:solidFill>
              <a:latin typeface="Calibri" panose="020F0502020204030204"/>
              <a:cs typeface="Calibri"/>
            </a:endParaRPr>
          </a:p>
          <a:p>
            <a:pPr algn="l" eaLnBrk="1" fontAlgn="auto" hangingPunct="1">
              <a:spcBef>
                <a:spcPts val="200"/>
              </a:spcBef>
              <a:spcAft>
                <a:spcPts val="0"/>
              </a:spcAft>
              <a:buClr>
                <a:srgbClr val="3963A1"/>
              </a:buClr>
              <a:defRPr/>
            </a:pPr>
            <a:r>
              <a:rPr lang="de-DE" sz="1100" b="1" kern="0">
                <a:solidFill>
                  <a:srgbClr val="3B687F"/>
                </a:solidFill>
                <a:latin typeface="Calibri" panose="020F0502020204030204"/>
                <a:cs typeface="Calibri"/>
              </a:rPr>
              <a:t>Produktionsprozess</a:t>
            </a:r>
          </a:p>
          <a:p>
            <a:pPr marL="171450" indent="-171450" algn="l" eaLnBrk="1" fontAlgn="auto" hangingPunct="1">
              <a:spcBef>
                <a:spcPts val="200"/>
              </a:spcBef>
              <a:spcAft>
                <a:spcPts val="0"/>
              </a:spcAft>
              <a:buClr>
                <a:srgbClr val="3963A1"/>
              </a:buClr>
              <a:buFont typeface="Arial" panose="020B0604020202020204" pitchFamily="34" charset="0"/>
              <a:buChar char="•"/>
              <a:defRPr/>
            </a:pPr>
            <a:r>
              <a:rPr lang="de-DE" sz="1000" kern="0">
                <a:solidFill>
                  <a:srgbClr val="646466"/>
                </a:solidFill>
                <a:latin typeface="Calibri" panose="020F0502020204030204"/>
                <a:cs typeface="Calibri"/>
              </a:rPr>
              <a:t>Verringerung der Emissionen und des Wasserverbrauchs</a:t>
            </a:r>
          </a:p>
          <a:p>
            <a:pPr marL="171450" indent="-171450" algn="l" eaLnBrk="1" fontAlgn="auto" hangingPunct="1">
              <a:spcBef>
                <a:spcPts val="200"/>
              </a:spcBef>
              <a:spcAft>
                <a:spcPts val="0"/>
              </a:spcAft>
              <a:buClr>
                <a:srgbClr val="3963A1"/>
              </a:buClr>
              <a:buFont typeface="Arial" panose="020B0604020202020204" pitchFamily="34" charset="0"/>
              <a:buChar char="•"/>
              <a:defRPr/>
            </a:pPr>
            <a:r>
              <a:rPr lang="de-DE" sz="1000" kern="0">
                <a:solidFill>
                  <a:srgbClr val="646466"/>
                </a:solidFill>
                <a:latin typeface="Calibri" panose="020F0502020204030204"/>
                <a:cs typeface="Calibri"/>
              </a:rPr>
              <a:t>Zentralisierung und Optimierung der Abfallwirtschaft</a:t>
            </a:r>
            <a:endParaRPr lang="de-DE" sz="1000" kern="0">
              <a:solidFill>
                <a:srgbClr val="646466"/>
              </a:solidFill>
              <a:latin typeface="Calibri" panose="020F0502020204030204" pitchFamily="34" charset="0"/>
              <a:cs typeface="Calibri" panose="020F0502020204030204" pitchFamily="34" charset="0"/>
            </a:endParaRPr>
          </a:p>
          <a:p>
            <a:pPr marL="350837" marR="0" lvl="0" indent="-171450" algn="l" defTabSz="914400" eaLnBrk="1" fontAlgn="auto" latinLnBrk="0" hangingPunct="1">
              <a:lnSpc>
                <a:spcPct val="100000"/>
              </a:lnSpc>
              <a:spcBef>
                <a:spcPts val="200"/>
              </a:spcBef>
              <a:spcAft>
                <a:spcPts val="0"/>
              </a:spcAft>
              <a:buClr>
                <a:srgbClr val="3963A1"/>
              </a:buClr>
              <a:buSzTx/>
              <a:buFont typeface="Arial" panose="020B0604020202020204" pitchFamily="34" charset="0"/>
              <a:buChar char="•"/>
              <a:tabLst/>
              <a:defRPr/>
            </a:pPr>
            <a:endParaRPr lang="de-DE" sz="1000" kern="0">
              <a:solidFill>
                <a:srgbClr val="646466"/>
              </a:solidFill>
              <a:latin typeface="Calibri" panose="020F0502020204030204" pitchFamily="34" charset="0"/>
              <a:cs typeface="Calibri" panose="020F0502020204030204" pitchFamily="34" charset="0"/>
            </a:endParaRPr>
          </a:p>
          <a:p>
            <a:pPr marL="171450" marR="0" lvl="0" indent="-171450" algn="l" defTabSz="914400" eaLnBrk="1" fontAlgn="auto" latinLnBrk="0" hangingPunct="1">
              <a:lnSpc>
                <a:spcPct val="100000"/>
              </a:lnSpc>
              <a:spcBef>
                <a:spcPts val="200"/>
              </a:spcBef>
              <a:spcAft>
                <a:spcPts val="0"/>
              </a:spcAft>
              <a:buClr>
                <a:srgbClr val="3963A1"/>
              </a:buClr>
              <a:buSzTx/>
              <a:buFont typeface="Arial" panose="020B0604020202020204" pitchFamily="34" charset="0"/>
              <a:buChar char="•"/>
              <a:tabLst/>
              <a:defRPr/>
            </a:pPr>
            <a:endParaRPr lang="de-DE" sz="1000" kern="0">
              <a:solidFill>
                <a:srgbClr val="646466"/>
              </a:solidFill>
              <a:latin typeface="Calibri" panose="020F0502020204030204" pitchFamily="34" charset="0"/>
              <a:cs typeface="Calibri" panose="020F0502020204030204" pitchFamily="34" charset="0"/>
            </a:endParaRPr>
          </a:p>
          <a:p>
            <a:pPr marL="171450" marR="0" lvl="0" indent="-171450" algn="l" defTabSz="914400" eaLnBrk="1" fontAlgn="auto" latinLnBrk="0" hangingPunct="1">
              <a:lnSpc>
                <a:spcPct val="100000"/>
              </a:lnSpc>
              <a:spcBef>
                <a:spcPts val="200"/>
              </a:spcBef>
              <a:spcAft>
                <a:spcPts val="0"/>
              </a:spcAft>
              <a:buClr>
                <a:srgbClr val="3963A1"/>
              </a:buClr>
              <a:buSzTx/>
              <a:buFont typeface="Arial" panose="020B0604020202020204" pitchFamily="34" charset="0"/>
              <a:buChar char="•"/>
              <a:tabLst/>
              <a:defRPr/>
            </a:pPr>
            <a:endParaRPr lang="de-DE" sz="1000" kern="0">
              <a:solidFill>
                <a:srgbClr val="646466"/>
              </a:solidFill>
              <a:latin typeface="Calibri" panose="020F0502020204030204" pitchFamily="34" charset="0"/>
              <a:cs typeface="Calibri" panose="020F0502020204030204" pitchFamily="34" charset="0"/>
            </a:endParaRPr>
          </a:p>
        </p:txBody>
      </p:sp>
      <p:sp>
        <p:nvSpPr>
          <p:cNvPr id="122" name="Textfeld 121">
            <a:extLst>
              <a:ext uri="{FF2B5EF4-FFF2-40B4-BE49-F238E27FC236}">
                <a16:creationId xmlns:a16="http://schemas.microsoft.com/office/drawing/2014/main" id="{CC17C313-5CED-5046-8FAE-9319255D20B1}"/>
              </a:ext>
            </a:extLst>
          </p:cNvPr>
          <p:cNvSpPr txBox="1"/>
          <p:nvPr/>
        </p:nvSpPr>
        <p:spPr>
          <a:xfrm>
            <a:off x="7252758" y="2564198"/>
            <a:ext cx="2124000" cy="1795570"/>
          </a:xfrm>
          <a:prstGeom prst="rect">
            <a:avLst/>
          </a:prstGeom>
          <a:noFill/>
          <a:ln>
            <a:solidFill>
              <a:schemeClr val="bg1">
                <a:lumMod val="75000"/>
              </a:schemeClr>
            </a:solidFill>
          </a:ln>
        </p:spPr>
        <p:txBody>
          <a:bodyPr wrap="square" lIns="72000" rIns="72000" rtlCol="0" anchor="t" anchorCtr="0">
            <a:noAutofit/>
          </a:bodyPr>
          <a:lstStyle/>
          <a:p>
            <a:pPr algn="l" eaLnBrk="1" fontAlgn="auto" hangingPunct="1">
              <a:spcBef>
                <a:spcPts val="200"/>
              </a:spcBef>
              <a:spcAft>
                <a:spcPts val="0"/>
              </a:spcAft>
              <a:buClr>
                <a:srgbClr val="3963A1"/>
              </a:buClr>
              <a:defRPr/>
            </a:pPr>
            <a:r>
              <a:rPr lang="de-DE" sz="1100" b="1" kern="0">
                <a:solidFill>
                  <a:srgbClr val="3B687F"/>
                </a:solidFill>
                <a:latin typeface="Calibri" panose="020F0502020204030204"/>
                <a:ea typeface="+mn-ea"/>
                <a:cs typeface="Calibri"/>
              </a:rPr>
              <a:t>Innovative Vertriebskanäle</a:t>
            </a:r>
          </a:p>
          <a:p>
            <a:pPr marL="171450" indent="-171450" algn="l" eaLnBrk="1" fontAlgn="auto" hangingPunct="1">
              <a:spcBef>
                <a:spcPts val="200"/>
              </a:spcBef>
              <a:spcAft>
                <a:spcPts val="0"/>
              </a:spcAft>
              <a:buClr>
                <a:srgbClr val="3963A1"/>
              </a:buClr>
              <a:buFont typeface="Arial" panose="020B0604020202020204" pitchFamily="34" charset="0"/>
              <a:buChar char="•"/>
              <a:defRPr/>
            </a:pPr>
            <a:r>
              <a:rPr lang="de-DE" sz="1000" kern="0">
                <a:solidFill>
                  <a:srgbClr val="646466"/>
                </a:solidFill>
                <a:latin typeface="Calibri" panose="020F0502020204030204" pitchFamily="34" charset="0"/>
                <a:cs typeface="Calibri" panose="020F0502020204030204" pitchFamily="34" charset="0"/>
              </a:rPr>
              <a:t>Verkauf über </a:t>
            </a:r>
            <a:r>
              <a:rPr lang="de-DE" sz="1000" kern="0" err="1">
                <a:solidFill>
                  <a:srgbClr val="646466"/>
                </a:solidFill>
                <a:latin typeface="Calibri" panose="020F0502020204030204" pitchFamily="34" charset="0"/>
                <a:cs typeface="Calibri" panose="020F0502020204030204" pitchFamily="34" charset="0"/>
              </a:rPr>
              <a:t>Crowd-Shipping</a:t>
            </a:r>
            <a:endParaRPr lang="de-DE" sz="1000" kern="0">
              <a:solidFill>
                <a:srgbClr val="646466"/>
              </a:solidFill>
              <a:latin typeface="Calibri" panose="020F0502020204030204" pitchFamily="34" charset="0"/>
              <a:cs typeface="Calibri" panose="020F0502020204030204" pitchFamily="34" charset="0"/>
            </a:endParaRPr>
          </a:p>
          <a:p>
            <a:pPr marL="171450" indent="-171450" algn="l" eaLnBrk="1" fontAlgn="auto" hangingPunct="1">
              <a:spcBef>
                <a:spcPts val="200"/>
              </a:spcBef>
              <a:spcAft>
                <a:spcPts val="0"/>
              </a:spcAft>
              <a:buClr>
                <a:srgbClr val="3963A1"/>
              </a:buClr>
              <a:buFont typeface="Arial" panose="020B0604020202020204" pitchFamily="34" charset="0"/>
              <a:buChar char="•"/>
              <a:defRPr/>
            </a:pPr>
            <a:r>
              <a:rPr lang="de-DE" sz="1000" kern="0">
                <a:solidFill>
                  <a:srgbClr val="646466"/>
                </a:solidFill>
                <a:latin typeface="Calibri" panose="020F0502020204030204" pitchFamily="34" charset="0"/>
                <a:cs typeface="Calibri" panose="020F0502020204030204" pitchFamily="34" charset="0"/>
              </a:rPr>
              <a:t>Verkauf über Kleinsthändler</a:t>
            </a:r>
          </a:p>
          <a:p>
            <a:pPr marL="171450" indent="-171450" algn="l" eaLnBrk="1" fontAlgn="auto" hangingPunct="1">
              <a:spcBef>
                <a:spcPts val="200"/>
              </a:spcBef>
              <a:spcAft>
                <a:spcPts val="0"/>
              </a:spcAft>
              <a:buClr>
                <a:srgbClr val="3963A1"/>
              </a:buClr>
              <a:buFont typeface="Arial" panose="020B0604020202020204" pitchFamily="34" charset="0"/>
              <a:buChar char="•"/>
              <a:defRPr/>
            </a:pPr>
            <a:endParaRPr lang="de-DE" sz="1000" kern="0">
              <a:solidFill>
                <a:srgbClr val="646466"/>
              </a:solidFill>
              <a:latin typeface="Calibri" panose="020F0502020204030204" pitchFamily="34" charset="0"/>
              <a:cs typeface="Calibri" panose="020F0502020204030204" pitchFamily="34" charset="0"/>
            </a:endParaRPr>
          </a:p>
          <a:p>
            <a:pPr algn="l" eaLnBrk="1" fontAlgn="auto" hangingPunct="1">
              <a:spcBef>
                <a:spcPts val="200"/>
              </a:spcBef>
              <a:spcAft>
                <a:spcPts val="0"/>
              </a:spcAft>
              <a:buClr>
                <a:srgbClr val="3963A1"/>
              </a:buClr>
              <a:defRPr/>
            </a:pPr>
            <a:r>
              <a:rPr lang="de-DE" sz="1100" b="1" kern="0">
                <a:solidFill>
                  <a:srgbClr val="3B687F"/>
                </a:solidFill>
                <a:latin typeface="Calibri" panose="020F0502020204030204"/>
                <a:cs typeface="Calibri"/>
              </a:rPr>
              <a:t>Fahrzeug-Optimierung</a:t>
            </a:r>
          </a:p>
          <a:p>
            <a:pPr marL="171450" indent="-171450" algn="l" eaLnBrk="1" fontAlgn="auto" hangingPunct="1">
              <a:spcBef>
                <a:spcPts val="200"/>
              </a:spcBef>
              <a:spcAft>
                <a:spcPts val="0"/>
              </a:spcAft>
              <a:buClr>
                <a:srgbClr val="3963A1"/>
              </a:buClr>
              <a:buFont typeface="Arial" panose="020B0604020202020204" pitchFamily="34" charset="0"/>
              <a:buChar char="•"/>
              <a:defRPr/>
            </a:pPr>
            <a:r>
              <a:rPr lang="de-DE" sz="1000" kern="0">
                <a:solidFill>
                  <a:srgbClr val="646466"/>
                </a:solidFill>
                <a:latin typeface="Calibri" panose="020F0502020204030204" pitchFamily="34" charset="0"/>
                <a:cs typeface="Calibri" panose="020F0502020204030204" pitchFamily="34" charset="0"/>
              </a:rPr>
              <a:t>Einsatz innovativer Fahrzeugtechnologien und Reifen</a:t>
            </a:r>
          </a:p>
          <a:p>
            <a:pPr marL="171450" indent="-171450" algn="l" eaLnBrk="1" fontAlgn="auto" hangingPunct="1">
              <a:spcBef>
                <a:spcPts val="200"/>
              </a:spcBef>
              <a:spcAft>
                <a:spcPts val="0"/>
              </a:spcAft>
              <a:buClr>
                <a:srgbClr val="3963A1"/>
              </a:buClr>
              <a:buFont typeface="Arial" panose="020B0604020202020204" pitchFamily="34" charset="0"/>
              <a:buChar char="•"/>
              <a:defRPr/>
            </a:pPr>
            <a:r>
              <a:rPr lang="de-DE" sz="1000" kern="0">
                <a:solidFill>
                  <a:srgbClr val="646466"/>
                </a:solidFill>
                <a:latin typeface="Calibri" panose="020F0502020204030204" pitchFamily="34" charset="0"/>
                <a:cs typeface="Calibri" panose="020F0502020204030204" pitchFamily="34" charset="0"/>
              </a:rPr>
              <a:t>Verwendung alternativer Kraftstoffe</a:t>
            </a:r>
          </a:p>
          <a:p>
            <a:pPr algn="l" eaLnBrk="1" fontAlgn="auto" hangingPunct="1">
              <a:spcBef>
                <a:spcPts val="200"/>
              </a:spcBef>
              <a:spcAft>
                <a:spcPts val="0"/>
              </a:spcAft>
              <a:buClr>
                <a:srgbClr val="3963A1"/>
              </a:buClr>
              <a:defRPr/>
            </a:pPr>
            <a:endParaRPr lang="de-DE" sz="1000" kern="0">
              <a:solidFill>
                <a:srgbClr val="646466"/>
              </a:solidFill>
              <a:latin typeface="Calibri" panose="020F0502020204030204" pitchFamily="34" charset="0"/>
              <a:cs typeface="Calibri" panose="020F0502020204030204" pitchFamily="34" charset="0"/>
            </a:endParaRPr>
          </a:p>
          <a:p>
            <a:pPr marL="171450" marR="0" lvl="0" indent="-171450" algn="l" defTabSz="914400" eaLnBrk="1" fontAlgn="auto" latinLnBrk="0" hangingPunct="1">
              <a:lnSpc>
                <a:spcPct val="100000"/>
              </a:lnSpc>
              <a:spcBef>
                <a:spcPts val="200"/>
              </a:spcBef>
              <a:spcAft>
                <a:spcPts val="0"/>
              </a:spcAft>
              <a:buClr>
                <a:srgbClr val="3963A1"/>
              </a:buClr>
              <a:buSzTx/>
              <a:buFont typeface="Arial" panose="020B0604020202020204" pitchFamily="34" charset="0"/>
              <a:buChar char="•"/>
              <a:tabLst/>
              <a:defRPr/>
            </a:pPr>
            <a:endParaRPr lang="de-DE" sz="1000" kern="0">
              <a:solidFill>
                <a:srgbClr val="646466"/>
              </a:solidFill>
              <a:latin typeface="Calibri" panose="020F0502020204030204" pitchFamily="34" charset="0"/>
              <a:cs typeface="Calibri" panose="020F0502020204030204" pitchFamily="34" charset="0"/>
            </a:endParaRPr>
          </a:p>
        </p:txBody>
      </p:sp>
      <p:sp>
        <p:nvSpPr>
          <p:cNvPr id="123" name="Textfeld 122">
            <a:extLst>
              <a:ext uri="{FF2B5EF4-FFF2-40B4-BE49-F238E27FC236}">
                <a16:creationId xmlns:a16="http://schemas.microsoft.com/office/drawing/2014/main" id="{E10D9BA8-D990-1044-8BD7-71B461D9AB34}"/>
              </a:ext>
            </a:extLst>
          </p:cNvPr>
          <p:cNvSpPr txBox="1"/>
          <p:nvPr/>
        </p:nvSpPr>
        <p:spPr>
          <a:xfrm>
            <a:off x="9494326" y="2564198"/>
            <a:ext cx="2124000" cy="1795570"/>
          </a:xfrm>
          <a:prstGeom prst="rect">
            <a:avLst/>
          </a:prstGeom>
          <a:noFill/>
          <a:ln>
            <a:solidFill>
              <a:schemeClr val="bg1">
                <a:lumMod val="75000"/>
              </a:schemeClr>
            </a:solidFill>
          </a:ln>
        </p:spPr>
        <p:txBody>
          <a:bodyPr wrap="square" lIns="72000" rIns="72000" rtlCol="0" anchor="t" anchorCtr="0">
            <a:noAutofit/>
          </a:bodyPr>
          <a:lstStyle/>
          <a:p>
            <a:pPr algn="l" eaLnBrk="1" fontAlgn="auto" hangingPunct="1">
              <a:spcBef>
                <a:spcPts val="200"/>
              </a:spcBef>
              <a:spcAft>
                <a:spcPts val="0"/>
              </a:spcAft>
              <a:buClr>
                <a:srgbClr val="3963A1"/>
              </a:buClr>
              <a:defRPr/>
            </a:pPr>
            <a:r>
              <a:rPr lang="de-DE" sz="1100" b="1" kern="0">
                <a:solidFill>
                  <a:srgbClr val="3B687F"/>
                </a:solidFill>
                <a:latin typeface="Calibri" panose="020F0502020204030204"/>
                <a:ea typeface="+mn-ea"/>
                <a:cs typeface="Calibri"/>
              </a:rPr>
              <a:t>Entsorgung</a:t>
            </a:r>
          </a:p>
          <a:p>
            <a:pPr marL="171450" indent="-171450" algn="l" eaLnBrk="1" fontAlgn="auto" hangingPunct="1">
              <a:spcBef>
                <a:spcPts val="200"/>
              </a:spcBef>
              <a:spcAft>
                <a:spcPts val="0"/>
              </a:spcAft>
              <a:buClr>
                <a:srgbClr val="3963A1"/>
              </a:buClr>
              <a:buFont typeface="Arial" panose="020B0604020202020204" pitchFamily="34" charset="0"/>
              <a:buChar char="•"/>
              <a:defRPr/>
            </a:pPr>
            <a:r>
              <a:rPr lang="de-DE" sz="1000" kern="0">
                <a:solidFill>
                  <a:srgbClr val="646466"/>
                </a:solidFill>
                <a:latin typeface="Calibri" panose="020F0502020204030204" pitchFamily="34" charset="0"/>
                <a:cs typeface="Calibri" panose="020F0502020204030204" pitchFamily="34" charset="0"/>
              </a:rPr>
              <a:t>Unterstützung der umweltfreundlichen Entsorgung</a:t>
            </a:r>
          </a:p>
          <a:p>
            <a:pPr marL="171450" indent="-171450" algn="l" eaLnBrk="1" fontAlgn="auto" hangingPunct="1">
              <a:spcBef>
                <a:spcPts val="200"/>
              </a:spcBef>
              <a:spcAft>
                <a:spcPts val="0"/>
              </a:spcAft>
              <a:buClr>
                <a:srgbClr val="3963A1"/>
              </a:buClr>
              <a:buFont typeface="Arial" panose="020B0604020202020204" pitchFamily="34" charset="0"/>
              <a:buChar char="•"/>
              <a:defRPr/>
            </a:pPr>
            <a:endParaRPr lang="de-DE" sz="1000" kern="0">
              <a:solidFill>
                <a:srgbClr val="646466"/>
              </a:solidFill>
              <a:latin typeface="Calibri" panose="020F0502020204030204" pitchFamily="34" charset="0"/>
              <a:cs typeface="Calibri" panose="020F0502020204030204" pitchFamily="34" charset="0"/>
            </a:endParaRPr>
          </a:p>
          <a:p>
            <a:pPr algn="l" eaLnBrk="1" fontAlgn="auto" hangingPunct="1">
              <a:spcBef>
                <a:spcPts val="200"/>
              </a:spcBef>
              <a:spcAft>
                <a:spcPts val="0"/>
              </a:spcAft>
              <a:buClr>
                <a:srgbClr val="3963A1"/>
              </a:buClr>
              <a:defRPr/>
            </a:pPr>
            <a:r>
              <a:rPr lang="de-DE" sz="1000" b="1" kern="0">
                <a:solidFill>
                  <a:srgbClr val="3B687F"/>
                </a:solidFill>
                <a:latin typeface="Calibri" panose="020F0502020204030204"/>
                <a:cs typeface="Calibri"/>
              </a:rPr>
              <a:t>Umkehrung des Materialflusses (Produkt und Verpackung)</a:t>
            </a:r>
          </a:p>
          <a:p>
            <a:pPr marL="171450" indent="-171450" algn="l" eaLnBrk="1" fontAlgn="auto" hangingPunct="1">
              <a:spcBef>
                <a:spcPts val="200"/>
              </a:spcBef>
              <a:spcAft>
                <a:spcPts val="0"/>
              </a:spcAft>
              <a:buClr>
                <a:srgbClr val="3963A1"/>
              </a:buClr>
              <a:buFont typeface="Arial" panose="020B0604020202020204" pitchFamily="34" charset="0"/>
              <a:buChar char="•"/>
              <a:defRPr/>
            </a:pPr>
            <a:r>
              <a:rPr lang="de-DE" sz="1000" kern="0">
                <a:solidFill>
                  <a:srgbClr val="646466"/>
                </a:solidFill>
                <a:latin typeface="Calibri" panose="020F0502020204030204" pitchFamily="34" charset="0"/>
                <a:cs typeface="Calibri" panose="020F0502020204030204" pitchFamily="34" charset="0"/>
              </a:rPr>
              <a:t>Materialien recyceln</a:t>
            </a:r>
          </a:p>
          <a:p>
            <a:pPr marL="171450" indent="-171450" algn="l" eaLnBrk="1" fontAlgn="auto" hangingPunct="1">
              <a:spcBef>
                <a:spcPts val="200"/>
              </a:spcBef>
              <a:spcAft>
                <a:spcPts val="0"/>
              </a:spcAft>
              <a:buClr>
                <a:srgbClr val="3963A1"/>
              </a:buClr>
              <a:buFont typeface="Arial" panose="020B0604020202020204" pitchFamily="34" charset="0"/>
              <a:buChar char="•"/>
              <a:defRPr/>
            </a:pPr>
            <a:r>
              <a:rPr lang="de-DE" sz="1000" kern="0">
                <a:solidFill>
                  <a:srgbClr val="646466"/>
                </a:solidFill>
                <a:latin typeface="Calibri" panose="020F0502020204030204" pitchFamily="34" charset="0"/>
                <a:cs typeface="Calibri" panose="020F0502020204030204" pitchFamily="34" charset="0"/>
              </a:rPr>
              <a:t>Materialien wiederverwenden</a:t>
            </a:r>
          </a:p>
          <a:p>
            <a:pPr marL="171450" indent="-171450" algn="l" eaLnBrk="1" fontAlgn="auto" hangingPunct="1">
              <a:spcBef>
                <a:spcPts val="200"/>
              </a:spcBef>
              <a:spcAft>
                <a:spcPts val="0"/>
              </a:spcAft>
              <a:buClr>
                <a:srgbClr val="3963A1"/>
              </a:buClr>
              <a:buFont typeface="Arial" panose="020B0604020202020204" pitchFamily="34" charset="0"/>
              <a:buChar char="•"/>
              <a:defRPr/>
            </a:pPr>
            <a:endParaRPr lang="de-DE" sz="1000" kern="0">
              <a:solidFill>
                <a:srgbClr val="646466"/>
              </a:solidFill>
              <a:latin typeface="Calibri" panose="020F0502020204030204" pitchFamily="34" charset="0"/>
              <a:cs typeface="Calibri" panose="020F0502020204030204" pitchFamily="34" charset="0"/>
            </a:endParaRPr>
          </a:p>
        </p:txBody>
      </p:sp>
      <p:sp>
        <p:nvSpPr>
          <p:cNvPr id="124" name="AutoShape 11">
            <a:extLst>
              <a:ext uri="{FF2B5EF4-FFF2-40B4-BE49-F238E27FC236}">
                <a16:creationId xmlns:a16="http://schemas.microsoft.com/office/drawing/2014/main" id="{3089ECCA-6C5A-4646-96AC-DD72BFFD6592}"/>
              </a:ext>
            </a:extLst>
          </p:cNvPr>
          <p:cNvSpPr>
            <a:spLocks noChangeArrowheads="1"/>
          </p:cNvSpPr>
          <p:nvPr/>
        </p:nvSpPr>
        <p:spPr bwMode="gray">
          <a:xfrm>
            <a:off x="528051" y="2282233"/>
            <a:ext cx="2160000" cy="216000"/>
          </a:xfrm>
          <a:prstGeom prst="homePlate">
            <a:avLst>
              <a:gd name="adj" fmla="val 20219"/>
            </a:avLst>
          </a:prstGeom>
          <a:solidFill>
            <a:srgbClr val="3B687F"/>
          </a:solidFill>
          <a:ln w="12700" algn="ctr">
            <a:solidFill>
              <a:schemeClr val="bg1">
                <a:lumMod val="75000"/>
              </a:schemeClr>
            </a:solidFill>
            <a:miter lim="800000"/>
            <a:headEnd type="none" w="sm" len="sm"/>
            <a:tailEnd type="none" w="sm" len="sm"/>
          </a:ln>
        </p:spPr>
        <p:txBody>
          <a:bodyPr wrap="square" lIns="36000" tIns="36000" rIns="36000" bIns="36000" anchor="ctr"/>
          <a:lstStyle/>
          <a:p>
            <a:pPr marL="0" marR="0" lvl="0" indent="0" algn="ctr" defTabSz="914400" eaLnBrk="1" fontAlgn="auto" latinLnBrk="0" hangingPunct="1">
              <a:lnSpc>
                <a:spcPct val="106000"/>
              </a:lnSpc>
              <a:spcBef>
                <a:spcPts val="0"/>
              </a:spcBef>
              <a:spcAft>
                <a:spcPts val="0"/>
              </a:spcAft>
              <a:buClr>
                <a:srgbClr val="000000"/>
              </a:buClr>
              <a:buSzTx/>
              <a:buFontTx/>
              <a:buNone/>
              <a:tabLst/>
              <a:defRPr/>
            </a:pPr>
            <a:r>
              <a:rPr kumimoji="0" lang="de-DE" sz="1100" b="1"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Produktdesign</a:t>
            </a:r>
          </a:p>
        </p:txBody>
      </p:sp>
      <p:sp>
        <p:nvSpPr>
          <p:cNvPr id="125" name="AutoShape 10">
            <a:extLst>
              <a:ext uri="{FF2B5EF4-FFF2-40B4-BE49-F238E27FC236}">
                <a16:creationId xmlns:a16="http://schemas.microsoft.com/office/drawing/2014/main" id="{A0C911C0-3D56-AC40-9728-56197C2609D7}"/>
              </a:ext>
            </a:extLst>
          </p:cNvPr>
          <p:cNvSpPr>
            <a:spLocks noChangeArrowheads="1"/>
          </p:cNvSpPr>
          <p:nvPr/>
        </p:nvSpPr>
        <p:spPr bwMode="gray">
          <a:xfrm>
            <a:off x="2768532" y="2282233"/>
            <a:ext cx="2160000" cy="216000"/>
          </a:xfrm>
          <a:prstGeom prst="chevron">
            <a:avLst>
              <a:gd name="adj" fmla="val 21029"/>
            </a:avLst>
          </a:prstGeom>
          <a:solidFill>
            <a:srgbClr val="3B687F"/>
          </a:solidFill>
          <a:ln w="12700" algn="ctr">
            <a:solidFill>
              <a:schemeClr val="bg1">
                <a:lumMod val="75000"/>
              </a:schemeClr>
            </a:solidFill>
            <a:miter lim="800000"/>
            <a:headEnd type="none" w="sm" len="sm"/>
            <a:tailEnd type="none" w="sm" len="sm"/>
          </a:ln>
        </p:spPr>
        <p:txBody>
          <a:bodyPr wrap="square" lIns="36000" tIns="36000" rIns="36000" bIns="36000" anchor="ctr"/>
          <a:lstStyle/>
          <a:p>
            <a:pPr marL="0" marR="0" lvl="0" indent="0" algn="ctr" defTabSz="914400" eaLnBrk="1" fontAlgn="auto" latinLnBrk="0" hangingPunct="1">
              <a:lnSpc>
                <a:spcPct val="106000"/>
              </a:lnSpc>
              <a:spcBef>
                <a:spcPts val="0"/>
              </a:spcBef>
              <a:spcAft>
                <a:spcPts val="0"/>
              </a:spcAft>
              <a:buClr>
                <a:srgbClr val="000000"/>
              </a:buClr>
              <a:buSzTx/>
              <a:buFontTx/>
              <a:buNone/>
              <a:tabLst/>
              <a:defRPr/>
            </a:pPr>
            <a:r>
              <a:rPr kumimoji="0" lang="de-DE" sz="1100" b="1"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Beschaffung</a:t>
            </a:r>
            <a:endParaRPr kumimoji="0" lang="de-DE" sz="1100" b="1" i="0" u="none" strike="noStrike" kern="0" cap="none" spc="0" normalizeH="0" baseline="0" noProof="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126" name="AutoShape 10">
            <a:extLst>
              <a:ext uri="{FF2B5EF4-FFF2-40B4-BE49-F238E27FC236}">
                <a16:creationId xmlns:a16="http://schemas.microsoft.com/office/drawing/2014/main" id="{A2297908-79A3-5945-ABE9-A010FF24A9F0}"/>
              </a:ext>
            </a:extLst>
          </p:cNvPr>
          <p:cNvSpPr>
            <a:spLocks noChangeArrowheads="1"/>
          </p:cNvSpPr>
          <p:nvPr/>
        </p:nvSpPr>
        <p:spPr bwMode="gray">
          <a:xfrm>
            <a:off x="5010463" y="2282233"/>
            <a:ext cx="2160000" cy="216000"/>
          </a:xfrm>
          <a:prstGeom prst="chevron">
            <a:avLst>
              <a:gd name="adj" fmla="val 21029"/>
            </a:avLst>
          </a:prstGeom>
          <a:solidFill>
            <a:srgbClr val="3B687F"/>
          </a:solidFill>
          <a:ln w="12700" algn="ctr">
            <a:solidFill>
              <a:schemeClr val="bg1">
                <a:lumMod val="75000"/>
              </a:schemeClr>
            </a:solidFill>
            <a:miter lim="800000"/>
            <a:headEnd type="none" w="sm" len="sm"/>
            <a:tailEnd type="none" w="sm" len="sm"/>
          </a:ln>
        </p:spPr>
        <p:txBody>
          <a:bodyPr wrap="square" lIns="36000" tIns="36000" rIns="36000" bIns="36000" anchor="ctr"/>
          <a:lstStyle/>
          <a:p>
            <a:pPr marL="0" marR="0" lvl="0" indent="0" algn="ctr" defTabSz="914400" eaLnBrk="1" fontAlgn="auto" latinLnBrk="0" hangingPunct="1">
              <a:lnSpc>
                <a:spcPct val="106000"/>
              </a:lnSpc>
              <a:spcBef>
                <a:spcPts val="0"/>
              </a:spcBef>
              <a:spcAft>
                <a:spcPts val="0"/>
              </a:spcAft>
              <a:buClr>
                <a:srgbClr val="000000"/>
              </a:buClr>
              <a:buSzTx/>
              <a:buFontTx/>
              <a:buNone/>
              <a:tabLst/>
              <a:defRPr/>
            </a:pPr>
            <a:r>
              <a:rPr kumimoji="0" lang="de-DE" sz="1100" b="1"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Produktion</a:t>
            </a:r>
            <a:endParaRPr kumimoji="0" lang="de-DE" sz="1100" b="1" i="0" u="none" strike="noStrike" kern="0" cap="none" spc="0" normalizeH="0" baseline="0" noProof="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127" name="AutoShape 10">
            <a:extLst>
              <a:ext uri="{FF2B5EF4-FFF2-40B4-BE49-F238E27FC236}">
                <a16:creationId xmlns:a16="http://schemas.microsoft.com/office/drawing/2014/main" id="{74C60059-0F21-3F46-B46D-5F90A2539320}"/>
              </a:ext>
            </a:extLst>
          </p:cNvPr>
          <p:cNvSpPr>
            <a:spLocks noChangeArrowheads="1"/>
          </p:cNvSpPr>
          <p:nvPr/>
        </p:nvSpPr>
        <p:spPr bwMode="gray">
          <a:xfrm>
            <a:off x="7252394" y="2282233"/>
            <a:ext cx="2160000" cy="216000"/>
          </a:xfrm>
          <a:prstGeom prst="chevron">
            <a:avLst>
              <a:gd name="adj" fmla="val 21029"/>
            </a:avLst>
          </a:prstGeom>
          <a:solidFill>
            <a:srgbClr val="3B687F"/>
          </a:solidFill>
          <a:ln w="12700" algn="ctr">
            <a:solidFill>
              <a:schemeClr val="bg1">
                <a:lumMod val="75000"/>
              </a:schemeClr>
            </a:solidFill>
            <a:miter lim="800000"/>
            <a:headEnd type="none" w="sm" len="sm"/>
            <a:tailEnd type="none" w="sm" len="sm"/>
          </a:ln>
        </p:spPr>
        <p:txBody>
          <a:bodyPr wrap="square" lIns="36000" tIns="36000" rIns="36000" bIns="36000" anchor="ctr"/>
          <a:lstStyle/>
          <a:p>
            <a:pPr marL="0" marR="0" lvl="0" indent="0" algn="ctr" defTabSz="914400" eaLnBrk="1" fontAlgn="auto" latinLnBrk="0" hangingPunct="1">
              <a:lnSpc>
                <a:spcPct val="106000"/>
              </a:lnSpc>
              <a:spcBef>
                <a:spcPts val="0"/>
              </a:spcBef>
              <a:spcAft>
                <a:spcPts val="0"/>
              </a:spcAft>
              <a:buClr>
                <a:srgbClr val="000000"/>
              </a:buClr>
              <a:buSzTx/>
              <a:buFontTx/>
              <a:buNone/>
              <a:tabLst/>
              <a:defRPr/>
            </a:pPr>
            <a:r>
              <a:rPr kumimoji="0" lang="de-DE" sz="1100" b="1"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Distribution</a:t>
            </a:r>
            <a:endParaRPr kumimoji="0" lang="de-DE" sz="1100" b="1" i="0" u="none" strike="noStrike" kern="0" cap="none" spc="0" normalizeH="0" baseline="0" noProof="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128" name="AutoShape 10">
            <a:extLst>
              <a:ext uri="{FF2B5EF4-FFF2-40B4-BE49-F238E27FC236}">
                <a16:creationId xmlns:a16="http://schemas.microsoft.com/office/drawing/2014/main" id="{886583C0-D2F0-B644-A670-709209A95410}"/>
              </a:ext>
            </a:extLst>
          </p:cNvPr>
          <p:cNvSpPr>
            <a:spLocks noChangeArrowheads="1"/>
          </p:cNvSpPr>
          <p:nvPr/>
        </p:nvSpPr>
        <p:spPr bwMode="gray">
          <a:xfrm>
            <a:off x="9494326" y="2282233"/>
            <a:ext cx="2160000" cy="216000"/>
          </a:xfrm>
          <a:prstGeom prst="chevron">
            <a:avLst>
              <a:gd name="adj" fmla="val 21029"/>
            </a:avLst>
          </a:prstGeom>
          <a:solidFill>
            <a:srgbClr val="3B687F"/>
          </a:solidFill>
          <a:ln w="12700" algn="ctr">
            <a:solidFill>
              <a:schemeClr val="bg1">
                <a:lumMod val="75000"/>
              </a:schemeClr>
            </a:solidFill>
            <a:miter lim="800000"/>
            <a:headEnd type="none" w="sm" len="sm"/>
            <a:tailEnd type="none" w="sm" len="sm"/>
          </a:ln>
        </p:spPr>
        <p:txBody>
          <a:bodyPr wrap="square" lIns="36000" tIns="36000" rIns="36000" bIns="36000" anchor="ctr"/>
          <a:lstStyle/>
          <a:p>
            <a:pPr marL="0" marR="0" lvl="0" indent="0" algn="ctr" defTabSz="914400" eaLnBrk="1" fontAlgn="auto" latinLnBrk="0" hangingPunct="1">
              <a:lnSpc>
                <a:spcPct val="106000"/>
              </a:lnSpc>
              <a:spcBef>
                <a:spcPts val="0"/>
              </a:spcBef>
              <a:spcAft>
                <a:spcPts val="0"/>
              </a:spcAft>
              <a:buClr>
                <a:srgbClr val="000000"/>
              </a:buClr>
              <a:buSzTx/>
              <a:buFontTx/>
              <a:buNone/>
              <a:tabLst/>
              <a:defRPr/>
            </a:pPr>
            <a:r>
              <a:rPr kumimoji="0" lang="de-DE" sz="1100" b="1"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End-</a:t>
            </a:r>
            <a:r>
              <a:rPr kumimoji="0" lang="de-DE" sz="1100" b="1" i="0" u="none" strike="noStrike" kern="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of</a:t>
            </a:r>
            <a:r>
              <a:rPr kumimoji="0" lang="de-DE" sz="1100" b="1"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-Life</a:t>
            </a:r>
            <a:endParaRPr kumimoji="0" lang="de-DE" sz="1100" b="1" i="0" u="none" strike="noStrike" kern="0" cap="none" spc="0" normalizeH="0" baseline="0" noProof="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148" name="AutoShape 11">
            <a:extLst>
              <a:ext uri="{FF2B5EF4-FFF2-40B4-BE49-F238E27FC236}">
                <a16:creationId xmlns:a16="http://schemas.microsoft.com/office/drawing/2014/main" id="{1B2DC29E-525B-1E4A-91D4-91AC3F948503}"/>
              </a:ext>
            </a:extLst>
          </p:cNvPr>
          <p:cNvSpPr>
            <a:spLocks noChangeArrowheads="1"/>
          </p:cNvSpPr>
          <p:nvPr/>
        </p:nvSpPr>
        <p:spPr bwMode="gray">
          <a:xfrm>
            <a:off x="515939" y="5490635"/>
            <a:ext cx="11138388" cy="216000"/>
          </a:xfrm>
          <a:prstGeom prst="homePlate">
            <a:avLst>
              <a:gd name="adj" fmla="val 20219"/>
            </a:avLst>
          </a:prstGeom>
          <a:solidFill>
            <a:srgbClr val="3B687F"/>
          </a:solidFill>
          <a:ln w="12700" algn="ctr">
            <a:solidFill>
              <a:schemeClr val="bg1">
                <a:lumMod val="75000"/>
              </a:schemeClr>
            </a:solidFill>
            <a:miter lim="800000"/>
            <a:headEnd type="none" w="sm" len="sm"/>
            <a:tailEnd type="none" w="sm" len="sm"/>
          </a:ln>
        </p:spPr>
        <p:txBody>
          <a:bodyPr wrap="square" lIns="36000" tIns="36000" rIns="36000" bIns="36000" anchor="ctr"/>
          <a:lstStyle/>
          <a:p>
            <a:pPr marL="0" marR="0" lvl="0" indent="0" algn="ctr" defTabSz="914400" eaLnBrk="1" fontAlgn="auto" latinLnBrk="0" hangingPunct="1">
              <a:lnSpc>
                <a:spcPct val="106000"/>
              </a:lnSpc>
              <a:spcBef>
                <a:spcPts val="200"/>
              </a:spcBef>
              <a:spcAft>
                <a:spcPts val="0"/>
              </a:spcAft>
              <a:buClr>
                <a:srgbClr val="000000"/>
              </a:buClr>
              <a:buSzTx/>
              <a:buFontTx/>
              <a:buNone/>
              <a:tabLst/>
              <a:defRPr/>
            </a:pPr>
            <a:r>
              <a:rPr lang="de-DE" sz="1100" b="1" kern="0">
                <a:solidFill>
                  <a:prstClr val="white"/>
                </a:solidFill>
                <a:latin typeface="Calibri" panose="020F0502020204030204" pitchFamily="34" charset="0"/>
                <a:ea typeface="+mn-ea"/>
                <a:cs typeface="Calibri" panose="020F0502020204030204" pitchFamily="34" charset="0"/>
              </a:rPr>
              <a:t>Funktionsübergreifende Praktiken</a:t>
            </a:r>
            <a:endParaRPr kumimoji="0" lang="de-DE" sz="1100" b="1"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49" name="Textfeld 148">
            <a:extLst>
              <a:ext uri="{FF2B5EF4-FFF2-40B4-BE49-F238E27FC236}">
                <a16:creationId xmlns:a16="http://schemas.microsoft.com/office/drawing/2014/main" id="{3D80EBDE-79C2-9F4E-A3DB-FFBA1149DAD1}"/>
              </a:ext>
            </a:extLst>
          </p:cNvPr>
          <p:cNvSpPr txBox="1"/>
          <p:nvPr/>
        </p:nvSpPr>
        <p:spPr>
          <a:xfrm>
            <a:off x="528051" y="5750672"/>
            <a:ext cx="5436000" cy="598157"/>
          </a:xfrm>
          <a:prstGeom prst="rect">
            <a:avLst/>
          </a:prstGeom>
          <a:noFill/>
          <a:ln>
            <a:solidFill>
              <a:schemeClr val="bg1">
                <a:lumMod val="75000"/>
              </a:schemeClr>
            </a:solidFill>
          </a:ln>
        </p:spPr>
        <p:txBody>
          <a:bodyPr wrap="square" lIns="36000" rIns="36000" rtlCol="0" anchor="t" anchorCtr="0">
            <a:noAutofit/>
          </a:bodyPr>
          <a:lstStyle/>
          <a:p>
            <a:pPr algn="l" eaLnBrk="1" fontAlgn="auto" hangingPunct="1">
              <a:spcBef>
                <a:spcPts val="200"/>
              </a:spcBef>
              <a:spcAft>
                <a:spcPts val="0"/>
              </a:spcAft>
              <a:buClr>
                <a:srgbClr val="3963A1"/>
              </a:buClr>
              <a:defRPr/>
            </a:pPr>
            <a:r>
              <a:rPr lang="de-DE" sz="1100" b="1" kern="0">
                <a:solidFill>
                  <a:srgbClr val="3B687F"/>
                </a:solidFill>
                <a:latin typeface="Calibri" panose="020F0502020204030204"/>
                <a:ea typeface="+mn-ea"/>
                <a:cs typeface="Calibri"/>
              </a:rPr>
              <a:t>Technologien</a:t>
            </a:r>
          </a:p>
          <a:p>
            <a:pPr marL="171450" indent="-171450" algn="l" eaLnBrk="1" fontAlgn="auto" hangingPunct="1">
              <a:spcBef>
                <a:spcPts val="200"/>
              </a:spcBef>
              <a:spcAft>
                <a:spcPts val="0"/>
              </a:spcAft>
              <a:buClr>
                <a:srgbClr val="3963A1"/>
              </a:buClr>
              <a:buFont typeface="Arial" panose="020B0604020202020204" pitchFamily="34" charset="0"/>
              <a:buChar char="•"/>
              <a:defRPr/>
            </a:pPr>
            <a:r>
              <a:rPr lang="de-DE" sz="1000" kern="0">
                <a:solidFill>
                  <a:srgbClr val="646466"/>
                </a:solidFill>
                <a:latin typeface="Calibri" panose="020F0502020204030204"/>
                <a:ea typeface="+mn-ea"/>
                <a:cs typeface="Calibri"/>
              </a:rPr>
              <a:t>Verbesserung der Lieferkettentransparenz (Verfügbarkeit von Daten und Analysen)</a:t>
            </a:r>
          </a:p>
          <a:p>
            <a:pPr marL="171450" indent="-171450" algn="l" eaLnBrk="1" fontAlgn="auto" hangingPunct="1">
              <a:spcBef>
                <a:spcPts val="200"/>
              </a:spcBef>
              <a:spcAft>
                <a:spcPts val="0"/>
              </a:spcAft>
              <a:buClr>
                <a:srgbClr val="3963A1"/>
              </a:buClr>
              <a:buFont typeface="Arial" panose="020B0604020202020204" pitchFamily="34" charset="0"/>
              <a:buChar char="•"/>
              <a:defRPr/>
            </a:pPr>
            <a:r>
              <a:rPr lang="de-DE" sz="1000" kern="0">
                <a:solidFill>
                  <a:srgbClr val="646466"/>
                </a:solidFill>
                <a:latin typeface="Calibri" panose="020F0502020204030204" pitchFamily="34" charset="0"/>
                <a:ea typeface="+mn-ea"/>
                <a:cs typeface="Calibri" panose="020F0502020204030204" pitchFamily="34" charset="0"/>
              </a:rPr>
              <a:t>Technologien zur Rückverfolgung von Materialien einsetzen</a:t>
            </a:r>
            <a:endParaRPr kumimoji="0" lang="de-DE" sz="1000" b="0" i="0" u="none" strike="noStrike" kern="0" cap="none" spc="0" normalizeH="0" baseline="0" noProof="0">
              <a:ln>
                <a:noFill/>
              </a:ln>
              <a:solidFill>
                <a:srgbClr val="646466"/>
              </a:solidFill>
              <a:effectLst/>
              <a:uLnTx/>
              <a:uFillTx/>
              <a:latin typeface="Calibri" panose="020F0502020204030204" pitchFamily="34" charset="0"/>
              <a:ea typeface="+mn-ea"/>
              <a:cs typeface="Calibri" panose="020F0502020204030204" pitchFamily="34" charset="0"/>
            </a:endParaRPr>
          </a:p>
        </p:txBody>
      </p:sp>
      <p:sp>
        <p:nvSpPr>
          <p:cNvPr id="150" name="Textfeld 149">
            <a:extLst>
              <a:ext uri="{FF2B5EF4-FFF2-40B4-BE49-F238E27FC236}">
                <a16:creationId xmlns:a16="http://schemas.microsoft.com/office/drawing/2014/main" id="{4C493D82-2644-D442-B456-6E9E217A9FFA}"/>
              </a:ext>
            </a:extLst>
          </p:cNvPr>
          <p:cNvSpPr txBox="1"/>
          <p:nvPr/>
        </p:nvSpPr>
        <p:spPr>
          <a:xfrm>
            <a:off x="6177485" y="5750672"/>
            <a:ext cx="5436000" cy="598157"/>
          </a:xfrm>
          <a:prstGeom prst="rect">
            <a:avLst/>
          </a:prstGeom>
          <a:noFill/>
          <a:ln>
            <a:solidFill>
              <a:schemeClr val="bg1">
                <a:lumMod val="75000"/>
              </a:schemeClr>
            </a:solidFill>
          </a:ln>
        </p:spPr>
        <p:txBody>
          <a:bodyPr wrap="square" lIns="36000" rIns="36000" rtlCol="0" anchor="t" anchorCtr="0">
            <a:noAutofit/>
          </a:bodyPr>
          <a:lstStyle/>
          <a:p>
            <a:pPr algn="l" eaLnBrk="1" fontAlgn="auto" hangingPunct="1">
              <a:spcBef>
                <a:spcPts val="200"/>
              </a:spcBef>
              <a:spcAft>
                <a:spcPts val="0"/>
              </a:spcAft>
              <a:buClr>
                <a:srgbClr val="3963A1"/>
              </a:buClr>
              <a:defRPr/>
            </a:pPr>
            <a:r>
              <a:rPr lang="de-DE" sz="1100" b="1" kern="0">
                <a:solidFill>
                  <a:srgbClr val="3B687F"/>
                </a:solidFill>
                <a:latin typeface="Calibri" panose="020F0502020204030204"/>
                <a:ea typeface="+mn-ea"/>
                <a:cs typeface="Calibri"/>
              </a:rPr>
              <a:t>Arbeitsstandards</a:t>
            </a:r>
          </a:p>
          <a:p>
            <a:pPr marL="171450" indent="-171450" algn="l" eaLnBrk="1" fontAlgn="auto" hangingPunct="1">
              <a:spcBef>
                <a:spcPts val="200"/>
              </a:spcBef>
              <a:spcAft>
                <a:spcPts val="0"/>
              </a:spcAft>
              <a:buClr>
                <a:srgbClr val="3963A1"/>
              </a:buClr>
              <a:buFont typeface="Arial" panose="020B0604020202020204" pitchFamily="34" charset="0"/>
              <a:buChar char="•"/>
              <a:defRPr/>
            </a:pPr>
            <a:r>
              <a:rPr lang="de-DE" sz="1000" kern="0">
                <a:solidFill>
                  <a:srgbClr val="646466"/>
                </a:solidFill>
                <a:latin typeface="Calibri" panose="020F0502020204030204"/>
                <a:ea typeface="+mn-ea"/>
                <a:cs typeface="Calibri"/>
              </a:rPr>
              <a:t>Umsetzung einer fairen Lohnpolitik und Stärkung der Arbeitskräfte</a:t>
            </a:r>
          </a:p>
          <a:p>
            <a:pPr marL="171450" indent="-171450" algn="l" eaLnBrk="1" fontAlgn="auto" hangingPunct="1">
              <a:spcBef>
                <a:spcPts val="200"/>
              </a:spcBef>
              <a:spcAft>
                <a:spcPts val="0"/>
              </a:spcAft>
              <a:buClr>
                <a:srgbClr val="3963A1"/>
              </a:buClr>
              <a:buFont typeface="Arial" panose="020B0604020202020204" pitchFamily="34" charset="0"/>
              <a:buChar char="•"/>
              <a:defRPr/>
            </a:pPr>
            <a:r>
              <a:rPr lang="de-DE" sz="1000" kern="0">
                <a:solidFill>
                  <a:srgbClr val="646466"/>
                </a:solidFill>
                <a:latin typeface="Calibri" panose="020F0502020204030204" pitchFamily="34" charset="0"/>
                <a:ea typeface="+mn-ea"/>
                <a:cs typeface="Calibri" panose="020F0502020204030204" pitchFamily="34" charset="0"/>
              </a:rPr>
              <a:t>Durchsetzung hoher Umwelt-, Gesundheits- und Sicherheitsstandards</a:t>
            </a:r>
            <a:endParaRPr kumimoji="0" lang="de-DE" sz="1000" b="0" i="0" u="none" strike="noStrike" kern="0" cap="none" spc="0" normalizeH="0" baseline="0" noProof="0">
              <a:ln>
                <a:noFill/>
              </a:ln>
              <a:solidFill>
                <a:srgbClr val="646466"/>
              </a:solidFill>
              <a:effectLst/>
              <a:uLnTx/>
              <a:uFillTx/>
              <a:latin typeface="Calibri" panose="020F0502020204030204" pitchFamily="34" charset="0"/>
              <a:ea typeface="+mn-ea"/>
              <a:cs typeface="Calibri" panose="020F0502020204030204" pitchFamily="34" charset="0"/>
            </a:endParaRPr>
          </a:p>
          <a:p>
            <a:pPr marL="171450" marR="0" lvl="0" indent="-171450" algn="l" defTabSz="914400" eaLnBrk="1" fontAlgn="auto" latinLnBrk="0" hangingPunct="1">
              <a:lnSpc>
                <a:spcPct val="100000"/>
              </a:lnSpc>
              <a:spcBef>
                <a:spcPts val="200"/>
              </a:spcBef>
              <a:spcAft>
                <a:spcPts val="0"/>
              </a:spcAft>
              <a:buClr>
                <a:srgbClr val="3963A1"/>
              </a:buClr>
              <a:buSzTx/>
              <a:buFont typeface="Arial" panose="020B0604020202020204" pitchFamily="34" charset="0"/>
              <a:buChar char="•"/>
              <a:tabLst/>
              <a:defRPr/>
            </a:pPr>
            <a:endParaRPr kumimoji="0" lang="de-DE" sz="1000" b="0" i="0" u="none" strike="noStrike" kern="0" cap="none" spc="0" normalizeH="0" baseline="0" noProof="0">
              <a:ln>
                <a:noFill/>
              </a:ln>
              <a:solidFill>
                <a:srgbClr val="646466"/>
              </a:solidFill>
              <a:effectLst/>
              <a:uLnTx/>
              <a:uFillTx/>
              <a:latin typeface="Calibri" panose="020F0502020204030204" pitchFamily="34" charset="0"/>
              <a:ea typeface="+mn-ea"/>
              <a:cs typeface="Calibri" panose="020F0502020204030204" pitchFamily="34" charset="0"/>
            </a:endParaRPr>
          </a:p>
          <a:p>
            <a:pPr marL="171450" marR="0" lvl="0" indent="-171450" algn="l" defTabSz="914400" eaLnBrk="1" fontAlgn="auto" latinLnBrk="0" hangingPunct="1">
              <a:lnSpc>
                <a:spcPct val="100000"/>
              </a:lnSpc>
              <a:spcBef>
                <a:spcPts val="200"/>
              </a:spcBef>
              <a:spcAft>
                <a:spcPts val="0"/>
              </a:spcAft>
              <a:buClr>
                <a:srgbClr val="3963A1"/>
              </a:buClr>
              <a:buSzTx/>
              <a:buFont typeface="Wingdings" panose="05000000000000000000" pitchFamily="2" charset="2"/>
              <a:buChar char="§"/>
              <a:tabLst/>
              <a:defRPr/>
            </a:pPr>
            <a:endParaRPr kumimoji="0" lang="de-DE" sz="1000" b="0" i="0" u="none" strike="noStrike" kern="0" cap="none" spc="0" normalizeH="0" baseline="0" noProof="0">
              <a:ln>
                <a:noFill/>
              </a:ln>
              <a:solidFill>
                <a:srgbClr val="646466"/>
              </a:solidFill>
              <a:effectLst/>
              <a:uLnTx/>
              <a:uFillTx/>
              <a:latin typeface="Calibri" panose="020F0502020204030204" pitchFamily="34" charset="0"/>
              <a:ea typeface="+mn-ea"/>
              <a:cs typeface="Calibri" panose="020F0502020204030204" pitchFamily="34" charset="0"/>
            </a:endParaRPr>
          </a:p>
        </p:txBody>
      </p:sp>
      <p:sp>
        <p:nvSpPr>
          <p:cNvPr id="153" name="Textfeld 152">
            <a:extLst>
              <a:ext uri="{FF2B5EF4-FFF2-40B4-BE49-F238E27FC236}">
                <a16:creationId xmlns:a16="http://schemas.microsoft.com/office/drawing/2014/main" id="{C6EC30FA-5FEF-7540-A356-328203C9235E}"/>
              </a:ext>
            </a:extLst>
          </p:cNvPr>
          <p:cNvSpPr txBox="1"/>
          <p:nvPr/>
        </p:nvSpPr>
        <p:spPr>
          <a:xfrm>
            <a:off x="5009013" y="4458089"/>
            <a:ext cx="3270342" cy="942917"/>
          </a:xfrm>
          <a:prstGeom prst="rect">
            <a:avLst/>
          </a:prstGeom>
          <a:noFill/>
          <a:ln>
            <a:solidFill>
              <a:schemeClr val="bg1">
                <a:lumMod val="75000"/>
              </a:schemeClr>
            </a:solidFill>
          </a:ln>
        </p:spPr>
        <p:txBody>
          <a:bodyPr wrap="square" lIns="72000" rIns="72000" rtlCol="0" anchor="t" anchorCtr="0">
            <a:noAutofit/>
          </a:bodyPr>
          <a:lstStyle/>
          <a:p>
            <a:pPr algn="l" eaLnBrk="1" fontAlgn="auto" hangingPunct="1">
              <a:spcBef>
                <a:spcPts val="200"/>
              </a:spcBef>
              <a:spcAft>
                <a:spcPts val="0"/>
              </a:spcAft>
              <a:buClr>
                <a:srgbClr val="3963A1"/>
              </a:buClr>
              <a:defRPr/>
            </a:pPr>
            <a:r>
              <a:rPr lang="de-DE" sz="1100" b="1" kern="0">
                <a:solidFill>
                  <a:srgbClr val="3B687F"/>
                </a:solidFill>
                <a:latin typeface="Calibri" panose="020F0502020204030204"/>
                <a:ea typeface="+mn-ea"/>
                <a:cs typeface="Calibri"/>
              </a:rPr>
              <a:t>Logistiknetz und Lagerhäuser</a:t>
            </a:r>
          </a:p>
          <a:p>
            <a:pPr marL="171450" marR="0" lvl="0" indent="-171450" algn="l" defTabSz="914400" eaLnBrk="1" fontAlgn="auto" latinLnBrk="0" hangingPunct="1">
              <a:lnSpc>
                <a:spcPct val="100000"/>
              </a:lnSpc>
              <a:spcBef>
                <a:spcPts val="200"/>
              </a:spcBef>
              <a:spcAft>
                <a:spcPts val="0"/>
              </a:spcAft>
              <a:buClr>
                <a:srgbClr val="3963A1"/>
              </a:buClr>
              <a:buSzTx/>
              <a:buFont typeface="Arial" panose="020B0604020202020204" pitchFamily="34" charset="0"/>
              <a:buChar char="•"/>
              <a:tabLst/>
              <a:defRPr/>
            </a:pPr>
            <a:r>
              <a:rPr lang="de-DE" sz="1000" kern="0">
                <a:solidFill>
                  <a:srgbClr val="646466"/>
                </a:solidFill>
                <a:latin typeface="Calibri" panose="020F0502020204030204" pitchFamily="34" charset="0"/>
                <a:cs typeface="Calibri" panose="020F0502020204030204" pitchFamily="34" charset="0"/>
              </a:rPr>
              <a:t>Erwägen Sie ein dezentraleres Logistiknetz</a:t>
            </a:r>
          </a:p>
          <a:p>
            <a:pPr marL="171450" marR="0" lvl="0" indent="-171450" algn="l" defTabSz="914400" eaLnBrk="1" fontAlgn="auto" latinLnBrk="0" hangingPunct="1">
              <a:lnSpc>
                <a:spcPct val="100000"/>
              </a:lnSpc>
              <a:spcBef>
                <a:spcPts val="200"/>
              </a:spcBef>
              <a:spcAft>
                <a:spcPts val="0"/>
              </a:spcAft>
              <a:buClr>
                <a:srgbClr val="3963A1"/>
              </a:buClr>
              <a:buSzTx/>
              <a:buFont typeface="Arial" panose="020B0604020202020204" pitchFamily="34" charset="0"/>
              <a:buChar char="•"/>
              <a:tabLst/>
              <a:defRPr/>
            </a:pPr>
            <a:r>
              <a:rPr lang="de-DE" sz="1000" kern="0">
                <a:solidFill>
                  <a:srgbClr val="646466"/>
                </a:solidFill>
                <a:latin typeface="Calibri" panose="020F0502020204030204" pitchFamily="34" charset="0"/>
                <a:cs typeface="Calibri" panose="020F0502020204030204" pitchFamily="34" charset="0"/>
              </a:rPr>
              <a:t>Einsatz von intelligenten und umweltfreundlichen Gebäuden</a:t>
            </a:r>
          </a:p>
          <a:p>
            <a:pPr marL="171450" marR="0" lvl="0" indent="-171450" algn="l" defTabSz="914400" eaLnBrk="1" fontAlgn="auto" latinLnBrk="0" hangingPunct="1">
              <a:lnSpc>
                <a:spcPct val="100000"/>
              </a:lnSpc>
              <a:spcBef>
                <a:spcPts val="200"/>
              </a:spcBef>
              <a:spcAft>
                <a:spcPts val="0"/>
              </a:spcAft>
              <a:buClr>
                <a:srgbClr val="3963A1"/>
              </a:buClr>
              <a:buSzTx/>
              <a:buFont typeface="Arial" panose="020B0604020202020204" pitchFamily="34" charset="0"/>
              <a:buChar char="•"/>
              <a:tabLst/>
              <a:defRPr/>
            </a:pPr>
            <a:r>
              <a:rPr lang="de-DE" sz="1000" kern="0">
                <a:solidFill>
                  <a:srgbClr val="646466"/>
                </a:solidFill>
                <a:latin typeface="Calibri" panose="020F0502020204030204" pitchFamily="34" charset="0"/>
                <a:cs typeface="Calibri" panose="020F0502020204030204" pitchFamily="34" charset="0"/>
              </a:rPr>
              <a:t>Gemeinsame Nutzung von Infrastruktur und Transport</a:t>
            </a:r>
          </a:p>
        </p:txBody>
      </p:sp>
      <p:sp>
        <p:nvSpPr>
          <p:cNvPr id="157" name="Textfeld 156">
            <a:extLst>
              <a:ext uri="{FF2B5EF4-FFF2-40B4-BE49-F238E27FC236}">
                <a16:creationId xmlns:a16="http://schemas.microsoft.com/office/drawing/2014/main" id="{12FA18DE-2B8B-2843-9513-F7A7773F11A6}"/>
              </a:ext>
            </a:extLst>
          </p:cNvPr>
          <p:cNvSpPr txBox="1"/>
          <p:nvPr/>
        </p:nvSpPr>
        <p:spPr>
          <a:xfrm>
            <a:off x="8343143" y="4458089"/>
            <a:ext cx="3270342" cy="942917"/>
          </a:xfrm>
          <a:prstGeom prst="rect">
            <a:avLst/>
          </a:prstGeom>
          <a:noFill/>
          <a:ln>
            <a:solidFill>
              <a:schemeClr val="bg1">
                <a:lumMod val="75000"/>
              </a:schemeClr>
            </a:solidFill>
          </a:ln>
        </p:spPr>
        <p:txBody>
          <a:bodyPr wrap="square" lIns="72000" rIns="72000" rtlCol="0" anchor="t" anchorCtr="0">
            <a:noAutofit/>
          </a:bodyPr>
          <a:lstStyle/>
          <a:p>
            <a:pPr algn="l" eaLnBrk="1" fontAlgn="auto" hangingPunct="1">
              <a:spcBef>
                <a:spcPts val="200"/>
              </a:spcBef>
              <a:spcAft>
                <a:spcPts val="0"/>
              </a:spcAft>
              <a:buClr>
                <a:srgbClr val="3963A1"/>
              </a:buClr>
              <a:defRPr/>
            </a:pPr>
            <a:r>
              <a:rPr lang="de-DE" sz="1100" b="1" kern="0">
                <a:solidFill>
                  <a:srgbClr val="526E7F"/>
                </a:solidFill>
                <a:latin typeface="Calibri" panose="020F0502020204030204"/>
                <a:ea typeface="+mn-ea"/>
                <a:cs typeface="Calibri"/>
              </a:rPr>
              <a:t>Transportplanung und Ausführung</a:t>
            </a:r>
          </a:p>
          <a:p>
            <a:pPr marL="171450" marR="0" lvl="0" indent="-171450" algn="l" defTabSz="914400" eaLnBrk="1" fontAlgn="auto" latinLnBrk="0" hangingPunct="1">
              <a:lnSpc>
                <a:spcPct val="100000"/>
              </a:lnSpc>
              <a:spcBef>
                <a:spcPts val="200"/>
              </a:spcBef>
              <a:spcAft>
                <a:spcPts val="0"/>
              </a:spcAft>
              <a:buClr>
                <a:srgbClr val="3963A1"/>
              </a:buClr>
              <a:buSzTx/>
              <a:buFont typeface="Arial" panose="020B0604020202020204" pitchFamily="34" charset="0"/>
              <a:buChar char="•"/>
              <a:tabLst/>
              <a:defRPr/>
            </a:pPr>
            <a:r>
              <a:rPr lang="de-DE" sz="1000" kern="0">
                <a:solidFill>
                  <a:srgbClr val="646466"/>
                </a:solidFill>
                <a:latin typeface="Calibri" panose="020F0502020204030204" pitchFamily="34" charset="0"/>
                <a:cs typeface="Calibri" panose="020F0502020204030204" pitchFamily="34" charset="0"/>
              </a:rPr>
              <a:t>Fahrzeug- und Auslastungsgrad erhöhen</a:t>
            </a:r>
          </a:p>
          <a:p>
            <a:pPr marL="171450" marR="0" lvl="0" indent="-171450" algn="l" defTabSz="914400" eaLnBrk="1" fontAlgn="auto" latinLnBrk="0" hangingPunct="1">
              <a:lnSpc>
                <a:spcPct val="100000"/>
              </a:lnSpc>
              <a:spcBef>
                <a:spcPts val="200"/>
              </a:spcBef>
              <a:spcAft>
                <a:spcPts val="0"/>
              </a:spcAft>
              <a:buClr>
                <a:srgbClr val="3963A1"/>
              </a:buClr>
              <a:buSzTx/>
              <a:buFont typeface="Arial" panose="020B0604020202020204" pitchFamily="34" charset="0"/>
              <a:buChar char="•"/>
              <a:tabLst/>
              <a:defRPr/>
            </a:pPr>
            <a:r>
              <a:rPr lang="de-DE" sz="1000" kern="0">
                <a:solidFill>
                  <a:srgbClr val="646466"/>
                </a:solidFill>
                <a:latin typeface="Calibri" panose="020F0502020204030204" pitchFamily="34" charset="0"/>
                <a:cs typeface="Calibri" panose="020F0502020204030204" pitchFamily="34" charset="0"/>
              </a:rPr>
              <a:t>Reisewege verkürzen</a:t>
            </a:r>
          </a:p>
          <a:p>
            <a:pPr marL="171450" marR="0" lvl="0" indent="-171450" algn="l" defTabSz="914400" eaLnBrk="1" fontAlgn="auto" latinLnBrk="0" hangingPunct="1">
              <a:lnSpc>
                <a:spcPct val="100000"/>
              </a:lnSpc>
              <a:spcBef>
                <a:spcPts val="200"/>
              </a:spcBef>
              <a:spcAft>
                <a:spcPts val="0"/>
              </a:spcAft>
              <a:buClr>
                <a:srgbClr val="3963A1"/>
              </a:buClr>
              <a:buSzTx/>
              <a:buFont typeface="Arial" panose="020B0604020202020204" pitchFamily="34" charset="0"/>
              <a:buChar char="•"/>
              <a:tabLst/>
              <a:defRPr/>
            </a:pPr>
            <a:r>
              <a:rPr lang="de-DE" sz="1000" kern="0">
                <a:solidFill>
                  <a:srgbClr val="646466"/>
                </a:solidFill>
                <a:latin typeface="Calibri" panose="020F0502020204030204" pitchFamily="34" charset="0"/>
                <a:cs typeface="Calibri" panose="020F0502020204030204" pitchFamily="34" charset="0"/>
              </a:rPr>
              <a:t>Nachhaltigeren (intermodalen) Verkehr nutzen</a:t>
            </a:r>
          </a:p>
          <a:p>
            <a:pPr marL="171450" marR="0" lvl="0" indent="-171450" algn="l" defTabSz="914400" eaLnBrk="1" fontAlgn="auto" latinLnBrk="0" hangingPunct="1">
              <a:lnSpc>
                <a:spcPct val="100000"/>
              </a:lnSpc>
              <a:spcBef>
                <a:spcPts val="200"/>
              </a:spcBef>
              <a:spcAft>
                <a:spcPts val="0"/>
              </a:spcAft>
              <a:buClr>
                <a:srgbClr val="3963A1"/>
              </a:buClr>
              <a:buSzTx/>
              <a:buFont typeface="Arial" panose="020B0604020202020204" pitchFamily="34" charset="0"/>
              <a:buChar char="•"/>
              <a:tabLst/>
              <a:defRPr/>
            </a:pPr>
            <a:r>
              <a:rPr lang="de-DE" sz="1000" kern="0">
                <a:solidFill>
                  <a:srgbClr val="646466"/>
                </a:solidFill>
                <a:latin typeface="Calibri" panose="020F0502020204030204" pitchFamily="34" charset="0"/>
                <a:cs typeface="Calibri" panose="020F0502020204030204" pitchFamily="34" charset="0"/>
              </a:rPr>
              <a:t>Entschleunigung der Lieferkette</a:t>
            </a:r>
          </a:p>
        </p:txBody>
      </p:sp>
      <p:sp>
        <p:nvSpPr>
          <p:cNvPr id="35" name="Textfeld 34">
            <a:extLst>
              <a:ext uri="{FF2B5EF4-FFF2-40B4-BE49-F238E27FC236}">
                <a16:creationId xmlns:a16="http://schemas.microsoft.com/office/drawing/2014/main" id="{C9EF7BFB-FA3A-594D-99C4-187B2100FCF3}"/>
              </a:ext>
            </a:extLst>
          </p:cNvPr>
          <p:cNvSpPr txBox="1"/>
          <p:nvPr/>
        </p:nvSpPr>
        <p:spPr>
          <a:xfrm>
            <a:off x="528051" y="2250550"/>
            <a:ext cx="256802" cy="261610"/>
          </a:xfrm>
          <a:prstGeom prst="rect">
            <a:avLst/>
          </a:prstGeom>
          <a:noFill/>
        </p:spPr>
        <p:txBody>
          <a:bodyPr wrap="none" rtlCol="0" anchor="ctr">
            <a:spAutoFit/>
          </a:bodyPr>
          <a:lstStyle/>
          <a:p>
            <a:pPr algn="l" eaLnBrk="1" fontAlgn="auto" hangingPunct="1">
              <a:spcBef>
                <a:spcPts val="0"/>
              </a:spcBef>
              <a:spcAft>
                <a:spcPts val="0"/>
              </a:spcAft>
            </a:pPr>
            <a:r>
              <a:rPr lang="de-DE" sz="1100" b="1">
                <a:solidFill>
                  <a:prstClr val="white"/>
                </a:solidFill>
                <a:latin typeface="Calibri" panose="020F0502020204030204" pitchFamily="34" charset="0"/>
                <a:ea typeface="+mn-ea"/>
                <a:cs typeface="Calibri" panose="020F0502020204030204" pitchFamily="34" charset="0"/>
              </a:rPr>
              <a:t>1</a:t>
            </a:r>
          </a:p>
        </p:txBody>
      </p:sp>
      <p:sp>
        <p:nvSpPr>
          <p:cNvPr id="36" name="Textfeld 35">
            <a:extLst>
              <a:ext uri="{FF2B5EF4-FFF2-40B4-BE49-F238E27FC236}">
                <a16:creationId xmlns:a16="http://schemas.microsoft.com/office/drawing/2014/main" id="{C3268E74-E930-C549-B607-91D3F9111369}"/>
              </a:ext>
            </a:extLst>
          </p:cNvPr>
          <p:cNvSpPr txBox="1"/>
          <p:nvPr/>
        </p:nvSpPr>
        <p:spPr>
          <a:xfrm>
            <a:off x="2808717" y="2250550"/>
            <a:ext cx="256802" cy="261610"/>
          </a:xfrm>
          <a:prstGeom prst="rect">
            <a:avLst/>
          </a:prstGeom>
          <a:noFill/>
        </p:spPr>
        <p:txBody>
          <a:bodyPr wrap="none" rtlCol="0" anchor="ctr">
            <a:spAutoFit/>
          </a:bodyPr>
          <a:lstStyle/>
          <a:p>
            <a:pPr algn="l" eaLnBrk="1" fontAlgn="auto" hangingPunct="1">
              <a:spcBef>
                <a:spcPts val="0"/>
              </a:spcBef>
              <a:spcAft>
                <a:spcPts val="0"/>
              </a:spcAft>
            </a:pPr>
            <a:r>
              <a:rPr lang="de-DE" sz="1100" b="1">
                <a:solidFill>
                  <a:prstClr val="white"/>
                </a:solidFill>
                <a:latin typeface="Calibri" panose="020F0502020204030204" pitchFamily="34" charset="0"/>
                <a:ea typeface="+mn-ea"/>
                <a:cs typeface="Calibri" panose="020F0502020204030204" pitchFamily="34" charset="0"/>
              </a:rPr>
              <a:t>2</a:t>
            </a:r>
          </a:p>
        </p:txBody>
      </p:sp>
      <p:sp>
        <p:nvSpPr>
          <p:cNvPr id="37" name="Textfeld 36">
            <a:extLst>
              <a:ext uri="{FF2B5EF4-FFF2-40B4-BE49-F238E27FC236}">
                <a16:creationId xmlns:a16="http://schemas.microsoft.com/office/drawing/2014/main" id="{8ECD9E05-DDAD-A643-9C03-DAC20CF07B68}"/>
              </a:ext>
            </a:extLst>
          </p:cNvPr>
          <p:cNvSpPr txBox="1"/>
          <p:nvPr/>
        </p:nvSpPr>
        <p:spPr>
          <a:xfrm>
            <a:off x="5089383" y="2250550"/>
            <a:ext cx="256802" cy="261610"/>
          </a:xfrm>
          <a:prstGeom prst="rect">
            <a:avLst/>
          </a:prstGeom>
          <a:noFill/>
        </p:spPr>
        <p:txBody>
          <a:bodyPr wrap="none" rtlCol="0" anchor="ctr">
            <a:spAutoFit/>
          </a:bodyPr>
          <a:lstStyle/>
          <a:p>
            <a:pPr algn="l" eaLnBrk="1" fontAlgn="auto" hangingPunct="1">
              <a:spcBef>
                <a:spcPts val="0"/>
              </a:spcBef>
              <a:spcAft>
                <a:spcPts val="0"/>
              </a:spcAft>
            </a:pPr>
            <a:r>
              <a:rPr lang="de-DE" sz="1100" b="1">
                <a:solidFill>
                  <a:prstClr val="white"/>
                </a:solidFill>
                <a:latin typeface="Calibri" panose="020F0502020204030204" pitchFamily="34" charset="0"/>
                <a:ea typeface="+mn-ea"/>
                <a:cs typeface="Calibri" panose="020F0502020204030204" pitchFamily="34" charset="0"/>
              </a:rPr>
              <a:t>3</a:t>
            </a:r>
          </a:p>
        </p:txBody>
      </p:sp>
      <p:sp>
        <p:nvSpPr>
          <p:cNvPr id="38" name="Textfeld 37">
            <a:extLst>
              <a:ext uri="{FF2B5EF4-FFF2-40B4-BE49-F238E27FC236}">
                <a16:creationId xmlns:a16="http://schemas.microsoft.com/office/drawing/2014/main" id="{7A654C81-5833-654E-9473-80472274C751}"/>
              </a:ext>
            </a:extLst>
          </p:cNvPr>
          <p:cNvSpPr txBox="1"/>
          <p:nvPr/>
        </p:nvSpPr>
        <p:spPr>
          <a:xfrm>
            <a:off x="7370049" y="2250550"/>
            <a:ext cx="256802" cy="261610"/>
          </a:xfrm>
          <a:prstGeom prst="rect">
            <a:avLst/>
          </a:prstGeom>
          <a:noFill/>
        </p:spPr>
        <p:txBody>
          <a:bodyPr wrap="none" rtlCol="0" anchor="ctr">
            <a:spAutoFit/>
          </a:bodyPr>
          <a:lstStyle/>
          <a:p>
            <a:pPr algn="l" eaLnBrk="1" fontAlgn="auto" hangingPunct="1">
              <a:spcBef>
                <a:spcPts val="0"/>
              </a:spcBef>
              <a:spcAft>
                <a:spcPts val="0"/>
              </a:spcAft>
            </a:pPr>
            <a:r>
              <a:rPr lang="de-DE" sz="1100" b="1">
                <a:solidFill>
                  <a:prstClr val="white"/>
                </a:solidFill>
                <a:latin typeface="Calibri" panose="020F0502020204030204" pitchFamily="34" charset="0"/>
                <a:ea typeface="+mn-ea"/>
                <a:cs typeface="Calibri" panose="020F0502020204030204" pitchFamily="34" charset="0"/>
              </a:rPr>
              <a:t>4</a:t>
            </a:r>
          </a:p>
        </p:txBody>
      </p:sp>
      <p:sp>
        <p:nvSpPr>
          <p:cNvPr id="39" name="Textfeld 38">
            <a:extLst>
              <a:ext uri="{FF2B5EF4-FFF2-40B4-BE49-F238E27FC236}">
                <a16:creationId xmlns:a16="http://schemas.microsoft.com/office/drawing/2014/main" id="{657CF586-990B-814D-AB18-A16D4E724B20}"/>
              </a:ext>
            </a:extLst>
          </p:cNvPr>
          <p:cNvSpPr txBox="1"/>
          <p:nvPr/>
        </p:nvSpPr>
        <p:spPr>
          <a:xfrm>
            <a:off x="9606197" y="2250550"/>
            <a:ext cx="256802" cy="261610"/>
          </a:xfrm>
          <a:prstGeom prst="rect">
            <a:avLst/>
          </a:prstGeom>
          <a:noFill/>
        </p:spPr>
        <p:txBody>
          <a:bodyPr wrap="none" rtlCol="0" anchor="ctr">
            <a:spAutoFit/>
          </a:bodyPr>
          <a:lstStyle/>
          <a:p>
            <a:pPr algn="l" eaLnBrk="1" fontAlgn="auto" hangingPunct="1">
              <a:spcBef>
                <a:spcPts val="0"/>
              </a:spcBef>
              <a:spcAft>
                <a:spcPts val="0"/>
              </a:spcAft>
            </a:pPr>
            <a:r>
              <a:rPr lang="de-DE" sz="1100" b="1">
                <a:solidFill>
                  <a:prstClr val="white"/>
                </a:solidFill>
                <a:latin typeface="Calibri" panose="020F0502020204030204" pitchFamily="34" charset="0"/>
                <a:ea typeface="+mn-ea"/>
                <a:cs typeface="Calibri" panose="020F0502020204030204" pitchFamily="34" charset="0"/>
              </a:rPr>
              <a:t>5</a:t>
            </a:r>
          </a:p>
        </p:txBody>
      </p:sp>
      <p:sp>
        <p:nvSpPr>
          <p:cNvPr id="28" name="Datumsplatzhalter 5">
            <a:extLst>
              <a:ext uri="{FF2B5EF4-FFF2-40B4-BE49-F238E27FC236}">
                <a16:creationId xmlns:a16="http://schemas.microsoft.com/office/drawing/2014/main" id="{2982A8E1-4D2A-4C41-9F19-9B4935B3BA48}"/>
              </a:ext>
            </a:extLst>
          </p:cNvPr>
          <p:cNvSpPr>
            <a:spLocks noGrp="1"/>
          </p:cNvSpPr>
          <p:nvPr>
            <p:ph type="dt" sz="half" idx="12"/>
          </p:nvPr>
        </p:nvSpPr>
        <p:spPr>
          <a:xfrm>
            <a:off x="431800" y="223838"/>
            <a:ext cx="8604000" cy="476250"/>
          </a:xfrm>
        </p:spPr>
        <p:txBody>
          <a:bodyPr/>
          <a:lstStyle/>
          <a:p>
            <a:r>
              <a:rPr lang="de-DE" smtClean="0"/>
              <a:t>Schulungskonzept für Nachhaltigen Einkauf </a:t>
            </a:r>
            <a:r>
              <a:rPr lang="de-DE" smtClean="0">
                <a:latin typeface="+mj-lt"/>
              </a:rPr>
              <a:t>– 1. </a:t>
            </a:r>
            <a:r>
              <a:rPr lang="de-DE" kern="0" smtClean="0">
                <a:cs typeface="Calibri" panose="020F0502020204030204" pitchFamily="34" charset="0"/>
              </a:rPr>
              <a:t>Bedeutung der Nachhaltigen Beschaffung</a:t>
            </a:r>
            <a:endParaRPr lang="de-DE" kern="0">
              <a:cs typeface="Calibri" panose="020F0502020204030204" pitchFamily="34" charset="0"/>
            </a:endParaRPr>
          </a:p>
        </p:txBody>
      </p:sp>
    </p:spTree>
    <p:extLst>
      <p:ext uri="{BB962C8B-B14F-4D97-AF65-F5344CB8AC3E}">
        <p14:creationId xmlns:p14="http://schemas.microsoft.com/office/powerpoint/2010/main" val="22123136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032746-FDC1-F642-8CE8-4CE6A6B7BBF6}"/>
              </a:ext>
            </a:extLst>
          </p:cNvPr>
          <p:cNvSpPr>
            <a:spLocks noGrp="1"/>
          </p:cNvSpPr>
          <p:nvPr>
            <p:ph type="title"/>
          </p:nvPr>
        </p:nvSpPr>
        <p:spPr>
          <a:xfrm>
            <a:off x="431801" y="935038"/>
            <a:ext cx="11425767" cy="500062"/>
          </a:xfrm>
        </p:spPr>
        <p:txBody>
          <a:bodyPr/>
          <a:lstStyle/>
          <a:p>
            <a:r>
              <a:rPr lang="de-DE"/>
              <a:t>Der Business Case für Nachhaltige Beschaffung – Erfahrungsaustausch</a:t>
            </a:r>
          </a:p>
        </p:txBody>
      </p:sp>
      <p:sp>
        <p:nvSpPr>
          <p:cNvPr id="11" name="Rechteck 10">
            <a:extLst>
              <a:ext uri="{FF2B5EF4-FFF2-40B4-BE49-F238E27FC236}">
                <a16:creationId xmlns:a16="http://schemas.microsoft.com/office/drawing/2014/main" id="{E05F5E0A-A424-4A40-8DDD-BDB868C038CE}"/>
              </a:ext>
            </a:extLst>
          </p:cNvPr>
          <p:cNvSpPr/>
          <p:nvPr/>
        </p:nvSpPr>
        <p:spPr bwMode="auto">
          <a:xfrm>
            <a:off x="442913" y="1628775"/>
            <a:ext cx="1745810" cy="4716463"/>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pic>
        <p:nvPicPr>
          <p:cNvPr id="19" name="Grafik 18" descr="Fragezeichen mit einfarbiger Füllung">
            <a:extLst>
              <a:ext uri="{FF2B5EF4-FFF2-40B4-BE49-F238E27FC236}">
                <a16:creationId xmlns:a16="http://schemas.microsoft.com/office/drawing/2014/main" id="{8475B697-7190-774F-A03B-FF99B59A194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21017" y="2985725"/>
            <a:ext cx="2002563" cy="2002563"/>
          </a:xfrm>
          <a:prstGeom prst="rect">
            <a:avLst/>
          </a:prstGeom>
        </p:spPr>
      </p:pic>
      <p:sp>
        <p:nvSpPr>
          <p:cNvPr id="13" name="Fußzeilenplatzhalter 3">
            <a:extLst>
              <a:ext uri="{FF2B5EF4-FFF2-40B4-BE49-F238E27FC236}">
                <a16:creationId xmlns:a16="http://schemas.microsoft.com/office/drawing/2014/main" id="{E0F3EA93-62B0-F346-B6E1-28B838416596}"/>
              </a:ext>
            </a:extLst>
          </p:cNvPr>
          <p:cNvSpPr txBox="1">
            <a:spLocks/>
          </p:cNvSpPr>
          <p:nvPr/>
        </p:nvSpPr>
        <p:spPr bwMode="auto">
          <a:xfrm>
            <a:off x="431801" y="6477000"/>
            <a:ext cx="4904317"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eaLnBrk="0" fontAlgn="base" hangingPunct="0">
              <a:spcBef>
                <a:spcPct val="0"/>
              </a:spcBef>
              <a:spcAft>
                <a:spcPct val="0"/>
              </a:spcAft>
              <a:defRPr sz="1000" kern="1200">
                <a:solidFill>
                  <a:srgbClr val="3B687F"/>
                </a:solidFill>
                <a:latin typeface="Arial" charset="0"/>
                <a:ea typeface="ＭＳ Ｐゴシック"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algn="l"/>
            <a:r>
              <a:rPr lang="de-DE"/>
              <a:t>Quelle: </a:t>
            </a:r>
            <a:r>
              <a:rPr lang="de-DE" err="1"/>
              <a:t>EcoVadis</a:t>
            </a:r>
            <a:r>
              <a:rPr lang="de-DE"/>
              <a:t> / NYU (2019)  </a:t>
            </a:r>
          </a:p>
        </p:txBody>
      </p:sp>
      <p:sp>
        <p:nvSpPr>
          <p:cNvPr id="14" name="Rechteck 13">
            <a:extLst>
              <a:ext uri="{FF2B5EF4-FFF2-40B4-BE49-F238E27FC236}">
                <a16:creationId xmlns:a16="http://schemas.microsoft.com/office/drawing/2014/main" id="{C1AFEDC0-D3F6-EF4B-86FA-AB1B755D6E9C}"/>
              </a:ext>
            </a:extLst>
          </p:cNvPr>
          <p:cNvSpPr/>
          <p:nvPr/>
        </p:nvSpPr>
        <p:spPr bwMode="auto">
          <a:xfrm>
            <a:off x="2365746" y="1628775"/>
            <a:ext cx="9491291" cy="4716463"/>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1440" tIns="45720" rIns="4500000" bIns="45720" numCol="1" rtlCol="0" anchor="ctr" anchorCtr="0" compatLnSpc="1">
            <a:prstTxWarp prst="textNoShape">
              <a:avLst/>
            </a:prstTxWarp>
          </a:bodyPr>
          <a:lstStyle/>
          <a:p>
            <a:pPr marL="514350" indent="-514350" algn="l">
              <a:spcBef>
                <a:spcPts val="1200"/>
              </a:spcBef>
              <a:spcAft>
                <a:spcPts val="1200"/>
              </a:spcAft>
              <a:buFont typeface="+mj-lt"/>
              <a:buAutoNum type="arabicPeriod"/>
            </a:pPr>
            <a:r>
              <a:rPr lang="de-DE" sz="2200">
                <a:solidFill>
                  <a:srgbClr val="3B687F"/>
                </a:solidFill>
              </a:rPr>
              <a:t>Welche Vorteile sehen Sie </a:t>
            </a:r>
            <a:br>
              <a:rPr lang="de-DE" sz="2200">
                <a:solidFill>
                  <a:srgbClr val="3B687F"/>
                </a:solidFill>
              </a:rPr>
            </a:br>
            <a:r>
              <a:rPr lang="de-DE" sz="2200">
                <a:solidFill>
                  <a:srgbClr val="3B687F"/>
                </a:solidFill>
              </a:rPr>
              <a:t>durch nachhaltige Beschaffung?</a:t>
            </a:r>
          </a:p>
          <a:p>
            <a:pPr marL="514350" indent="-514350" algn="l">
              <a:spcBef>
                <a:spcPts val="1200"/>
              </a:spcBef>
              <a:spcAft>
                <a:spcPts val="1200"/>
              </a:spcAft>
              <a:buFont typeface="+mj-lt"/>
              <a:buAutoNum type="arabicPeriod"/>
            </a:pPr>
            <a:r>
              <a:rPr lang="de-DE" sz="2200">
                <a:solidFill>
                  <a:srgbClr val="3B687F"/>
                </a:solidFill>
              </a:rPr>
              <a:t>Worin sehen Sie den Business </a:t>
            </a:r>
            <a:br>
              <a:rPr lang="de-DE" sz="2200">
                <a:solidFill>
                  <a:srgbClr val="3B687F"/>
                </a:solidFill>
              </a:rPr>
            </a:br>
            <a:r>
              <a:rPr lang="de-DE" sz="2200">
                <a:solidFill>
                  <a:srgbClr val="3B687F"/>
                </a:solidFill>
              </a:rPr>
              <a:t>Case für Nachhaltigkeit im Einkauf?</a:t>
            </a:r>
          </a:p>
        </p:txBody>
      </p:sp>
      <p:sp>
        <p:nvSpPr>
          <p:cNvPr id="15" name="Textfeld 14">
            <a:extLst>
              <a:ext uri="{FF2B5EF4-FFF2-40B4-BE49-F238E27FC236}">
                <a16:creationId xmlns:a16="http://schemas.microsoft.com/office/drawing/2014/main" id="{BDBE5AC3-2EDC-F048-9BE6-634C532C9355}"/>
              </a:ext>
            </a:extLst>
          </p:cNvPr>
          <p:cNvSpPr txBox="1"/>
          <p:nvPr/>
        </p:nvSpPr>
        <p:spPr>
          <a:xfrm>
            <a:off x="7433291" y="2024357"/>
            <a:ext cx="4092056" cy="276999"/>
          </a:xfrm>
          <a:prstGeom prst="rect">
            <a:avLst/>
          </a:prstGeom>
          <a:noFill/>
        </p:spPr>
        <p:txBody>
          <a:bodyPr wrap="square" rtlCol="0">
            <a:spAutoFit/>
          </a:bodyPr>
          <a:lstStyle/>
          <a:p>
            <a:pPr algn="ctr"/>
            <a:r>
              <a:rPr lang="de-DE" sz="1200" b="1">
                <a:solidFill>
                  <a:srgbClr val="526E7F"/>
                </a:solidFill>
              </a:rPr>
              <a:t>Vorteile Nachhaltiger Beschaffung für Unternehmen</a:t>
            </a:r>
          </a:p>
        </p:txBody>
      </p:sp>
      <p:graphicFrame>
        <p:nvGraphicFramePr>
          <p:cNvPr id="3" name="Diagramm 2">
            <a:extLst>
              <a:ext uri="{FF2B5EF4-FFF2-40B4-BE49-F238E27FC236}">
                <a16:creationId xmlns:a16="http://schemas.microsoft.com/office/drawing/2014/main" id="{06A45C31-C7B4-4F4F-84ED-90B89057C190}"/>
              </a:ext>
            </a:extLst>
          </p:cNvPr>
          <p:cNvGraphicFramePr/>
          <p:nvPr>
            <p:extLst>
              <p:ext uri="{D42A27DB-BD31-4B8C-83A1-F6EECF244321}">
                <p14:modId xmlns:p14="http://schemas.microsoft.com/office/powerpoint/2010/main" val="2630726961"/>
              </p:ext>
            </p:extLst>
          </p:nvPr>
        </p:nvGraphicFramePr>
        <p:xfrm>
          <a:off x="7433291" y="2408596"/>
          <a:ext cx="4465912" cy="3420847"/>
        </p:xfrm>
        <a:graphic>
          <a:graphicData uri="http://schemas.openxmlformats.org/drawingml/2006/chart">
            <c:chart xmlns:c="http://schemas.openxmlformats.org/drawingml/2006/chart" xmlns:r="http://schemas.openxmlformats.org/officeDocument/2006/relationships" r:id="rId5"/>
          </a:graphicData>
        </a:graphic>
      </p:graphicFrame>
      <p:sp>
        <p:nvSpPr>
          <p:cNvPr id="10" name="Rechteck 9">
            <a:extLst>
              <a:ext uri="{FF2B5EF4-FFF2-40B4-BE49-F238E27FC236}">
                <a16:creationId xmlns:a16="http://schemas.microsoft.com/office/drawing/2014/main" id="{078B870B-6026-B144-BA3D-5B06F03567C2}"/>
              </a:ext>
            </a:extLst>
          </p:cNvPr>
          <p:cNvSpPr/>
          <p:nvPr/>
        </p:nvSpPr>
        <p:spPr bwMode="auto">
          <a:xfrm>
            <a:off x="7357730" y="2647387"/>
            <a:ext cx="2121589" cy="294326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ts val="1200"/>
              </a:spcBef>
              <a:spcAft>
                <a:spcPct val="0"/>
              </a:spcAft>
              <a:buClrTx/>
              <a:buSzTx/>
              <a:buFontTx/>
              <a:buNone/>
              <a:tabLst/>
            </a:pPr>
            <a:r>
              <a:rPr kumimoji="0" lang="de-DE" sz="1000" b="0" i="0" u="none" strike="noStrike" cap="none" normalizeH="0" baseline="0">
                <a:ln>
                  <a:noFill/>
                </a:ln>
                <a:solidFill>
                  <a:srgbClr val="595959"/>
                </a:solidFill>
                <a:effectLst/>
                <a:latin typeface="Arial" charset="0"/>
                <a:ea typeface="ＭＳ Ｐゴシック" charset="-128"/>
              </a:rPr>
              <a:t>Kosteneinsparung</a:t>
            </a:r>
          </a:p>
          <a:p>
            <a:pPr>
              <a:spcBef>
                <a:spcPts val="1200"/>
              </a:spcBef>
            </a:pPr>
            <a:r>
              <a:rPr lang="de-DE" sz="1000">
                <a:solidFill>
                  <a:srgbClr val="595959"/>
                </a:solidFill>
              </a:rPr>
              <a:t>Abschwächung der Risiken</a:t>
            </a:r>
          </a:p>
          <a:p>
            <a:pPr>
              <a:spcBef>
                <a:spcPts val="1200"/>
              </a:spcBef>
            </a:pPr>
            <a:r>
              <a:rPr lang="de-DE" sz="1000">
                <a:solidFill>
                  <a:srgbClr val="595959"/>
                </a:solidFill>
              </a:rPr>
              <a:t>Steigende Umsätze aufgrund verbesserter Reputation</a:t>
            </a:r>
          </a:p>
          <a:p>
            <a:pPr>
              <a:spcBef>
                <a:spcPts val="1200"/>
              </a:spcBef>
            </a:pPr>
            <a:r>
              <a:rPr lang="de-DE" sz="1000">
                <a:solidFill>
                  <a:srgbClr val="595959"/>
                </a:solidFill>
              </a:rPr>
              <a:t>Neue innovative und nachhaltige Produkte und Dienstleistungen</a:t>
            </a:r>
          </a:p>
          <a:p>
            <a:pPr>
              <a:spcBef>
                <a:spcPts val="1200"/>
              </a:spcBef>
            </a:pPr>
            <a:r>
              <a:rPr lang="de-DE" sz="1000">
                <a:solidFill>
                  <a:srgbClr val="595959"/>
                </a:solidFill>
              </a:rPr>
              <a:t>Zuverlässigere Lieferantenbeziehungen, erhöhte Qualität und Einsparungen </a:t>
            </a:r>
          </a:p>
          <a:p>
            <a:pPr>
              <a:spcBef>
                <a:spcPts val="1200"/>
              </a:spcBef>
            </a:pPr>
            <a:r>
              <a:rPr lang="de-DE" sz="1000">
                <a:solidFill>
                  <a:srgbClr val="595959"/>
                </a:solidFill>
              </a:rPr>
              <a:t>Erhöhte Mitarbeiterbindung und Akquisition von Talenten</a:t>
            </a:r>
          </a:p>
          <a:p>
            <a:pPr>
              <a:spcBef>
                <a:spcPts val="1200"/>
              </a:spcBef>
            </a:pPr>
            <a:r>
              <a:rPr lang="de-DE" sz="1000">
                <a:solidFill>
                  <a:srgbClr val="595959"/>
                </a:solidFill>
              </a:rPr>
              <a:t>Verbessertes Ranking durch nachhaltige Finanzindizes</a:t>
            </a:r>
          </a:p>
        </p:txBody>
      </p:sp>
      <p:sp>
        <p:nvSpPr>
          <p:cNvPr id="18" name="Rechteck 17">
            <a:extLst>
              <a:ext uri="{FF2B5EF4-FFF2-40B4-BE49-F238E27FC236}">
                <a16:creationId xmlns:a16="http://schemas.microsoft.com/office/drawing/2014/main" id="{BA34B583-F8ED-7644-BAB8-C772FC346808}"/>
              </a:ext>
            </a:extLst>
          </p:cNvPr>
          <p:cNvSpPr/>
          <p:nvPr/>
        </p:nvSpPr>
        <p:spPr>
          <a:xfrm>
            <a:off x="7412019" y="1703415"/>
            <a:ext cx="4337068" cy="4550240"/>
          </a:xfrm>
          <a:prstGeom prst="rect">
            <a:avLst/>
          </a:prstGeom>
          <a:noFill/>
          <a:ln w="12700" cap="flat" cmpd="sng" algn="ctr">
            <a:solidFill>
              <a:srgbClr val="3B687F"/>
            </a:solidFill>
            <a:prstDash val="solid"/>
            <a:miter lim="800000"/>
          </a:ln>
          <a:effectLst/>
        </p:spPr>
        <p:txBody>
          <a:bodyPr rtlCol="0" anchor="ctr"/>
          <a:lstStyle/>
          <a:p>
            <a:pPr marL="0" marR="0" lvl="0" indent="0" algn="ctr" defTabSz="1007887" eaLnBrk="1" fontAlgn="auto" latinLnBrk="0" hangingPunct="1">
              <a:lnSpc>
                <a:spcPct val="100000"/>
              </a:lnSpc>
              <a:spcBef>
                <a:spcPts val="0"/>
              </a:spcBef>
              <a:spcAft>
                <a:spcPts val="0"/>
              </a:spcAft>
              <a:buClrTx/>
              <a:buSzTx/>
              <a:buFontTx/>
              <a:buNone/>
              <a:tabLst/>
              <a:defRPr/>
            </a:pPr>
            <a:endParaRPr kumimoji="0" lang="de-DE" sz="2000" b="0" i="0" u="none" strike="noStrike" kern="0" cap="none" spc="0" normalizeH="0" baseline="0">
              <a:ln>
                <a:noFill/>
              </a:ln>
              <a:solidFill>
                <a:srgbClr val="FFFFFF"/>
              </a:solidFill>
              <a:effectLst/>
              <a:uLnTx/>
              <a:uFillTx/>
              <a:latin typeface="Arial" panose="020B0604020202020204"/>
              <a:ea typeface="+mn-ea"/>
              <a:cs typeface="+mn-cs"/>
            </a:endParaRPr>
          </a:p>
        </p:txBody>
      </p:sp>
      <p:sp>
        <p:nvSpPr>
          <p:cNvPr id="20" name="Textfeld 19">
            <a:extLst>
              <a:ext uri="{FF2B5EF4-FFF2-40B4-BE49-F238E27FC236}">
                <a16:creationId xmlns:a16="http://schemas.microsoft.com/office/drawing/2014/main" id="{6ED431C0-859B-DC45-8969-68F90CEC8C3A}"/>
              </a:ext>
            </a:extLst>
          </p:cNvPr>
          <p:cNvSpPr txBox="1"/>
          <p:nvPr/>
        </p:nvSpPr>
        <p:spPr>
          <a:xfrm>
            <a:off x="7412019" y="5867400"/>
            <a:ext cx="4320878" cy="400110"/>
          </a:xfrm>
          <a:prstGeom prst="rect">
            <a:avLst/>
          </a:prstGeom>
          <a:noFill/>
        </p:spPr>
        <p:txBody>
          <a:bodyPr wrap="square" rtlCol="0">
            <a:spAutoFit/>
          </a:bodyPr>
          <a:lstStyle/>
          <a:p>
            <a:pPr algn="l"/>
            <a:r>
              <a:rPr lang="de-DE" sz="1000">
                <a:solidFill>
                  <a:schemeClr val="bg2"/>
                </a:solidFill>
                <a:latin typeface="+mn-lt"/>
              </a:rPr>
              <a:t>*399 Unternehmen wurden gefragt: „ Wie hat Ihr Unternehmen von Ihrem nachhaltigen Beschaffungsp</a:t>
            </a:r>
            <a:r>
              <a:rPr lang="de-DE" sz="1000">
                <a:solidFill>
                  <a:schemeClr val="bg2"/>
                </a:solidFill>
              </a:rPr>
              <a:t>rogramm</a:t>
            </a:r>
            <a:r>
              <a:rPr lang="de-DE" sz="1000">
                <a:solidFill>
                  <a:schemeClr val="bg2"/>
                </a:solidFill>
                <a:latin typeface="+mn-lt"/>
              </a:rPr>
              <a:t> profitiert?“</a:t>
            </a:r>
          </a:p>
        </p:txBody>
      </p:sp>
      <p:sp>
        <p:nvSpPr>
          <p:cNvPr id="4" name="Fußzeilenplatzhalter 3">
            <a:extLst>
              <a:ext uri="{FF2B5EF4-FFF2-40B4-BE49-F238E27FC236}">
                <a16:creationId xmlns:a16="http://schemas.microsoft.com/office/drawing/2014/main" id="{CA627B94-B089-3F40-B938-5DD2AC99EB81}"/>
              </a:ext>
            </a:extLst>
          </p:cNvPr>
          <p:cNvSpPr>
            <a:spLocks noGrp="1"/>
          </p:cNvSpPr>
          <p:nvPr>
            <p:ph type="ftr" sz="quarter" idx="10"/>
          </p:nvPr>
        </p:nvSpPr>
        <p:spPr/>
        <p:txBody>
          <a:bodyPr/>
          <a:lstStyle/>
          <a:p>
            <a:r>
              <a:rPr lang="de-DE" dirty="0" smtClean="0"/>
              <a:t>© LfU / IZU Infozentrum </a:t>
            </a:r>
            <a:r>
              <a:rPr lang="de-DE" dirty="0" err="1" smtClean="0"/>
              <a:t>UmweltWirtschaft</a:t>
            </a:r>
            <a:r>
              <a:rPr lang="de-DE" dirty="0" smtClean="0"/>
              <a:t> / 2022</a:t>
            </a:r>
            <a:endParaRPr lang="de-DE" dirty="0"/>
          </a:p>
        </p:txBody>
      </p:sp>
      <p:sp>
        <p:nvSpPr>
          <p:cNvPr id="6" name="Foliennummernplatzhalter 5">
            <a:extLst>
              <a:ext uri="{FF2B5EF4-FFF2-40B4-BE49-F238E27FC236}">
                <a16:creationId xmlns:a16="http://schemas.microsoft.com/office/drawing/2014/main" id="{0F8C57AC-315D-F148-91F8-D17A1B46597C}"/>
              </a:ext>
            </a:extLst>
          </p:cNvPr>
          <p:cNvSpPr>
            <a:spLocks noGrp="1"/>
          </p:cNvSpPr>
          <p:nvPr>
            <p:ph type="sldNum" sz="quarter" idx="4"/>
          </p:nvPr>
        </p:nvSpPr>
        <p:spPr/>
        <p:txBody>
          <a:bodyPr/>
          <a:lstStyle/>
          <a:p>
            <a:fld id="{894680D0-7A83-433A-9719-C4143F27F647}" type="slidenum">
              <a:rPr lang="de-DE" smtClean="0"/>
              <a:pPr/>
              <a:t>16</a:t>
            </a:fld>
            <a:endParaRPr lang="de-DE"/>
          </a:p>
        </p:txBody>
      </p:sp>
      <p:sp>
        <p:nvSpPr>
          <p:cNvPr id="16" name="Datumsplatzhalter 5">
            <a:extLst>
              <a:ext uri="{FF2B5EF4-FFF2-40B4-BE49-F238E27FC236}">
                <a16:creationId xmlns:a16="http://schemas.microsoft.com/office/drawing/2014/main" id="{D38FB82F-385A-8746-910A-96E465814015}"/>
              </a:ext>
            </a:extLst>
          </p:cNvPr>
          <p:cNvSpPr>
            <a:spLocks noGrp="1"/>
          </p:cNvSpPr>
          <p:nvPr>
            <p:ph type="dt" sz="half" idx="12"/>
          </p:nvPr>
        </p:nvSpPr>
        <p:spPr>
          <a:xfrm>
            <a:off x="431800" y="223838"/>
            <a:ext cx="8604000" cy="476250"/>
          </a:xfrm>
        </p:spPr>
        <p:txBody>
          <a:bodyPr/>
          <a:lstStyle/>
          <a:p>
            <a:r>
              <a:rPr lang="de-DE" smtClean="0"/>
              <a:t>Schulungskonzept für Nachhaltigen Einkauf </a:t>
            </a:r>
            <a:r>
              <a:rPr lang="de-DE" smtClean="0">
                <a:latin typeface="+mj-lt"/>
              </a:rPr>
              <a:t>– 1. </a:t>
            </a:r>
            <a:r>
              <a:rPr lang="de-DE" kern="0" smtClean="0">
                <a:cs typeface="Calibri" panose="020F0502020204030204" pitchFamily="34" charset="0"/>
              </a:rPr>
              <a:t>Bedeutung der Nachhaltigen Beschaffung</a:t>
            </a:r>
            <a:endParaRPr lang="de-DE" kern="0">
              <a:cs typeface="Calibri" panose="020F0502020204030204" pitchFamily="34" charset="0"/>
            </a:endParaRPr>
          </a:p>
        </p:txBody>
      </p:sp>
    </p:spTree>
    <p:extLst>
      <p:ext uri="{BB962C8B-B14F-4D97-AF65-F5344CB8AC3E}">
        <p14:creationId xmlns:p14="http://schemas.microsoft.com/office/powerpoint/2010/main" val="11169877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032746-FDC1-F642-8CE8-4CE6A6B7BBF6}"/>
              </a:ext>
            </a:extLst>
          </p:cNvPr>
          <p:cNvSpPr>
            <a:spLocks noGrp="1"/>
          </p:cNvSpPr>
          <p:nvPr>
            <p:ph type="title"/>
          </p:nvPr>
        </p:nvSpPr>
        <p:spPr>
          <a:xfrm>
            <a:off x="431801" y="935038"/>
            <a:ext cx="11425767" cy="500062"/>
          </a:xfrm>
        </p:spPr>
        <p:txBody>
          <a:bodyPr/>
          <a:lstStyle/>
          <a:p>
            <a:r>
              <a:rPr lang="de-DE"/>
              <a:t>Der Business Case für Nachhaltige Beschaffung – Überblick (1/3)</a:t>
            </a:r>
          </a:p>
        </p:txBody>
      </p:sp>
      <p:sp>
        <p:nvSpPr>
          <p:cNvPr id="4" name="Fußzeilenplatzhalter 3">
            <a:extLst>
              <a:ext uri="{FF2B5EF4-FFF2-40B4-BE49-F238E27FC236}">
                <a16:creationId xmlns:a16="http://schemas.microsoft.com/office/drawing/2014/main" id="{D541BC83-5765-AA42-8516-56B026E39D64}"/>
              </a:ext>
            </a:extLst>
          </p:cNvPr>
          <p:cNvSpPr>
            <a:spLocks noGrp="1"/>
          </p:cNvSpPr>
          <p:nvPr>
            <p:ph type="ftr" sz="quarter" idx="10"/>
          </p:nvPr>
        </p:nvSpPr>
        <p:spPr>
          <a:xfrm>
            <a:off x="7061200" y="6477000"/>
            <a:ext cx="4904317" cy="279400"/>
          </a:xfrm>
        </p:spPr>
        <p:txBody>
          <a:bodyPr/>
          <a:lstStyle/>
          <a:p>
            <a:r>
              <a:rPr lang="de-DE" dirty="0" smtClean="0"/>
              <a:t>© LfU / IZU Infozentrum </a:t>
            </a:r>
            <a:r>
              <a:rPr lang="de-DE" dirty="0" err="1" smtClean="0"/>
              <a:t>UmweltWirtschaft</a:t>
            </a:r>
            <a:r>
              <a:rPr lang="de-DE" dirty="0" smtClean="0"/>
              <a:t> / 2022</a:t>
            </a:r>
            <a:endParaRPr lang="de-DE" dirty="0"/>
          </a:p>
        </p:txBody>
      </p:sp>
      <p:sp>
        <p:nvSpPr>
          <p:cNvPr id="6" name="Foliennummernplatzhalter 5">
            <a:extLst>
              <a:ext uri="{FF2B5EF4-FFF2-40B4-BE49-F238E27FC236}">
                <a16:creationId xmlns:a16="http://schemas.microsoft.com/office/drawing/2014/main" id="{1F327968-3A89-9C4C-A16A-755E0A964D3A}"/>
              </a:ext>
            </a:extLst>
          </p:cNvPr>
          <p:cNvSpPr>
            <a:spLocks noGrp="1"/>
          </p:cNvSpPr>
          <p:nvPr>
            <p:ph type="sldNum" sz="quarter" idx="4"/>
          </p:nvPr>
        </p:nvSpPr>
        <p:spPr>
          <a:xfrm>
            <a:off x="5283200" y="6477000"/>
            <a:ext cx="638043" cy="280988"/>
          </a:xfrm>
        </p:spPr>
        <p:txBody>
          <a:bodyPr/>
          <a:lstStyle/>
          <a:p>
            <a:fld id="{894680D0-7A83-433A-9719-C4143F27F647}" type="slidenum">
              <a:rPr lang="de-DE" smtClean="0"/>
              <a:pPr/>
              <a:t>17</a:t>
            </a:fld>
            <a:endParaRPr lang="de-DE"/>
          </a:p>
        </p:txBody>
      </p:sp>
      <p:sp>
        <p:nvSpPr>
          <p:cNvPr id="9" name="Textfeld 8">
            <a:extLst>
              <a:ext uri="{FF2B5EF4-FFF2-40B4-BE49-F238E27FC236}">
                <a16:creationId xmlns:a16="http://schemas.microsoft.com/office/drawing/2014/main" id="{B21A79A7-DC59-F449-84D4-BEE95CB2B375}"/>
              </a:ext>
            </a:extLst>
          </p:cNvPr>
          <p:cNvSpPr txBox="1"/>
          <p:nvPr/>
        </p:nvSpPr>
        <p:spPr>
          <a:xfrm>
            <a:off x="431801" y="1628774"/>
            <a:ext cx="9054000" cy="492443"/>
          </a:xfrm>
          <a:prstGeom prst="rect">
            <a:avLst/>
          </a:prstGeom>
          <a:noFill/>
        </p:spPr>
        <p:txBody>
          <a:bodyPr wrap="square" rtlCol="0">
            <a:spAutoFit/>
          </a:bodyPr>
          <a:lstStyle/>
          <a:p>
            <a:pPr algn="l"/>
            <a:r>
              <a:rPr lang="de-DE" sz="1300">
                <a:solidFill>
                  <a:srgbClr val="3B687F"/>
                </a:solidFill>
              </a:rPr>
              <a:t>Nachhaltige Beschaffung ist ein Treiber für ökonomischen, sozialen und ökologischen Mehrwert. Der Business Case für Nachhaltige Beschaffung basiert dabei auf drei wesentlichen Werttreibern.</a:t>
            </a:r>
          </a:p>
        </p:txBody>
      </p:sp>
      <p:sp>
        <p:nvSpPr>
          <p:cNvPr id="27" name="Rechteck 26">
            <a:extLst>
              <a:ext uri="{FF2B5EF4-FFF2-40B4-BE49-F238E27FC236}">
                <a16:creationId xmlns:a16="http://schemas.microsoft.com/office/drawing/2014/main" id="{BDED3DD6-15BE-4F44-8971-E50455D7B736}"/>
              </a:ext>
            </a:extLst>
          </p:cNvPr>
          <p:cNvSpPr/>
          <p:nvPr/>
        </p:nvSpPr>
        <p:spPr bwMode="auto">
          <a:xfrm>
            <a:off x="9624392" y="1628774"/>
            <a:ext cx="2232646" cy="4701600"/>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0000" tIns="72000" rIns="91440" bIns="72000" numCol="1" rtlCol="0" anchor="t" anchorCtr="0" compatLnSpc="1">
            <a:prstTxWarp prst="textNoShape">
              <a:avLst/>
            </a:prstTxWarp>
          </a:bodyPr>
          <a:lstStyle/>
          <a:p>
            <a:pPr marL="182563" marR="0" algn="l" defTabSz="914400" rtl="0" eaLnBrk="0" fontAlgn="base" latinLnBrk="0" hangingPunct="0">
              <a:lnSpc>
                <a:spcPct val="100000"/>
              </a:lnSpc>
              <a:spcBef>
                <a:spcPct val="0"/>
              </a:spcBef>
              <a:spcAft>
                <a:spcPts val="600"/>
              </a:spcAft>
              <a:buClrTx/>
              <a:buSzTx/>
              <a:buFontTx/>
              <a:buNone/>
            </a:pPr>
            <a:r>
              <a:rPr kumimoji="0" lang="de-DE" sz="1000" b="1" i="0" u="none" strike="noStrike" cap="none" normalizeH="0" baseline="0">
                <a:ln>
                  <a:noFill/>
                </a:ln>
                <a:solidFill>
                  <a:srgbClr val="3B687F"/>
                </a:solidFill>
                <a:effectLst/>
                <a:latin typeface="Arial" charset="0"/>
                <a:ea typeface="ＭＳ Ｐゴシック" charset="-128"/>
              </a:rPr>
              <a:t>Weiterführende Informationen</a:t>
            </a: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r>
              <a:rPr lang="de-DE" sz="1000">
                <a:solidFill>
                  <a:srgbClr val="3B687F"/>
                </a:solidFill>
              </a:rPr>
              <a:t>Weitere Vorteile von Nachhaltig-</a:t>
            </a:r>
            <a:r>
              <a:rPr lang="de-DE" sz="1000" err="1">
                <a:solidFill>
                  <a:srgbClr val="3B687F"/>
                </a:solidFill>
              </a:rPr>
              <a:t>keit</a:t>
            </a:r>
            <a:r>
              <a:rPr lang="de-DE" sz="1000">
                <a:solidFill>
                  <a:srgbClr val="3B687F"/>
                </a:solidFill>
              </a:rPr>
              <a:t> für Unternehmen sind eine bessere Arbeitgeberattraktivität und Mitarbeiterbindung, </a:t>
            </a:r>
            <a:r>
              <a:rPr lang="de-DE" sz="1000" err="1">
                <a:solidFill>
                  <a:srgbClr val="3B687F"/>
                </a:solidFill>
              </a:rPr>
              <a:t>Innova-tionskraft</a:t>
            </a:r>
            <a:r>
              <a:rPr lang="de-DE" sz="1000">
                <a:solidFill>
                  <a:srgbClr val="3B687F"/>
                </a:solidFill>
              </a:rPr>
              <a:t>, Resilienz und Marktkapitalisierung</a:t>
            </a:r>
          </a:p>
          <a:p>
            <a:pPr marL="182563" algn="l">
              <a:spcBef>
                <a:spcPts val="1200"/>
              </a:spcBef>
              <a:spcAft>
                <a:spcPts val="600"/>
              </a:spcAft>
            </a:pPr>
            <a:r>
              <a:rPr lang="de-DE" sz="1000" b="1">
                <a:solidFill>
                  <a:srgbClr val="3B687F"/>
                </a:solidFill>
              </a:rPr>
              <a:t>Weiterführende Referenzen</a:t>
            </a:r>
          </a:p>
          <a:p>
            <a:pPr marL="182563" lvl="0" indent="-182563" algn="l">
              <a:spcAft>
                <a:spcPts val="300"/>
              </a:spcAft>
              <a:buFont typeface="Arial" panose="020B0604020202020204" pitchFamily="34" charset="0"/>
              <a:buChar char="•"/>
            </a:pPr>
            <a:r>
              <a:rPr lang="de-DE" sz="1000">
                <a:solidFill>
                  <a:srgbClr val="3B687F"/>
                </a:solidFill>
                <a:hlinkClick r:id="rId3">
                  <a:extLst>
                    <a:ext uri="{A12FA001-AC4F-418D-AE19-62706E023703}">
                      <ahyp:hlinkClr xmlns:ahyp="http://schemas.microsoft.com/office/drawing/2018/hyperlinkcolor" xmlns="" val="tx"/>
                    </a:ext>
                  </a:extLst>
                </a:hlinkClick>
              </a:rPr>
              <a:t>WEF </a:t>
            </a:r>
            <a:r>
              <a:rPr lang="de-DE" sz="1000">
                <a:solidFill>
                  <a:srgbClr val="3B687F"/>
                </a:solidFill>
              </a:rPr>
              <a:t>(2015)</a:t>
            </a:r>
          </a:p>
          <a:p>
            <a:pPr marL="182563" lvl="0" indent="-182563" algn="l">
              <a:spcAft>
                <a:spcPts val="300"/>
              </a:spcAft>
              <a:buFont typeface="Arial" panose="020B0604020202020204" pitchFamily="34" charset="0"/>
              <a:buChar char="•"/>
            </a:pPr>
            <a:r>
              <a:rPr lang="de-DE" sz="1000">
                <a:solidFill>
                  <a:srgbClr val="3B687F"/>
                </a:solidFill>
                <a:hlinkClick r:id="rId4">
                  <a:extLst>
                    <a:ext uri="{A12FA001-AC4F-418D-AE19-62706E023703}">
                      <ahyp:hlinkClr xmlns:ahyp="http://schemas.microsoft.com/office/drawing/2018/hyperlinkcolor" xmlns="" val="tx"/>
                    </a:ext>
                  </a:extLst>
                </a:hlinkClick>
              </a:rPr>
              <a:t>ICLEI</a:t>
            </a:r>
            <a:r>
              <a:rPr lang="de-DE" sz="1000">
                <a:solidFill>
                  <a:srgbClr val="3B687F"/>
                </a:solidFill>
              </a:rPr>
              <a:t> (2016)</a:t>
            </a:r>
          </a:p>
          <a:p>
            <a:pPr marL="182563" lvl="0" indent="-182563" algn="l">
              <a:spcAft>
                <a:spcPts val="300"/>
              </a:spcAft>
              <a:buFont typeface="Arial" panose="020B0604020202020204" pitchFamily="34" charset="0"/>
              <a:buChar char="•"/>
            </a:pPr>
            <a:r>
              <a:rPr lang="de-DE" sz="1000">
                <a:solidFill>
                  <a:srgbClr val="3B687F"/>
                </a:solidFill>
                <a:hlinkClick r:id="rId5">
                  <a:extLst>
                    <a:ext uri="{A12FA001-AC4F-418D-AE19-62706E023703}">
                      <ahyp:hlinkClr xmlns:ahyp="http://schemas.microsoft.com/office/drawing/2018/hyperlinkcolor" xmlns="" val="tx"/>
                    </a:ext>
                  </a:extLst>
                </a:hlinkClick>
              </a:rPr>
              <a:t>HBR</a:t>
            </a:r>
            <a:r>
              <a:rPr lang="de-DE" sz="1000">
                <a:solidFill>
                  <a:srgbClr val="3B687F"/>
                </a:solidFill>
              </a:rPr>
              <a:t> (2016)</a:t>
            </a:r>
          </a:p>
          <a:p>
            <a:pPr marL="182563" algn="l">
              <a:spcBef>
                <a:spcPts val="1200"/>
              </a:spcBef>
              <a:spcAft>
                <a:spcPts val="600"/>
              </a:spcAft>
            </a:pPr>
            <a:r>
              <a:rPr lang="de-DE" sz="1000" b="1">
                <a:solidFill>
                  <a:srgbClr val="3B687F"/>
                </a:solidFill>
              </a:rPr>
              <a:t>Fallbeispiele</a:t>
            </a:r>
          </a:p>
          <a:p>
            <a:pPr marL="182563" lvl="0" indent="-182563" algn="l">
              <a:buFont typeface="Arial" panose="020B0604020202020204" pitchFamily="34" charset="0"/>
              <a:buChar char="•"/>
            </a:pPr>
            <a:r>
              <a:rPr lang="de-DE" sz="1000">
                <a:solidFill>
                  <a:srgbClr val="3B687F"/>
                </a:solidFill>
              </a:rPr>
              <a:t>Eine Studie des </a:t>
            </a:r>
            <a:r>
              <a:rPr lang="de-DE" sz="1000">
                <a:solidFill>
                  <a:srgbClr val="3B687F"/>
                </a:solidFill>
                <a:hlinkClick r:id="rId3">
                  <a:extLst>
                    <a:ext uri="{A12FA001-AC4F-418D-AE19-62706E023703}">
                      <ahyp:hlinkClr xmlns:ahyp="http://schemas.microsoft.com/office/drawing/2018/hyperlinkcolor" xmlns="" val="tx"/>
                    </a:ext>
                  </a:extLst>
                </a:hlinkClick>
              </a:rPr>
              <a:t>WEF</a:t>
            </a:r>
            <a:r>
              <a:rPr lang="de-DE" sz="1000">
                <a:solidFill>
                  <a:srgbClr val="3B687F"/>
                </a:solidFill>
              </a:rPr>
              <a:t> (2015) beleuchtet verschiedene Business Cases zu nachhaltigem Lieferketten-Management</a:t>
            </a:r>
          </a:p>
          <a:p>
            <a:pPr marL="182563" lvl="0" indent="-182563" algn="l">
              <a:buFont typeface="Arial" panose="020B0604020202020204" pitchFamily="34" charset="0"/>
              <a:buChar char="•"/>
            </a:pPr>
            <a:endParaRPr lang="de-DE" sz="1000">
              <a:solidFill>
                <a:srgbClr val="3B687F"/>
              </a:solidFill>
            </a:endParaRPr>
          </a:p>
          <a:p>
            <a:pPr marL="182563" lvl="0" indent="-182563" algn="l">
              <a:buFont typeface="Arial" panose="020B0604020202020204" pitchFamily="34" charset="0"/>
              <a:buChar char="•"/>
            </a:pPr>
            <a:endParaRPr lang="de-DE" sz="1000">
              <a:solidFill>
                <a:srgbClr val="3B687F"/>
              </a:solidFill>
            </a:endParaRPr>
          </a:p>
          <a:p>
            <a:pPr marL="182563" lvl="0" indent="-182563" algn="l">
              <a:buFont typeface="Arial" panose="020B0604020202020204" pitchFamily="34" charset="0"/>
              <a:buChar char="•"/>
            </a:pPr>
            <a:endParaRPr lang="de-DE" sz="1000">
              <a:solidFill>
                <a:srgbClr val="3B687F"/>
              </a:solidFill>
            </a:endParaRPr>
          </a:p>
          <a:p>
            <a:pPr marL="184150" algn="l"/>
            <a:endParaRPr lang="de-DE" sz="1000">
              <a:solidFill>
                <a:srgbClr val="3B687F"/>
              </a:solidFill>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lang="de-DE" sz="1000">
              <a:solidFill>
                <a:srgbClr val="3B687F"/>
              </a:solidFill>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kumimoji="0" lang="de-DE" sz="1000" i="0" u="none" strike="noStrike" cap="none" normalizeH="0" baseline="0">
              <a:ln>
                <a:noFill/>
              </a:ln>
              <a:solidFill>
                <a:srgbClr val="3B687F"/>
              </a:solidFill>
              <a:effectLst/>
              <a:latin typeface="Arial" charset="0"/>
              <a:ea typeface="ＭＳ Ｐゴシック" charset="-128"/>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kumimoji="0" lang="de-DE" sz="1000" i="0" u="none" strike="noStrike" cap="none" normalizeH="0" baseline="0">
              <a:ln>
                <a:noFill/>
              </a:ln>
              <a:solidFill>
                <a:srgbClr val="3B687F"/>
              </a:solidFill>
              <a:effectLst/>
              <a:latin typeface="Arial" charset="0"/>
              <a:ea typeface="ＭＳ Ｐゴシック" charset="-128"/>
            </a:endParaRPr>
          </a:p>
        </p:txBody>
      </p:sp>
      <p:pic>
        <p:nvPicPr>
          <p:cNvPr id="28" name="Grafik 27" descr="Informationen mit einfarbiger Füllung">
            <a:extLst>
              <a:ext uri="{FF2B5EF4-FFF2-40B4-BE49-F238E27FC236}">
                <a16:creationId xmlns:a16="http://schemas.microsoft.com/office/drawing/2014/main" id="{0A4D974A-40ED-F548-BDF5-D3B42E44ABD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9648000" y="1658527"/>
            <a:ext cx="216000" cy="216000"/>
          </a:xfrm>
          <a:prstGeom prst="rect">
            <a:avLst/>
          </a:prstGeom>
        </p:spPr>
      </p:pic>
      <p:sp>
        <p:nvSpPr>
          <p:cNvPr id="29" name="Freeform 141">
            <a:extLst>
              <a:ext uri="{FF2B5EF4-FFF2-40B4-BE49-F238E27FC236}">
                <a16:creationId xmlns:a16="http://schemas.microsoft.com/office/drawing/2014/main" id="{28010789-851F-974C-953E-320313E99438}"/>
              </a:ext>
            </a:extLst>
          </p:cNvPr>
          <p:cNvSpPr>
            <a:spLocks noEditPoints="1"/>
          </p:cNvSpPr>
          <p:nvPr/>
        </p:nvSpPr>
        <p:spPr bwMode="auto">
          <a:xfrm>
            <a:off x="9676506" y="2994515"/>
            <a:ext cx="163886" cy="143760"/>
          </a:xfrm>
          <a:custGeom>
            <a:avLst/>
            <a:gdLst>
              <a:gd name="T0" fmla="*/ 37 w 48"/>
              <a:gd name="T1" fmla="*/ 34 h 42"/>
              <a:gd name="T2" fmla="*/ 30 w 48"/>
              <a:gd name="T3" fmla="*/ 42 h 42"/>
              <a:gd name="T4" fmla="*/ 7 w 48"/>
              <a:gd name="T5" fmla="*/ 42 h 42"/>
              <a:gd name="T6" fmla="*/ 0 w 48"/>
              <a:gd name="T7" fmla="*/ 34 h 42"/>
              <a:gd name="T8" fmla="*/ 0 w 48"/>
              <a:gd name="T9" fmla="*/ 12 h 42"/>
              <a:gd name="T10" fmla="*/ 7 w 48"/>
              <a:gd name="T11" fmla="*/ 4 h 42"/>
              <a:gd name="T12" fmla="*/ 26 w 48"/>
              <a:gd name="T13" fmla="*/ 4 h 42"/>
              <a:gd name="T14" fmla="*/ 27 w 48"/>
              <a:gd name="T15" fmla="*/ 5 h 42"/>
              <a:gd name="T16" fmla="*/ 27 w 48"/>
              <a:gd name="T17" fmla="*/ 6 h 42"/>
              <a:gd name="T18" fmla="*/ 26 w 48"/>
              <a:gd name="T19" fmla="*/ 7 h 42"/>
              <a:gd name="T20" fmla="*/ 7 w 48"/>
              <a:gd name="T21" fmla="*/ 7 h 42"/>
              <a:gd name="T22" fmla="*/ 3 w 48"/>
              <a:gd name="T23" fmla="*/ 12 h 42"/>
              <a:gd name="T24" fmla="*/ 3 w 48"/>
              <a:gd name="T25" fmla="*/ 34 h 42"/>
              <a:gd name="T26" fmla="*/ 7 w 48"/>
              <a:gd name="T27" fmla="*/ 38 h 42"/>
              <a:gd name="T28" fmla="*/ 30 w 48"/>
              <a:gd name="T29" fmla="*/ 38 h 42"/>
              <a:gd name="T30" fmla="*/ 34 w 48"/>
              <a:gd name="T31" fmla="*/ 34 h 42"/>
              <a:gd name="T32" fmla="*/ 34 w 48"/>
              <a:gd name="T33" fmla="*/ 25 h 42"/>
              <a:gd name="T34" fmla="*/ 35 w 48"/>
              <a:gd name="T35" fmla="*/ 24 h 42"/>
              <a:gd name="T36" fmla="*/ 36 w 48"/>
              <a:gd name="T37" fmla="*/ 24 h 42"/>
              <a:gd name="T38" fmla="*/ 37 w 48"/>
              <a:gd name="T39" fmla="*/ 25 h 42"/>
              <a:gd name="T40" fmla="*/ 37 w 48"/>
              <a:gd name="T41" fmla="*/ 34 h 42"/>
              <a:gd name="T42" fmla="*/ 48 w 48"/>
              <a:gd name="T43" fmla="*/ 16 h 42"/>
              <a:gd name="T44" fmla="*/ 46 w 48"/>
              <a:gd name="T45" fmla="*/ 18 h 42"/>
              <a:gd name="T46" fmla="*/ 45 w 48"/>
              <a:gd name="T47" fmla="*/ 17 h 42"/>
              <a:gd name="T48" fmla="*/ 40 w 48"/>
              <a:gd name="T49" fmla="*/ 12 h 42"/>
              <a:gd name="T50" fmla="*/ 22 w 48"/>
              <a:gd name="T51" fmla="*/ 30 h 42"/>
              <a:gd name="T52" fmla="*/ 22 w 48"/>
              <a:gd name="T53" fmla="*/ 30 h 42"/>
              <a:gd name="T54" fmla="*/ 21 w 48"/>
              <a:gd name="T55" fmla="*/ 30 h 42"/>
              <a:gd name="T56" fmla="*/ 18 w 48"/>
              <a:gd name="T57" fmla="*/ 27 h 42"/>
              <a:gd name="T58" fmla="*/ 18 w 48"/>
              <a:gd name="T59" fmla="*/ 26 h 42"/>
              <a:gd name="T60" fmla="*/ 18 w 48"/>
              <a:gd name="T61" fmla="*/ 26 h 42"/>
              <a:gd name="T62" fmla="*/ 36 w 48"/>
              <a:gd name="T63" fmla="*/ 8 h 42"/>
              <a:gd name="T64" fmla="*/ 31 w 48"/>
              <a:gd name="T65" fmla="*/ 3 h 42"/>
              <a:gd name="T66" fmla="*/ 30 w 48"/>
              <a:gd name="T67" fmla="*/ 2 h 42"/>
              <a:gd name="T68" fmla="*/ 32 w 48"/>
              <a:gd name="T69" fmla="*/ 0 h 42"/>
              <a:gd name="T70" fmla="*/ 46 w 48"/>
              <a:gd name="T71" fmla="*/ 0 h 42"/>
              <a:gd name="T72" fmla="*/ 48 w 48"/>
              <a:gd name="T73" fmla="*/ 2 h 42"/>
              <a:gd name="T74" fmla="*/ 48 w 48"/>
              <a:gd name="T75" fmla="*/ 1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 h="42">
                <a:moveTo>
                  <a:pt x="37" y="34"/>
                </a:moveTo>
                <a:cubicBezTo>
                  <a:pt x="37" y="38"/>
                  <a:pt x="34" y="42"/>
                  <a:pt x="30" y="42"/>
                </a:cubicBezTo>
                <a:cubicBezTo>
                  <a:pt x="7" y="42"/>
                  <a:pt x="7" y="42"/>
                  <a:pt x="7" y="42"/>
                </a:cubicBezTo>
                <a:cubicBezTo>
                  <a:pt x="3" y="42"/>
                  <a:pt x="0" y="38"/>
                  <a:pt x="0" y="34"/>
                </a:cubicBezTo>
                <a:cubicBezTo>
                  <a:pt x="0" y="12"/>
                  <a:pt x="0" y="12"/>
                  <a:pt x="0" y="12"/>
                </a:cubicBezTo>
                <a:cubicBezTo>
                  <a:pt x="0" y="7"/>
                  <a:pt x="3" y="4"/>
                  <a:pt x="7" y="4"/>
                </a:cubicBezTo>
                <a:cubicBezTo>
                  <a:pt x="26" y="4"/>
                  <a:pt x="26" y="4"/>
                  <a:pt x="26" y="4"/>
                </a:cubicBezTo>
                <a:cubicBezTo>
                  <a:pt x="27" y="4"/>
                  <a:pt x="27" y="4"/>
                  <a:pt x="27" y="5"/>
                </a:cubicBezTo>
                <a:cubicBezTo>
                  <a:pt x="27" y="6"/>
                  <a:pt x="27" y="6"/>
                  <a:pt x="27" y="6"/>
                </a:cubicBezTo>
                <a:cubicBezTo>
                  <a:pt x="27" y="7"/>
                  <a:pt x="27" y="7"/>
                  <a:pt x="26" y="7"/>
                </a:cubicBezTo>
                <a:cubicBezTo>
                  <a:pt x="7" y="7"/>
                  <a:pt x="7" y="7"/>
                  <a:pt x="7" y="7"/>
                </a:cubicBezTo>
                <a:cubicBezTo>
                  <a:pt x="5" y="7"/>
                  <a:pt x="3" y="9"/>
                  <a:pt x="3" y="12"/>
                </a:cubicBezTo>
                <a:cubicBezTo>
                  <a:pt x="3" y="34"/>
                  <a:pt x="3" y="34"/>
                  <a:pt x="3" y="34"/>
                </a:cubicBezTo>
                <a:cubicBezTo>
                  <a:pt x="3" y="36"/>
                  <a:pt x="5" y="38"/>
                  <a:pt x="7" y="38"/>
                </a:cubicBezTo>
                <a:cubicBezTo>
                  <a:pt x="30" y="38"/>
                  <a:pt x="30" y="38"/>
                  <a:pt x="30" y="38"/>
                </a:cubicBezTo>
                <a:cubicBezTo>
                  <a:pt x="32" y="38"/>
                  <a:pt x="34" y="36"/>
                  <a:pt x="34" y="34"/>
                </a:cubicBezTo>
                <a:cubicBezTo>
                  <a:pt x="34" y="25"/>
                  <a:pt x="34" y="25"/>
                  <a:pt x="34" y="25"/>
                </a:cubicBezTo>
                <a:cubicBezTo>
                  <a:pt x="34" y="25"/>
                  <a:pt x="34" y="24"/>
                  <a:pt x="35" y="24"/>
                </a:cubicBezTo>
                <a:cubicBezTo>
                  <a:pt x="36" y="24"/>
                  <a:pt x="36" y="24"/>
                  <a:pt x="36" y="24"/>
                </a:cubicBezTo>
                <a:cubicBezTo>
                  <a:pt x="37" y="24"/>
                  <a:pt x="37" y="25"/>
                  <a:pt x="37" y="25"/>
                </a:cubicBezTo>
                <a:lnTo>
                  <a:pt x="37" y="34"/>
                </a:lnTo>
                <a:close/>
                <a:moveTo>
                  <a:pt x="48" y="16"/>
                </a:moveTo>
                <a:cubicBezTo>
                  <a:pt x="48" y="17"/>
                  <a:pt x="47" y="18"/>
                  <a:pt x="46" y="18"/>
                </a:cubicBezTo>
                <a:cubicBezTo>
                  <a:pt x="45" y="18"/>
                  <a:pt x="45" y="17"/>
                  <a:pt x="45" y="17"/>
                </a:cubicBezTo>
                <a:cubicBezTo>
                  <a:pt x="40" y="12"/>
                  <a:pt x="40" y="12"/>
                  <a:pt x="40" y="12"/>
                </a:cubicBezTo>
                <a:cubicBezTo>
                  <a:pt x="22" y="30"/>
                  <a:pt x="22" y="30"/>
                  <a:pt x="22" y="30"/>
                </a:cubicBezTo>
                <a:cubicBezTo>
                  <a:pt x="22" y="30"/>
                  <a:pt x="22" y="30"/>
                  <a:pt x="22" y="30"/>
                </a:cubicBezTo>
                <a:cubicBezTo>
                  <a:pt x="22" y="30"/>
                  <a:pt x="21" y="30"/>
                  <a:pt x="21" y="30"/>
                </a:cubicBezTo>
                <a:cubicBezTo>
                  <a:pt x="18" y="27"/>
                  <a:pt x="18" y="27"/>
                  <a:pt x="18" y="27"/>
                </a:cubicBezTo>
                <a:cubicBezTo>
                  <a:pt x="18" y="27"/>
                  <a:pt x="18" y="26"/>
                  <a:pt x="18" y="26"/>
                </a:cubicBezTo>
                <a:cubicBezTo>
                  <a:pt x="18" y="26"/>
                  <a:pt x="18" y="26"/>
                  <a:pt x="18" y="26"/>
                </a:cubicBezTo>
                <a:cubicBezTo>
                  <a:pt x="36" y="8"/>
                  <a:pt x="36" y="8"/>
                  <a:pt x="36" y="8"/>
                </a:cubicBezTo>
                <a:cubicBezTo>
                  <a:pt x="31" y="3"/>
                  <a:pt x="31" y="3"/>
                  <a:pt x="31" y="3"/>
                </a:cubicBezTo>
                <a:cubicBezTo>
                  <a:pt x="31" y="3"/>
                  <a:pt x="30" y="3"/>
                  <a:pt x="30" y="2"/>
                </a:cubicBezTo>
                <a:cubicBezTo>
                  <a:pt x="30" y="1"/>
                  <a:pt x="31" y="0"/>
                  <a:pt x="32" y="0"/>
                </a:cubicBezTo>
                <a:cubicBezTo>
                  <a:pt x="46" y="0"/>
                  <a:pt x="46" y="0"/>
                  <a:pt x="46" y="0"/>
                </a:cubicBezTo>
                <a:cubicBezTo>
                  <a:pt x="47" y="0"/>
                  <a:pt x="48" y="1"/>
                  <a:pt x="48" y="2"/>
                </a:cubicBezTo>
                <a:lnTo>
                  <a:pt x="48" y="16"/>
                </a:lnTo>
                <a:close/>
              </a:path>
            </a:pathLst>
          </a:custGeom>
          <a:solidFill>
            <a:srgbClr val="F9AA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id-ID" sz="1799"/>
          </a:p>
        </p:txBody>
      </p:sp>
      <p:sp>
        <p:nvSpPr>
          <p:cNvPr id="37" name="Textfeld 36">
            <a:extLst>
              <a:ext uri="{FF2B5EF4-FFF2-40B4-BE49-F238E27FC236}">
                <a16:creationId xmlns:a16="http://schemas.microsoft.com/office/drawing/2014/main" id="{715E107F-548D-6045-B3D3-AA85C24012B0}"/>
              </a:ext>
            </a:extLst>
          </p:cNvPr>
          <p:cNvSpPr txBox="1"/>
          <p:nvPr/>
        </p:nvSpPr>
        <p:spPr>
          <a:xfrm>
            <a:off x="2591304" y="2363776"/>
            <a:ext cx="6889246" cy="971035"/>
          </a:xfrm>
          <a:prstGeom prst="rect">
            <a:avLst/>
          </a:prstGeom>
          <a:noFill/>
        </p:spPr>
        <p:txBody>
          <a:bodyPr wrap="square" tIns="0" bIns="0" rtlCol="0">
            <a:spAutoFit/>
          </a:bodyPr>
          <a:lstStyle/>
          <a:p>
            <a:pPr algn="l" eaLnBrk="1" fontAlgn="auto" hangingPunct="1">
              <a:spcBef>
                <a:spcPts val="0"/>
              </a:spcBef>
              <a:spcAft>
                <a:spcPts val="600"/>
              </a:spcAft>
            </a:pPr>
            <a:r>
              <a:rPr lang="de-DE" sz="1600" b="1" dirty="0">
                <a:solidFill>
                  <a:srgbClr val="526E7F"/>
                </a:solidFill>
                <a:latin typeface="Calibri" panose="020F0502020204030204"/>
                <a:ea typeface="+mn-ea"/>
              </a:rPr>
              <a:t>Kostenreduzierung</a:t>
            </a:r>
          </a:p>
          <a:p>
            <a:pPr marL="222250" lvl="1" indent="-212725" algn="l" eaLnBrk="1" hangingPunct="1">
              <a:lnSpc>
                <a:spcPct val="110000"/>
              </a:lnSpc>
              <a:spcBef>
                <a:spcPts val="0"/>
              </a:spcBef>
              <a:spcAft>
                <a:spcPts val="300"/>
              </a:spcAft>
              <a:buClr>
                <a:srgbClr val="526E7F"/>
              </a:buClr>
              <a:buFontTx/>
              <a:buChar char="•"/>
            </a:pPr>
            <a:r>
              <a:rPr lang="de-DE" sz="1200" b="1" dirty="0">
                <a:solidFill>
                  <a:srgbClr val="3B687F"/>
                </a:solidFill>
                <a:latin typeface="Arial"/>
                <a:cs typeface="Calibri" panose="020F0502020204030204" pitchFamily="34" charset="0"/>
              </a:rPr>
              <a:t>Senkung</a:t>
            </a:r>
            <a:r>
              <a:rPr lang="de-DE" sz="1200" dirty="0">
                <a:solidFill>
                  <a:srgbClr val="3B687F"/>
                </a:solidFill>
                <a:latin typeface="Arial"/>
                <a:cs typeface="Calibri" panose="020F0502020204030204" pitchFamily="34" charset="0"/>
              </a:rPr>
              <a:t> der </a:t>
            </a:r>
            <a:r>
              <a:rPr lang="de-DE" sz="1200" b="1" dirty="0">
                <a:solidFill>
                  <a:srgbClr val="3B687F"/>
                </a:solidFill>
                <a:latin typeface="Arial"/>
                <a:cs typeface="Calibri" panose="020F0502020204030204" pitchFamily="34" charset="0"/>
              </a:rPr>
              <a:t>Supply Chain Kosten </a:t>
            </a:r>
            <a:r>
              <a:rPr lang="de-DE" sz="1200" dirty="0">
                <a:solidFill>
                  <a:srgbClr val="3B687F"/>
                </a:solidFill>
                <a:latin typeface="Arial"/>
                <a:cs typeface="Calibri" panose="020F0502020204030204" pitchFamily="34" charset="0"/>
              </a:rPr>
              <a:t>um </a:t>
            </a:r>
            <a:r>
              <a:rPr lang="de-DE" sz="1200" b="1" dirty="0" smtClean="0">
                <a:solidFill>
                  <a:srgbClr val="3B687F"/>
                </a:solidFill>
                <a:latin typeface="Arial"/>
                <a:cs typeface="Calibri" panose="020F0502020204030204" pitchFamily="34" charset="0"/>
              </a:rPr>
              <a:t>9 bis 16 % </a:t>
            </a:r>
            <a:r>
              <a:rPr lang="de-DE" sz="1200" dirty="0">
                <a:solidFill>
                  <a:srgbClr val="3B687F"/>
                </a:solidFill>
                <a:latin typeface="Arial"/>
                <a:cs typeface="Calibri" panose="020F0502020204030204" pitchFamily="34" charset="0"/>
              </a:rPr>
              <a:t>durch die Verankerung von Nachhaltigkeit.</a:t>
            </a:r>
          </a:p>
          <a:p>
            <a:pPr marL="222250" lvl="1" indent="-212725" algn="l" eaLnBrk="1" hangingPunct="1">
              <a:lnSpc>
                <a:spcPct val="110000"/>
              </a:lnSpc>
              <a:spcBef>
                <a:spcPts val="0"/>
              </a:spcBef>
              <a:spcAft>
                <a:spcPts val="300"/>
              </a:spcAft>
              <a:buClr>
                <a:srgbClr val="526E7F"/>
              </a:buClr>
              <a:buFontTx/>
              <a:buChar char="•"/>
            </a:pPr>
            <a:r>
              <a:rPr lang="de-DE" sz="1200" dirty="0">
                <a:solidFill>
                  <a:srgbClr val="3B687F"/>
                </a:solidFill>
                <a:latin typeface="Arial"/>
                <a:cs typeface="Calibri" panose="020F0502020204030204" pitchFamily="34" charset="0"/>
              </a:rPr>
              <a:t>Reduzierung von Kosten durch den Einkauf </a:t>
            </a:r>
            <a:r>
              <a:rPr lang="de-DE" sz="1200" b="1" dirty="0">
                <a:solidFill>
                  <a:srgbClr val="3B687F"/>
                </a:solidFill>
                <a:latin typeface="Arial"/>
                <a:cs typeface="Calibri" panose="020F0502020204030204" pitchFamily="34" charset="0"/>
              </a:rPr>
              <a:t>effizienterer Produkte</a:t>
            </a:r>
            <a:r>
              <a:rPr lang="de-DE" sz="1200" dirty="0">
                <a:solidFill>
                  <a:srgbClr val="3B687F"/>
                </a:solidFill>
                <a:latin typeface="Arial"/>
                <a:cs typeface="Calibri" panose="020F0502020204030204" pitchFamily="34" charset="0"/>
              </a:rPr>
              <a:t>, die </a:t>
            </a:r>
            <a:r>
              <a:rPr lang="de-DE" sz="1200" b="1" dirty="0">
                <a:solidFill>
                  <a:srgbClr val="3B687F"/>
                </a:solidFill>
                <a:latin typeface="Arial"/>
                <a:cs typeface="Calibri" panose="020F0502020204030204" pitchFamily="34" charset="0"/>
              </a:rPr>
              <a:t>Senkung</a:t>
            </a:r>
            <a:r>
              <a:rPr lang="de-DE" sz="1200" dirty="0">
                <a:solidFill>
                  <a:srgbClr val="3B687F"/>
                </a:solidFill>
                <a:latin typeface="Arial"/>
                <a:cs typeface="Calibri" panose="020F0502020204030204" pitchFamily="34" charset="0"/>
              </a:rPr>
              <a:t> des </a:t>
            </a:r>
            <a:r>
              <a:rPr lang="de-DE" sz="1200" b="1" dirty="0">
                <a:solidFill>
                  <a:srgbClr val="3B687F"/>
                </a:solidFill>
                <a:latin typeface="Arial"/>
                <a:cs typeface="Calibri" panose="020F0502020204030204" pitchFamily="34" charset="0"/>
              </a:rPr>
              <a:t>Verbrauchs</a:t>
            </a:r>
            <a:r>
              <a:rPr lang="de-DE" sz="1200" dirty="0">
                <a:solidFill>
                  <a:srgbClr val="3B687F"/>
                </a:solidFill>
                <a:latin typeface="Arial"/>
                <a:cs typeface="Calibri" panose="020F0502020204030204" pitchFamily="34" charset="0"/>
              </a:rPr>
              <a:t>, </a:t>
            </a:r>
            <a:r>
              <a:rPr lang="de-DE" sz="1200" b="1" dirty="0">
                <a:solidFill>
                  <a:srgbClr val="3B687F"/>
                </a:solidFill>
                <a:latin typeface="Arial"/>
                <a:cs typeface="Calibri" panose="020F0502020204030204" pitchFamily="34" charset="0"/>
              </a:rPr>
              <a:t>Vereinfachungen</a:t>
            </a:r>
            <a:r>
              <a:rPr lang="de-DE" sz="1200" dirty="0">
                <a:solidFill>
                  <a:srgbClr val="3B687F"/>
                </a:solidFill>
                <a:latin typeface="Arial"/>
                <a:cs typeface="Calibri" panose="020F0502020204030204" pitchFamily="34" charset="0"/>
              </a:rPr>
              <a:t> von </a:t>
            </a:r>
            <a:r>
              <a:rPr lang="de-DE" sz="1200" b="1" dirty="0">
                <a:solidFill>
                  <a:srgbClr val="3B687F"/>
                </a:solidFill>
                <a:latin typeface="Arial"/>
                <a:cs typeface="Calibri" panose="020F0502020204030204" pitchFamily="34" charset="0"/>
              </a:rPr>
              <a:t>Spezifikationen</a:t>
            </a:r>
            <a:r>
              <a:rPr lang="de-DE" sz="1200" dirty="0">
                <a:solidFill>
                  <a:srgbClr val="3B687F"/>
                </a:solidFill>
                <a:latin typeface="Arial"/>
                <a:cs typeface="Calibri" panose="020F0502020204030204" pitchFamily="34" charset="0"/>
              </a:rPr>
              <a:t> und </a:t>
            </a:r>
            <a:r>
              <a:rPr lang="de-DE" sz="1200" b="1" dirty="0">
                <a:solidFill>
                  <a:srgbClr val="3B687F"/>
                </a:solidFill>
                <a:latin typeface="Arial"/>
                <a:cs typeface="Calibri" panose="020F0502020204030204" pitchFamily="34" charset="0"/>
              </a:rPr>
              <a:t>Vermeidung</a:t>
            </a:r>
            <a:r>
              <a:rPr lang="de-DE" sz="1200" dirty="0">
                <a:solidFill>
                  <a:srgbClr val="3B687F"/>
                </a:solidFill>
                <a:latin typeface="Arial"/>
                <a:cs typeface="Calibri" panose="020F0502020204030204" pitchFamily="34" charset="0"/>
              </a:rPr>
              <a:t> von </a:t>
            </a:r>
            <a:r>
              <a:rPr lang="de-DE" sz="1200" b="1" dirty="0">
                <a:solidFill>
                  <a:srgbClr val="3B687F"/>
                </a:solidFill>
                <a:latin typeface="Arial"/>
                <a:cs typeface="Calibri" panose="020F0502020204030204" pitchFamily="34" charset="0"/>
              </a:rPr>
              <a:t>Non-Compliance</a:t>
            </a:r>
            <a:r>
              <a:rPr lang="de-DE" sz="1200" dirty="0">
                <a:solidFill>
                  <a:srgbClr val="3B687F"/>
                </a:solidFill>
                <a:latin typeface="Arial"/>
                <a:cs typeface="Calibri" panose="020F0502020204030204" pitchFamily="34" charset="0"/>
              </a:rPr>
              <a:t>.</a:t>
            </a:r>
            <a:endParaRPr lang="de-DE" sz="1200" b="1" dirty="0">
              <a:solidFill>
                <a:srgbClr val="3B687F"/>
              </a:solidFill>
              <a:latin typeface="Arial"/>
              <a:cs typeface="Calibri" panose="020F0502020204030204" pitchFamily="34" charset="0"/>
            </a:endParaRPr>
          </a:p>
        </p:txBody>
      </p:sp>
      <p:cxnSp>
        <p:nvCxnSpPr>
          <p:cNvPr id="38" name="Gerade Verbindung 37">
            <a:extLst>
              <a:ext uri="{FF2B5EF4-FFF2-40B4-BE49-F238E27FC236}">
                <a16:creationId xmlns:a16="http://schemas.microsoft.com/office/drawing/2014/main" id="{66482C9A-28D5-F84B-A9C3-AC84206CC98A}"/>
              </a:ext>
            </a:extLst>
          </p:cNvPr>
          <p:cNvCxnSpPr>
            <a:cxnSpLocks/>
          </p:cNvCxnSpPr>
          <p:nvPr/>
        </p:nvCxnSpPr>
        <p:spPr>
          <a:xfrm>
            <a:off x="2471466" y="2363776"/>
            <a:ext cx="0" cy="1080000"/>
          </a:xfrm>
          <a:prstGeom prst="line">
            <a:avLst/>
          </a:prstGeom>
          <a:noFill/>
          <a:ln w="76200" cap="flat" cmpd="sng" algn="ctr">
            <a:solidFill>
              <a:srgbClr val="526E7F"/>
            </a:solidFill>
            <a:prstDash val="solid"/>
            <a:miter lim="800000"/>
          </a:ln>
          <a:effectLst/>
        </p:spPr>
      </p:cxnSp>
      <p:cxnSp>
        <p:nvCxnSpPr>
          <p:cNvPr id="40" name="Gerade Verbindung 39">
            <a:extLst>
              <a:ext uri="{FF2B5EF4-FFF2-40B4-BE49-F238E27FC236}">
                <a16:creationId xmlns:a16="http://schemas.microsoft.com/office/drawing/2014/main" id="{119630BC-440A-EB4D-B72F-C4064004407A}"/>
              </a:ext>
            </a:extLst>
          </p:cNvPr>
          <p:cNvCxnSpPr>
            <a:cxnSpLocks/>
          </p:cNvCxnSpPr>
          <p:nvPr/>
        </p:nvCxnSpPr>
        <p:spPr>
          <a:xfrm>
            <a:off x="2471466" y="3796251"/>
            <a:ext cx="0" cy="1080000"/>
          </a:xfrm>
          <a:prstGeom prst="line">
            <a:avLst/>
          </a:prstGeom>
          <a:noFill/>
          <a:ln w="76200" cap="flat" cmpd="sng" algn="ctr">
            <a:solidFill>
              <a:srgbClr val="F9AA00"/>
            </a:solidFill>
            <a:prstDash val="solid"/>
            <a:miter lim="800000"/>
          </a:ln>
          <a:effectLst/>
        </p:spPr>
      </p:cxnSp>
      <p:cxnSp>
        <p:nvCxnSpPr>
          <p:cNvPr id="42" name="Gerade Verbindung 41">
            <a:extLst>
              <a:ext uri="{FF2B5EF4-FFF2-40B4-BE49-F238E27FC236}">
                <a16:creationId xmlns:a16="http://schemas.microsoft.com/office/drawing/2014/main" id="{8FFBEFEA-21C0-9D43-83FC-1A3FD51FC58C}"/>
              </a:ext>
            </a:extLst>
          </p:cNvPr>
          <p:cNvCxnSpPr>
            <a:cxnSpLocks/>
          </p:cNvCxnSpPr>
          <p:nvPr/>
        </p:nvCxnSpPr>
        <p:spPr>
          <a:xfrm>
            <a:off x="2471466" y="5228725"/>
            <a:ext cx="0" cy="1080000"/>
          </a:xfrm>
          <a:prstGeom prst="line">
            <a:avLst/>
          </a:prstGeom>
          <a:noFill/>
          <a:ln w="76200" cap="flat" cmpd="sng" algn="ctr">
            <a:solidFill>
              <a:schemeClr val="bg2"/>
            </a:solidFill>
            <a:prstDash val="solid"/>
            <a:miter lim="800000"/>
          </a:ln>
          <a:effectLst/>
        </p:spPr>
      </p:cxnSp>
      <p:cxnSp>
        <p:nvCxnSpPr>
          <p:cNvPr id="45" name="Gerade Verbindung 44">
            <a:extLst>
              <a:ext uri="{FF2B5EF4-FFF2-40B4-BE49-F238E27FC236}">
                <a16:creationId xmlns:a16="http://schemas.microsoft.com/office/drawing/2014/main" id="{B524CF08-8A76-6347-8DB8-F1994B83FC04}"/>
              </a:ext>
            </a:extLst>
          </p:cNvPr>
          <p:cNvCxnSpPr>
            <a:cxnSpLocks/>
            <a:endCxn id="14" idx="1"/>
          </p:cNvCxnSpPr>
          <p:nvPr/>
        </p:nvCxnSpPr>
        <p:spPr bwMode="auto">
          <a:xfrm>
            <a:off x="1619801" y="4336250"/>
            <a:ext cx="402039" cy="1"/>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 name="Textfeld 45">
            <a:extLst>
              <a:ext uri="{FF2B5EF4-FFF2-40B4-BE49-F238E27FC236}">
                <a16:creationId xmlns:a16="http://schemas.microsoft.com/office/drawing/2014/main" id="{2A8BA395-BA9A-F64D-8060-BF721FDE8017}"/>
              </a:ext>
            </a:extLst>
          </p:cNvPr>
          <p:cNvSpPr txBox="1"/>
          <p:nvPr/>
        </p:nvSpPr>
        <p:spPr>
          <a:xfrm>
            <a:off x="2591304" y="3796251"/>
            <a:ext cx="6912000" cy="1158459"/>
          </a:xfrm>
          <a:prstGeom prst="rect">
            <a:avLst/>
          </a:prstGeom>
          <a:noFill/>
        </p:spPr>
        <p:txBody>
          <a:bodyPr wrap="square" tIns="0" bIns="0" rtlCol="0">
            <a:spAutoFit/>
          </a:bodyPr>
          <a:lstStyle/>
          <a:p>
            <a:pPr algn="l" eaLnBrk="1" fontAlgn="auto" hangingPunct="1">
              <a:spcBef>
                <a:spcPts val="0"/>
              </a:spcBef>
              <a:spcAft>
                <a:spcPts val="600"/>
              </a:spcAft>
            </a:pPr>
            <a:r>
              <a:rPr lang="de-DE" sz="1600" b="1" dirty="0">
                <a:solidFill>
                  <a:srgbClr val="F9AA00"/>
                </a:solidFill>
                <a:latin typeface="Calibri" panose="020F0502020204030204"/>
                <a:ea typeface="+mn-ea"/>
              </a:rPr>
              <a:t>Risikominimierung</a:t>
            </a:r>
          </a:p>
          <a:p>
            <a:pPr marL="222250" lvl="1" indent="-212725" algn="l" eaLnBrk="1" hangingPunct="1">
              <a:lnSpc>
                <a:spcPct val="110000"/>
              </a:lnSpc>
              <a:spcBef>
                <a:spcPts val="0"/>
              </a:spcBef>
              <a:spcAft>
                <a:spcPts val="300"/>
              </a:spcAft>
              <a:buClr>
                <a:srgbClr val="526E7F"/>
              </a:buClr>
              <a:buFontTx/>
              <a:buChar char="•"/>
            </a:pPr>
            <a:r>
              <a:rPr lang="de-DE" sz="1200" b="1" dirty="0">
                <a:solidFill>
                  <a:srgbClr val="3B687F"/>
                </a:solidFill>
                <a:latin typeface="Arial"/>
                <a:cs typeface="Calibri" panose="020F0502020204030204" pitchFamily="34" charset="0"/>
              </a:rPr>
              <a:t>Vermeidung </a:t>
            </a:r>
            <a:r>
              <a:rPr lang="de-DE" sz="1200" dirty="0">
                <a:solidFill>
                  <a:srgbClr val="3B687F"/>
                </a:solidFill>
                <a:latin typeface="Arial"/>
                <a:cs typeface="Calibri" panose="020F0502020204030204" pitchFamily="34" charset="0"/>
              </a:rPr>
              <a:t>von </a:t>
            </a:r>
            <a:r>
              <a:rPr lang="de-DE" sz="1200" b="1" dirty="0">
                <a:solidFill>
                  <a:srgbClr val="3B687F"/>
                </a:solidFill>
                <a:latin typeface="Arial"/>
                <a:cs typeface="Calibri" panose="020F0502020204030204" pitchFamily="34" charset="0"/>
              </a:rPr>
              <a:t>direkten</a:t>
            </a:r>
            <a:r>
              <a:rPr lang="de-DE" sz="1200" dirty="0">
                <a:solidFill>
                  <a:srgbClr val="3B687F"/>
                </a:solidFill>
                <a:latin typeface="Arial"/>
                <a:cs typeface="Calibri" panose="020F0502020204030204" pitchFamily="34" charset="0"/>
              </a:rPr>
              <a:t> und </a:t>
            </a:r>
            <a:r>
              <a:rPr lang="de-DE" sz="1200" b="1" dirty="0">
                <a:solidFill>
                  <a:srgbClr val="3B687F"/>
                </a:solidFill>
                <a:latin typeface="Arial"/>
                <a:cs typeface="Calibri" panose="020F0502020204030204" pitchFamily="34" charset="0"/>
              </a:rPr>
              <a:t>indirekten Kosten </a:t>
            </a:r>
            <a:r>
              <a:rPr lang="de-DE" sz="1200" dirty="0">
                <a:solidFill>
                  <a:srgbClr val="3B687F"/>
                </a:solidFill>
                <a:latin typeface="Arial"/>
                <a:cs typeface="Calibri" panose="020F0502020204030204" pitchFamily="34" charset="0"/>
              </a:rPr>
              <a:t>als Folge der </a:t>
            </a:r>
            <a:r>
              <a:rPr lang="de-DE" sz="1200" b="1" dirty="0">
                <a:solidFill>
                  <a:srgbClr val="3B687F"/>
                </a:solidFill>
                <a:latin typeface="Arial"/>
                <a:cs typeface="Calibri" panose="020F0502020204030204" pitchFamily="34" charset="0"/>
              </a:rPr>
              <a:t>Nicht-Einhaltung </a:t>
            </a:r>
            <a:r>
              <a:rPr lang="de-DE" sz="1200" dirty="0">
                <a:solidFill>
                  <a:srgbClr val="3B687F"/>
                </a:solidFill>
                <a:latin typeface="Arial"/>
                <a:cs typeface="Calibri" panose="020F0502020204030204" pitchFamily="34" charset="0"/>
              </a:rPr>
              <a:t>von sozialen und ökologischen Standards.</a:t>
            </a:r>
          </a:p>
          <a:p>
            <a:pPr marL="222250" lvl="1" indent="-212725" algn="l" eaLnBrk="1" hangingPunct="1">
              <a:lnSpc>
                <a:spcPct val="110000"/>
              </a:lnSpc>
              <a:spcBef>
                <a:spcPts val="0"/>
              </a:spcBef>
              <a:spcAft>
                <a:spcPts val="300"/>
              </a:spcAft>
              <a:buClr>
                <a:srgbClr val="526E7F"/>
              </a:buClr>
              <a:buFontTx/>
              <a:buChar char="•"/>
            </a:pPr>
            <a:r>
              <a:rPr lang="de-DE" sz="1200" dirty="0">
                <a:solidFill>
                  <a:srgbClr val="3B687F"/>
                </a:solidFill>
                <a:latin typeface="Arial"/>
                <a:cs typeface="Calibri" panose="020F0502020204030204" pitchFamily="34" charset="0"/>
              </a:rPr>
              <a:t>Vermeidung der Kosten bedingt durch </a:t>
            </a:r>
            <a:r>
              <a:rPr lang="de-DE" sz="1200" b="1" dirty="0">
                <a:solidFill>
                  <a:srgbClr val="3B687F"/>
                </a:solidFill>
                <a:latin typeface="Arial"/>
                <a:cs typeface="Calibri" panose="020F0502020204030204" pitchFamily="34" charset="0"/>
              </a:rPr>
              <a:t>Unterbrechungen </a:t>
            </a:r>
            <a:r>
              <a:rPr lang="de-DE" sz="1200" dirty="0">
                <a:solidFill>
                  <a:srgbClr val="3B687F"/>
                </a:solidFill>
                <a:latin typeface="Arial"/>
                <a:cs typeface="Calibri" panose="020F0502020204030204" pitchFamily="34" charset="0"/>
              </a:rPr>
              <a:t>der </a:t>
            </a:r>
            <a:r>
              <a:rPr lang="de-DE" sz="1200" b="1" dirty="0">
                <a:solidFill>
                  <a:srgbClr val="3B687F"/>
                </a:solidFill>
                <a:latin typeface="Arial"/>
                <a:cs typeface="Calibri" panose="020F0502020204030204" pitchFamily="34" charset="0"/>
              </a:rPr>
              <a:t>Lieferkette</a:t>
            </a:r>
            <a:r>
              <a:rPr lang="de-DE" sz="1200" dirty="0">
                <a:solidFill>
                  <a:srgbClr val="3B687F"/>
                </a:solidFill>
                <a:latin typeface="Arial"/>
                <a:cs typeface="Calibri" panose="020F0502020204030204" pitchFamily="34" charset="0"/>
              </a:rPr>
              <a:t>, </a:t>
            </a:r>
            <a:r>
              <a:rPr lang="de-DE" sz="1200" b="1" dirty="0">
                <a:solidFill>
                  <a:srgbClr val="3B687F"/>
                </a:solidFill>
                <a:latin typeface="Arial"/>
                <a:cs typeface="Calibri" panose="020F0502020204030204" pitchFamily="34" charset="0"/>
              </a:rPr>
              <a:t>Rückrufaktionen </a:t>
            </a:r>
            <a:r>
              <a:rPr lang="de-DE" sz="1200" dirty="0">
                <a:solidFill>
                  <a:srgbClr val="3B687F"/>
                </a:solidFill>
                <a:latin typeface="Arial"/>
                <a:cs typeface="Calibri" panose="020F0502020204030204" pitchFamily="34" charset="0"/>
              </a:rPr>
              <a:t>und </a:t>
            </a:r>
            <a:r>
              <a:rPr lang="de-DE" sz="1200" b="1" dirty="0">
                <a:solidFill>
                  <a:srgbClr val="3B687F"/>
                </a:solidFill>
                <a:latin typeface="Arial"/>
                <a:cs typeface="Calibri" panose="020F0502020204030204" pitchFamily="34" charset="0"/>
              </a:rPr>
              <a:t>Rückgang</a:t>
            </a:r>
            <a:r>
              <a:rPr lang="de-DE" sz="1200" dirty="0">
                <a:solidFill>
                  <a:srgbClr val="3B687F"/>
                </a:solidFill>
                <a:latin typeface="Arial"/>
                <a:cs typeface="Calibri" panose="020F0502020204030204" pitchFamily="34" charset="0"/>
              </a:rPr>
              <a:t> des </a:t>
            </a:r>
            <a:r>
              <a:rPr lang="de-DE" sz="1200" b="1" dirty="0">
                <a:solidFill>
                  <a:srgbClr val="3B687F"/>
                </a:solidFill>
                <a:latin typeface="Arial"/>
                <a:cs typeface="Calibri" panose="020F0502020204030204" pitchFamily="34" charset="0"/>
              </a:rPr>
              <a:t>Markenwerts </a:t>
            </a:r>
            <a:r>
              <a:rPr lang="de-DE" sz="1200" dirty="0">
                <a:solidFill>
                  <a:srgbClr val="3B687F"/>
                </a:solidFill>
                <a:latin typeface="Arial"/>
                <a:cs typeface="Calibri" panose="020F0502020204030204" pitchFamily="34" charset="0"/>
              </a:rPr>
              <a:t>(durchschnittlich rund </a:t>
            </a:r>
            <a:r>
              <a:rPr lang="de-DE" sz="1200" dirty="0" smtClean="0">
                <a:solidFill>
                  <a:srgbClr val="3B687F"/>
                </a:solidFill>
                <a:latin typeface="Arial"/>
                <a:cs typeface="Calibri" panose="020F0502020204030204" pitchFamily="34" charset="0"/>
              </a:rPr>
              <a:t>12 %).</a:t>
            </a:r>
            <a:endParaRPr lang="de-DE" sz="1200" dirty="0">
              <a:solidFill>
                <a:srgbClr val="3B687F"/>
              </a:solidFill>
              <a:latin typeface="Arial"/>
              <a:cs typeface="Calibri" panose="020F0502020204030204" pitchFamily="34" charset="0"/>
            </a:endParaRPr>
          </a:p>
        </p:txBody>
      </p:sp>
      <p:sp>
        <p:nvSpPr>
          <p:cNvPr id="47" name="Textfeld 46">
            <a:extLst>
              <a:ext uri="{FF2B5EF4-FFF2-40B4-BE49-F238E27FC236}">
                <a16:creationId xmlns:a16="http://schemas.microsoft.com/office/drawing/2014/main" id="{C5BFFDAB-A445-C444-BA8B-C283ADA23598}"/>
              </a:ext>
            </a:extLst>
          </p:cNvPr>
          <p:cNvSpPr txBox="1"/>
          <p:nvPr/>
        </p:nvSpPr>
        <p:spPr>
          <a:xfrm>
            <a:off x="2591304" y="5228725"/>
            <a:ext cx="6725416" cy="955262"/>
          </a:xfrm>
          <a:prstGeom prst="rect">
            <a:avLst/>
          </a:prstGeom>
          <a:noFill/>
        </p:spPr>
        <p:txBody>
          <a:bodyPr wrap="square" tIns="0" bIns="0" rtlCol="0">
            <a:spAutoFit/>
          </a:bodyPr>
          <a:lstStyle/>
          <a:p>
            <a:pPr algn="l" eaLnBrk="1" fontAlgn="auto" hangingPunct="1">
              <a:spcBef>
                <a:spcPts val="0"/>
              </a:spcBef>
              <a:spcAft>
                <a:spcPts val="600"/>
              </a:spcAft>
            </a:pPr>
            <a:r>
              <a:rPr lang="de-DE" sz="1600" b="1" dirty="0">
                <a:solidFill>
                  <a:schemeClr val="bg2"/>
                </a:solidFill>
                <a:latin typeface="Calibri" panose="020F0502020204030204"/>
                <a:ea typeface="+mn-ea"/>
              </a:rPr>
              <a:t>Umsatzwachstum</a:t>
            </a:r>
          </a:p>
          <a:p>
            <a:pPr marL="222250" lvl="1" indent="-212725" algn="l" eaLnBrk="1" hangingPunct="1">
              <a:lnSpc>
                <a:spcPct val="110000"/>
              </a:lnSpc>
              <a:spcBef>
                <a:spcPts val="0"/>
              </a:spcBef>
              <a:spcAft>
                <a:spcPts val="300"/>
              </a:spcAft>
              <a:buClr>
                <a:srgbClr val="526E7F"/>
              </a:buClr>
              <a:buFontTx/>
              <a:buChar char="•"/>
            </a:pPr>
            <a:r>
              <a:rPr lang="de-DE" sz="1200" b="1" dirty="0">
                <a:solidFill>
                  <a:srgbClr val="3B687F"/>
                </a:solidFill>
                <a:latin typeface="Arial"/>
                <a:cs typeface="Calibri" panose="020F0502020204030204" pitchFamily="34" charset="0"/>
              </a:rPr>
              <a:t>Umsatzwachstum </a:t>
            </a:r>
            <a:r>
              <a:rPr lang="de-DE" sz="1200" dirty="0">
                <a:solidFill>
                  <a:srgbClr val="3B687F"/>
                </a:solidFill>
                <a:latin typeface="Arial"/>
                <a:cs typeface="Calibri" panose="020F0502020204030204" pitchFamily="34" charset="0"/>
              </a:rPr>
              <a:t>durch neue </a:t>
            </a:r>
            <a:r>
              <a:rPr lang="de-DE" sz="1200" b="1" dirty="0">
                <a:solidFill>
                  <a:srgbClr val="3B687F"/>
                </a:solidFill>
                <a:latin typeface="Arial"/>
                <a:cs typeface="Calibri" panose="020F0502020204030204" pitchFamily="34" charset="0"/>
              </a:rPr>
              <a:t>Produkte/ Geschäftsmodelle/ Kunden</a:t>
            </a:r>
            <a:r>
              <a:rPr lang="de-DE" sz="1200" dirty="0">
                <a:solidFill>
                  <a:srgbClr val="3B687F"/>
                </a:solidFill>
                <a:latin typeface="Arial"/>
                <a:cs typeface="Calibri" panose="020F0502020204030204" pitchFamily="34" charset="0"/>
              </a:rPr>
              <a:t>, und </a:t>
            </a:r>
            <a:r>
              <a:rPr lang="de-DE" sz="1200" b="1" dirty="0">
                <a:solidFill>
                  <a:srgbClr val="3B687F"/>
                </a:solidFill>
                <a:latin typeface="Arial"/>
                <a:cs typeface="Calibri" panose="020F0502020204030204" pitchFamily="34" charset="0"/>
              </a:rPr>
              <a:t>höhere Preise</a:t>
            </a:r>
            <a:r>
              <a:rPr lang="de-DE" sz="1200" dirty="0">
                <a:solidFill>
                  <a:srgbClr val="3B687F"/>
                </a:solidFill>
                <a:latin typeface="Arial"/>
                <a:cs typeface="Calibri" panose="020F0502020204030204" pitchFamily="34" charset="0"/>
              </a:rPr>
              <a:t>.</a:t>
            </a:r>
          </a:p>
          <a:p>
            <a:pPr marL="222250" lvl="1" indent="-212725" algn="l" eaLnBrk="1" hangingPunct="1">
              <a:lnSpc>
                <a:spcPct val="110000"/>
              </a:lnSpc>
              <a:spcBef>
                <a:spcPts val="0"/>
              </a:spcBef>
              <a:spcAft>
                <a:spcPts val="300"/>
              </a:spcAft>
              <a:buClr>
                <a:srgbClr val="526E7F"/>
              </a:buClr>
              <a:buFontTx/>
              <a:buChar char="•"/>
            </a:pPr>
            <a:r>
              <a:rPr lang="de-DE" sz="1200" dirty="0">
                <a:solidFill>
                  <a:srgbClr val="3B687F"/>
                </a:solidFill>
                <a:latin typeface="Arial"/>
                <a:cs typeface="Calibri" panose="020F0502020204030204" pitchFamily="34" charset="0"/>
              </a:rPr>
              <a:t>Möglichkeit der </a:t>
            </a:r>
            <a:r>
              <a:rPr lang="de-DE" sz="1200" b="1" dirty="0">
                <a:solidFill>
                  <a:srgbClr val="3B687F"/>
                </a:solidFill>
                <a:latin typeface="Arial"/>
                <a:cs typeface="Calibri" panose="020F0502020204030204" pitchFamily="34" charset="0"/>
              </a:rPr>
              <a:t>Generierung zusätzlicher Einnahmen </a:t>
            </a:r>
            <a:r>
              <a:rPr lang="de-DE" sz="1200" dirty="0">
                <a:solidFill>
                  <a:srgbClr val="3B687F"/>
                </a:solidFill>
                <a:latin typeface="Arial"/>
                <a:cs typeface="Calibri" panose="020F0502020204030204" pitchFamily="34" charset="0"/>
              </a:rPr>
              <a:t>durch </a:t>
            </a:r>
            <a:r>
              <a:rPr lang="de-DE" sz="1200" dirty="0" smtClean="0">
                <a:solidFill>
                  <a:srgbClr val="3B687F"/>
                </a:solidFill>
                <a:latin typeface="Arial"/>
                <a:cs typeface="Calibri" panose="020F0502020204030204" pitchFamily="34" charset="0"/>
              </a:rPr>
              <a:t>End-</a:t>
            </a:r>
            <a:r>
              <a:rPr lang="de-DE" sz="1200" dirty="0" err="1" smtClean="0">
                <a:solidFill>
                  <a:srgbClr val="3B687F"/>
                </a:solidFill>
                <a:latin typeface="Arial"/>
                <a:cs typeface="Calibri" panose="020F0502020204030204" pitchFamily="34" charset="0"/>
              </a:rPr>
              <a:t>of</a:t>
            </a:r>
            <a:r>
              <a:rPr lang="de-DE" sz="1200" dirty="0" smtClean="0">
                <a:solidFill>
                  <a:srgbClr val="3B687F"/>
                </a:solidFill>
                <a:latin typeface="Arial"/>
                <a:cs typeface="Calibri" panose="020F0502020204030204" pitchFamily="34" charset="0"/>
              </a:rPr>
              <a:t>-Life-Produkte/-Prozesse</a:t>
            </a:r>
            <a:r>
              <a:rPr lang="de-DE" sz="1200" dirty="0">
                <a:solidFill>
                  <a:srgbClr val="3B687F"/>
                </a:solidFill>
                <a:latin typeface="Arial"/>
                <a:cs typeface="Calibri" panose="020F0502020204030204" pitchFamily="34" charset="0"/>
              </a:rPr>
              <a:t>.</a:t>
            </a:r>
          </a:p>
        </p:txBody>
      </p:sp>
      <p:pic>
        <p:nvPicPr>
          <p:cNvPr id="8" name="Grafik 7" descr="Euro mit einfarbiger Füllung">
            <a:extLst>
              <a:ext uri="{FF2B5EF4-FFF2-40B4-BE49-F238E27FC236}">
                <a16:creationId xmlns:a16="http://schemas.microsoft.com/office/drawing/2014/main" id="{1E1EF5E7-17FA-7B4A-ABFE-2108FCEF08C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2021840" y="2705776"/>
            <a:ext cx="396000" cy="396000"/>
          </a:xfrm>
          <a:prstGeom prst="rect">
            <a:avLst/>
          </a:prstGeom>
        </p:spPr>
      </p:pic>
      <p:pic>
        <p:nvPicPr>
          <p:cNvPr id="16" name="Grafik 15" descr="Balkendiagramm mit Aufwärtstrend mit einfarbiger Füllung">
            <a:extLst>
              <a:ext uri="{FF2B5EF4-FFF2-40B4-BE49-F238E27FC236}">
                <a16:creationId xmlns:a16="http://schemas.microsoft.com/office/drawing/2014/main" id="{20D2C880-8528-9A45-B8A7-C95C99CD1A86}"/>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2021840" y="5570725"/>
            <a:ext cx="396000" cy="396000"/>
          </a:xfrm>
          <a:prstGeom prst="rect">
            <a:avLst/>
          </a:prstGeom>
        </p:spPr>
      </p:pic>
      <p:grpSp>
        <p:nvGrpSpPr>
          <p:cNvPr id="53" name="Gruppieren 52">
            <a:extLst>
              <a:ext uri="{FF2B5EF4-FFF2-40B4-BE49-F238E27FC236}">
                <a16:creationId xmlns:a16="http://schemas.microsoft.com/office/drawing/2014/main" id="{085972F7-9585-2A4D-A498-C7261D6675B0}"/>
              </a:ext>
            </a:extLst>
          </p:cNvPr>
          <p:cNvGrpSpPr/>
          <p:nvPr/>
        </p:nvGrpSpPr>
        <p:grpSpPr>
          <a:xfrm>
            <a:off x="431801" y="3742250"/>
            <a:ext cx="1188000" cy="1188000"/>
            <a:chOff x="407988" y="3580251"/>
            <a:chExt cx="1512000" cy="1512000"/>
          </a:xfrm>
        </p:grpSpPr>
        <p:grpSp>
          <p:nvGrpSpPr>
            <p:cNvPr id="52" name="Gruppieren 51">
              <a:extLst>
                <a:ext uri="{FF2B5EF4-FFF2-40B4-BE49-F238E27FC236}">
                  <a16:creationId xmlns:a16="http://schemas.microsoft.com/office/drawing/2014/main" id="{9FECDF41-67A7-D64C-8E52-F96E0CC14E3F}"/>
                </a:ext>
              </a:extLst>
            </p:cNvPr>
            <p:cNvGrpSpPr/>
            <p:nvPr/>
          </p:nvGrpSpPr>
          <p:grpSpPr>
            <a:xfrm>
              <a:off x="407988" y="3580251"/>
              <a:ext cx="1512000" cy="1512000"/>
              <a:chOff x="407988" y="3580251"/>
              <a:chExt cx="1512000" cy="1512000"/>
            </a:xfrm>
          </p:grpSpPr>
          <p:sp>
            <p:nvSpPr>
              <p:cNvPr id="33" name="Oval 32">
                <a:extLst>
                  <a:ext uri="{FF2B5EF4-FFF2-40B4-BE49-F238E27FC236}">
                    <a16:creationId xmlns:a16="http://schemas.microsoft.com/office/drawing/2014/main" id="{1F2FCC81-D74D-4940-884D-DA8FEDE09354}"/>
                  </a:ext>
                </a:extLst>
              </p:cNvPr>
              <p:cNvSpPr/>
              <p:nvPr/>
            </p:nvSpPr>
            <p:spPr>
              <a:xfrm>
                <a:off x="407988" y="3580251"/>
                <a:ext cx="1512000" cy="1512000"/>
              </a:xfrm>
              <a:prstGeom prst="ellipse">
                <a:avLst/>
              </a:prstGeom>
              <a:solidFill>
                <a:srgbClr val="3B687F"/>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a:ln>
                    <a:noFill/>
                  </a:ln>
                  <a:solidFill>
                    <a:prstClr val="white"/>
                  </a:solidFill>
                  <a:effectLst/>
                  <a:uLnTx/>
                  <a:uFillTx/>
                  <a:latin typeface="Arial"/>
                  <a:ea typeface="+mn-ea"/>
                  <a:cs typeface="+mn-cs"/>
                </a:endParaRPr>
              </a:p>
            </p:txBody>
          </p:sp>
          <p:sp>
            <p:nvSpPr>
              <p:cNvPr id="34" name="Oval 33">
                <a:extLst>
                  <a:ext uri="{FF2B5EF4-FFF2-40B4-BE49-F238E27FC236}">
                    <a16:creationId xmlns:a16="http://schemas.microsoft.com/office/drawing/2014/main" id="{5F4499B3-09D8-BF43-A372-BA9B92D65215}"/>
                  </a:ext>
                </a:extLst>
              </p:cNvPr>
              <p:cNvSpPr/>
              <p:nvPr/>
            </p:nvSpPr>
            <p:spPr>
              <a:xfrm>
                <a:off x="596988" y="3769251"/>
                <a:ext cx="1134000" cy="1134000"/>
              </a:xfrm>
              <a:prstGeom prst="ellipse">
                <a:avLst/>
              </a:prstGeom>
              <a:solidFill>
                <a:sysClr val="window" lastClr="FFFFFF"/>
              </a:solidFill>
              <a:ln w="76200" cap="flat" cmpd="sng" algn="ctr">
                <a:solidFill>
                  <a:srgbClr val="F9AA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a:ln>
                    <a:noFill/>
                  </a:ln>
                  <a:solidFill>
                    <a:prstClr val="white"/>
                  </a:solidFill>
                  <a:effectLst/>
                  <a:uLnTx/>
                  <a:uFillTx/>
                  <a:latin typeface="Arial"/>
                  <a:ea typeface="+mn-ea"/>
                  <a:cs typeface="+mn-cs"/>
                </a:endParaRPr>
              </a:p>
            </p:txBody>
          </p:sp>
        </p:grpSp>
        <p:pic>
          <p:nvPicPr>
            <p:cNvPr id="20" name="Grafik 19" descr="Aktenkoffer mit einfarbiger Füllung">
              <a:extLst>
                <a:ext uri="{FF2B5EF4-FFF2-40B4-BE49-F238E27FC236}">
                  <a16:creationId xmlns:a16="http://schemas.microsoft.com/office/drawing/2014/main" id="{75DB3010-FBB7-0940-B7EB-141ABAAD4BB1}"/>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803309" y="3975572"/>
              <a:ext cx="721360" cy="721360"/>
            </a:xfrm>
            <a:prstGeom prst="rect">
              <a:avLst/>
            </a:prstGeom>
          </p:spPr>
        </p:pic>
      </p:grpSp>
      <p:cxnSp>
        <p:nvCxnSpPr>
          <p:cNvPr id="48" name="Gewinkelte Verbindung 47">
            <a:extLst>
              <a:ext uri="{FF2B5EF4-FFF2-40B4-BE49-F238E27FC236}">
                <a16:creationId xmlns:a16="http://schemas.microsoft.com/office/drawing/2014/main" id="{96286D09-ADE6-8C49-892D-E7B55B25D846}"/>
              </a:ext>
            </a:extLst>
          </p:cNvPr>
          <p:cNvCxnSpPr>
            <a:cxnSpLocks/>
            <a:endCxn id="8" idx="1"/>
          </p:cNvCxnSpPr>
          <p:nvPr/>
        </p:nvCxnSpPr>
        <p:spPr bwMode="auto">
          <a:xfrm flipV="1">
            <a:off x="1619801" y="2903776"/>
            <a:ext cx="402039" cy="1432474"/>
          </a:xfrm>
          <a:prstGeom prst="bentConnector3">
            <a:avLst>
              <a:gd name="adj1" fmla="val 50000"/>
            </a:avLst>
          </a:prstGeom>
          <a:solidFill>
            <a:schemeClr val="accent1"/>
          </a:solidFill>
          <a:ln w="9525"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Gewinkelte Verbindung 48">
            <a:extLst>
              <a:ext uri="{FF2B5EF4-FFF2-40B4-BE49-F238E27FC236}">
                <a16:creationId xmlns:a16="http://schemas.microsoft.com/office/drawing/2014/main" id="{6C911112-925D-F045-B2D5-14CBBA36470E}"/>
              </a:ext>
            </a:extLst>
          </p:cNvPr>
          <p:cNvCxnSpPr>
            <a:cxnSpLocks/>
            <a:endCxn id="16" idx="1"/>
          </p:cNvCxnSpPr>
          <p:nvPr/>
        </p:nvCxnSpPr>
        <p:spPr bwMode="auto">
          <a:xfrm>
            <a:off x="1619801" y="4336250"/>
            <a:ext cx="402039" cy="1432475"/>
          </a:xfrm>
          <a:prstGeom prst="bentConnector3">
            <a:avLst>
              <a:gd name="adj1" fmla="val 50000"/>
            </a:avLst>
          </a:prstGeom>
          <a:solidFill>
            <a:schemeClr val="accent1"/>
          </a:solidFill>
          <a:ln w="9525"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 name="Fußzeilenplatzhalter 3">
            <a:extLst>
              <a:ext uri="{FF2B5EF4-FFF2-40B4-BE49-F238E27FC236}">
                <a16:creationId xmlns:a16="http://schemas.microsoft.com/office/drawing/2014/main" id="{509A88D7-0A78-D649-8499-3418B540D832}"/>
              </a:ext>
            </a:extLst>
          </p:cNvPr>
          <p:cNvSpPr txBox="1">
            <a:spLocks/>
          </p:cNvSpPr>
          <p:nvPr/>
        </p:nvSpPr>
        <p:spPr bwMode="auto">
          <a:xfrm>
            <a:off x="431801" y="6477000"/>
            <a:ext cx="4904317"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eaLnBrk="0" fontAlgn="base" hangingPunct="0">
              <a:spcBef>
                <a:spcPct val="0"/>
              </a:spcBef>
              <a:spcAft>
                <a:spcPct val="0"/>
              </a:spcAft>
              <a:defRPr sz="1000" kern="1200">
                <a:solidFill>
                  <a:srgbClr val="3B687F"/>
                </a:solidFill>
                <a:latin typeface="Arial" charset="0"/>
                <a:ea typeface="ＭＳ Ｐゴシック"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algn="l"/>
            <a:r>
              <a:rPr lang="de-DE"/>
              <a:t>Quelle: WEF (2015) </a:t>
            </a:r>
          </a:p>
        </p:txBody>
      </p:sp>
      <p:pic>
        <p:nvPicPr>
          <p:cNvPr id="14" name="Grafik 13" descr="Schild Häkchen mit einfarbiger Füllung">
            <a:extLst>
              <a:ext uri="{FF2B5EF4-FFF2-40B4-BE49-F238E27FC236}">
                <a16:creationId xmlns:a16="http://schemas.microsoft.com/office/drawing/2014/main" id="{FA654209-5F0A-B842-B1D4-A5E36E5C2B2F}"/>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2021840" y="4138251"/>
            <a:ext cx="396000" cy="396000"/>
          </a:xfrm>
          <a:prstGeom prst="rect">
            <a:avLst/>
          </a:prstGeom>
        </p:spPr>
      </p:pic>
      <p:pic>
        <p:nvPicPr>
          <p:cNvPr id="35" name="Grafik 34" descr="Aktenkoffer mit einfarbiger Füllung">
            <a:extLst>
              <a:ext uri="{FF2B5EF4-FFF2-40B4-BE49-F238E27FC236}">
                <a16:creationId xmlns:a16="http://schemas.microsoft.com/office/drawing/2014/main" id="{AC24ED4E-9B84-1645-A080-DABD77AFB2AA}"/>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tretch>
            <a:fillRect/>
          </a:stretch>
        </p:blipFill>
        <p:spPr>
          <a:xfrm>
            <a:off x="9621024" y="3911395"/>
            <a:ext cx="231573" cy="231573"/>
          </a:xfrm>
          <a:prstGeom prst="rect">
            <a:avLst/>
          </a:prstGeom>
        </p:spPr>
      </p:pic>
      <p:sp>
        <p:nvSpPr>
          <p:cNvPr id="30" name="Datumsplatzhalter 5">
            <a:extLst>
              <a:ext uri="{FF2B5EF4-FFF2-40B4-BE49-F238E27FC236}">
                <a16:creationId xmlns:a16="http://schemas.microsoft.com/office/drawing/2014/main" id="{E3561B96-3089-5A49-9EAD-83681F7E49A8}"/>
              </a:ext>
            </a:extLst>
          </p:cNvPr>
          <p:cNvSpPr>
            <a:spLocks noGrp="1"/>
          </p:cNvSpPr>
          <p:nvPr>
            <p:ph type="dt" sz="half" idx="12"/>
          </p:nvPr>
        </p:nvSpPr>
        <p:spPr>
          <a:xfrm>
            <a:off x="431800" y="223838"/>
            <a:ext cx="8604000" cy="476250"/>
          </a:xfrm>
        </p:spPr>
        <p:txBody>
          <a:bodyPr/>
          <a:lstStyle/>
          <a:p>
            <a:r>
              <a:rPr lang="de-DE" smtClean="0"/>
              <a:t>Schulungskonzept für Nachhaltigen Einkauf </a:t>
            </a:r>
            <a:r>
              <a:rPr lang="de-DE" smtClean="0">
                <a:latin typeface="+mj-lt"/>
              </a:rPr>
              <a:t>– 1. </a:t>
            </a:r>
            <a:r>
              <a:rPr lang="de-DE" kern="0" smtClean="0">
                <a:cs typeface="Calibri" panose="020F0502020204030204" pitchFamily="34" charset="0"/>
              </a:rPr>
              <a:t>Bedeutung der Nachhaltigen Beschaffung</a:t>
            </a:r>
            <a:endParaRPr lang="de-DE" kern="0">
              <a:cs typeface="Calibri" panose="020F0502020204030204" pitchFamily="34" charset="0"/>
            </a:endParaRPr>
          </a:p>
        </p:txBody>
      </p:sp>
    </p:spTree>
    <p:extLst>
      <p:ext uri="{BB962C8B-B14F-4D97-AF65-F5344CB8AC3E}">
        <p14:creationId xmlns:p14="http://schemas.microsoft.com/office/powerpoint/2010/main" val="29806782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032746-FDC1-F642-8CE8-4CE6A6B7BBF6}"/>
              </a:ext>
            </a:extLst>
          </p:cNvPr>
          <p:cNvSpPr>
            <a:spLocks noGrp="1"/>
          </p:cNvSpPr>
          <p:nvPr>
            <p:ph type="title"/>
          </p:nvPr>
        </p:nvSpPr>
        <p:spPr>
          <a:xfrm>
            <a:off x="431801" y="935038"/>
            <a:ext cx="11425767" cy="500062"/>
          </a:xfrm>
        </p:spPr>
        <p:txBody>
          <a:bodyPr/>
          <a:lstStyle/>
          <a:p>
            <a:r>
              <a:rPr lang="de-DE"/>
              <a:t>Der Business Case für Nachhaltige Beschaffung – Kostenreduzierung</a:t>
            </a:r>
          </a:p>
        </p:txBody>
      </p:sp>
      <p:sp>
        <p:nvSpPr>
          <p:cNvPr id="4" name="Fußzeilenplatzhalter 3">
            <a:extLst>
              <a:ext uri="{FF2B5EF4-FFF2-40B4-BE49-F238E27FC236}">
                <a16:creationId xmlns:a16="http://schemas.microsoft.com/office/drawing/2014/main" id="{D541BC83-5765-AA42-8516-56B026E39D64}"/>
              </a:ext>
            </a:extLst>
          </p:cNvPr>
          <p:cNvSpPr>
            <a:spLocks noGrp="1"/>
          </p:cNvSpPr>
          <p:nvPr>
            <p:ph type="ftr" sz="quarter" idx="10"/>
          </p:nvPr>
        </p:nvSpPr>
        <p:spPr/>
        <p:txBody>
          <a:bodyPr/>
          <a:lstStyle/>
          <a:p>
            <a:r>
              <a:rPr lang="de-DE" dirty="0" smtClean="0"/>
              <a:t>© LfU / IZU Infozentrum </a:t>
            </a:r>
            <a:r>
              <a:rPr lang="de-DE" dirty="0" err="1" smtClean="0"/>
              <a:t>UmweltWirtschaft</a:t>
            </a:r>
            <a:r>
              <a:rPr lang="de-DE" dirty="0" smtClean="0"/>
              <a:t> / 2022</a:t>
            </a:r>
            <a:endParaRPr lang="de-DE" dirty="0"/>
          </a:p>
        </p:txBody>
      </p:sp>
      <p:sp>
        <p:nvSpPr>
          <p:cNvPr id="6" name="Foliennummernplatzhalter 5">
            <a:extLst>
              <a:ext uri="{FF2B5EF4-FFF2-40B4-BE49-F238E27FC236}">
                <a16:creationId xmlns:a16="http://schemas.microsoft.com/office/drawing/2014/main" id="{1F327968-3A89-9C4C-A16A-755E0A964D3A}"/>
              </a:ext>
            </a:extLst>
          </p:cNvPr>
          <p:cNvSpPr>
            <a:spLocks noGrp="1"/>
          </p:cNvSpPr>
          <p:nvPr>
            <p:ph type="sldNum" sz="quarter" idx="4"/>
          </p:nvPr>
        </p:nvSpPr>
        <p:spPr/>
        <p:txBody>
          <a:bodyPr/>
          <a:lstStyle/>
          <a:p>
            <a:fld id="{894680D0-7A83-433A-9719-C4143F27F647}" type="slidenum">
              <a:rPr lang="de-DE" smtClean="0"/>
              <a:pPr/>
              <a:t>18</a:t>
            </a:fld>
            <a:endParaRPr lang="de-DE"/>
          </a:p>
        </p:txBody>
      </p:sp>
      <p:sp>
        <p:nvSpPr>
          <p:cNvPr id="9" name="Textfeld 8">
            <a:extLst>
              <a:ext uri="{FF2B5EF4-FFF2-40B4-BE49-F238E27FC236}">
                <a16:creationId xmlns:a16="http://schemas.microsoft.com/office/drawing/2014/main" id="{B21A79A7-DC59-F449-84D4-BEE95CB2B375}"/>
              </a:ext>
            </a:extLst>
          </p:cNvPr>
          <p:cNvSpPr txBox="1"/>
          <p:nvPr/>
        </p:nvSpPr>
        <p:spPr>
          <a:xfrm>
            <a:off x="431800" y="1628774"/>
            <a:ext cx="9072000" cy="692497"/>
          </a:xfrm>
          <a:prstGeom prst="rect">
            <a:avLst/>
          </a:prstGeom>
          <a:noFill/>
        </p:spPr>
        <p:txBody>
          <a:bodyPr wrap="square" rtlCol="0">
            <a:spAutoFit/>
          </a:bodyPr>
          <a:lstStyle/>
          <a:p>
            <a:pPr algn="l"/>
            <a:r>
              <a:rPr lang="de-DE" sz="1300">
                <a:solidFill>
                  <a:srgbClr val="3B687F"/>
                </a:solidFill>
              </a:rPr>
              <a:t>Unternehmen können durch die Verankerung von Nachhaltigkeit ihre Supply Chain Kosten senken. Kostensenkungs-potenziale bestehen sowohl bei den internen Betriebskosten als auch den Kosten für eingekaufte Produkte &amp; Leistungen.</a:t>
            </a:r>
          </a:p>
        </p:txBody>
      </p:sp>
      <p:sp>
        <p:nvSpPr>
          <p:cNvPr id="13" name="Rechteck 12">
            <a:extLst>
              <a:ext uri="{FF2B5EF4-FFF2-40B4-BE49-F238E27FC236}">
                <a16:creationId xmlns:a16="http://schemas.microsoft.com/office/drawing/2014/main" id="{5F1470DD-DE99-8D4F-B891-7A667015243D}"/>
              </a:ext>
            </a:extLst>
          </p:cNvPr>
          <p:cNvSpPr/>
          <p:nvPr/>
        </p:nvSpPr>
        <p:spPr bwMode="auto">
          <a:xfrm>
            <a:off x="9624392" y="1628774"/>
            <a:ext cx="2232646" cy="4701600"/>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0000" tIns="72000" rIns="91440" bIns="72000" numCol="1" rtlCol="0" anchor="t" anchorCtr="0" compatLnSpc="1">
            <a:prstTxWarp prst="textNoShape">
              <a:avLst/>
            </a:prstTxWarp>
          </a:bodyPr>
          <a:lstStyle/>
          <a:p>
            <a:pPr marL="182563" marR="0" algn="l" defTabSz="914400" rtl="0" eaLnBrk="0" fontAlgn="base" latinLnBrk="0" hangingPunct="0">
              <a:lnSpc>
                <a:spcPct val="100000"/>
              </a:lnSpc>
              <a:spcBef>
                <a:spcPct val="0"/>
              </a:spcBef>
              <a:spcAft>
                <a:spcPts val="600"/>
              </a:spcAft>
              <a:buClrTx/>
              <a:buSzTx/>
              <a:buFontTx/>
              <a:buNone/>
            </a:pPr>
            <a:r>
              <a:rPr kumimoji="0" lang="de-DE" sz="1000" b="1" i="0" u="none" strike="noStrike" cap="none" normalizeH="0" baseline="0">
                <a:ln>
                  <a:noFill/>
                </a:ln>
                <a:solidFill>
                  <a:srgbClr val="3B687F"/>
                </a:solidFill>
                <a:effectLst/>
                <a:latin typeface="Arial" charset="0"/>
                <a:ea typeface="ＭＳ Ｐゴシック" charset="-128"/>
              </a:rPr>
              <a:t>Weiterführende Informationen</a:t>
            </a:r>
          </a:p>
          <a:p>
            <a:pPr marL="182563" marR="0" indent="-182563" algn="l" defTabSz="914400" rtl="0" eaLnBrk="0" fontAlgn="base" latinLnBrk="0" hangingPunct="0">
              <a:lnSpc>
                <a:spcPct val="100000"/>
              </a:lnSpc>
              <a:spcBef>
                <a:spcPct val="0"/>
              </a:spcBef>
              <a:spcAft>
                <a:spcPts val="300"/>
              </a:spcAft>
              <a:buClrTx/>
              <a:buSzTx/>
              <a:buFont typeface="Arial" panose="020B0604020202020204" pitchFamily="34" charset="0"/>
              <a:buChar char="•"/>
            </a:pPr>
            <a:r>
              <a:rPr lang="de-DE" sz="1000">
                <a:solidFill>
                  <a:srgbClr val="3B687F"/>
                </a:solidFill>
              </a:rPr>
              <a:t>Mehr als 50% großer Unter-nehmen verzeichnen Kosten-reduzierungen im Zuge Ihres Treibhausgas-Managements</a:t>
            </a:r>
          </a:p>
          <a:p>
            <a:pPr marL="182563" marR="0" indent="-182563" algn="l" defTabSz="914400" rtl="0" eaLnBrk="0" fontAlgn="base" latinLnBrk="0" hangingPunct="0">
              <a:lnSpc>
                <a:spcPct val="100000"/>
              </a:lnSpc>
              <a:spcBef>
                <a:spcPct val="0"/>
              </a:spcBef>
              <a:spcAft>
                <a:spcPts val="300"/>
              </a:spcAft>
              <a:buClrTx/>
              <a:buSzTx/>
              <a:buFont typeface="Arial" panose="020B0604020202020204" pitchFamily="34" charset="0"/>
              <a:buChar char="•"/>
            </a:pPr>
            <a:r>
              <a:rPr lang="de-DE" sz="1000">
                <a:solidFill>
                  <a:srgbClr val="3B687F"/>
                </a:solidFill>
              </a:rPr>
              <a:t>Weitere Informationen und Fall-beispiele zu Kosteneinsparungen durch Nachhaltige Beschaffung bieten: </a:t>
            </a:r>
          </a:p>
          <a:p>
            <a:pPr marL="317500" lvl="1" indent="-134938" algn="l">
              <a:spcAft>
                <a:spcPts val="300"/>
              </a:spcAft>
              <a:buFont typeface="Arial" panose="020B0604020202020204" pitchFamily="34" charset="0"/>
              <a:buChar char="•"/>
            </a:pPr>
            <a:r>
              <a:rPr lang="de-DE" sz="1000">
                <a:solidFill>
                  <a:srgbClr val="3B687F"/>
                </a:solidFill>
                <a:hlinkClick r:id="rId3">
                  <a:extLst>
                    <a:ext uri="{A12FA001-AC4F-418D-AE19-62706E023703}">
                      <ahyp:hlinkClr xmlns:ahyp="http://schemas.microsoft.com/office/drawing/2018/hyperlinkcolor" xmlns="" val="tx"/>
                    </a:ext>
                  </a:extLst>
                </a:hlinkClick>
              </a:rPr>
              <a:t>HEC</a:t>
            </a:r>
            <a:r>
              <a:rPr lang="de-DE" sz="1000">
                <a:solidFill>
                  <a:srgbClr val="3B687F"/>
                </a:solidFill>
              </a:rPr>
              <a:t> (2013)</a:t>
            </a:r>
          </a:p>
          <a:p>
            <a:pPr marL="317500" lvl="1" indent="-134938" algn="l">
              <a:spcAft>
                <a:spcPts val="300"/>
              </a:spcAft>
              <a:buFont typeface="Arial" panose="020B0604020202020204" pitchFamily="34" charset="0"/>
              <a:buChar char="•"/>
            </a:pPr>
            <a:r>
              <a:rPr lang="de-DE" sz="1000">
                <a:solidFill>
                  <a:srgbClr val="3B687F"/>
                </a:solidFill>
                <a:hlinkClick r:id="rId4">
                  <a:extLst>
                    <a:ext uri="{A12FA001-AC4F-418D-AE19-62706E023703}">
                      <ahyp:hlinkClr xmlns:ahyp="http://schemas.microsoft.com/office/drawing/2018/hyperlinkcolor" xmlns="" val="tx"/>
                    </a:ext>
                  </a:extLst>
                </a:hlinkClick>
              </a:rPr>
              <a:t>Ecovadis</a:t>
            </a:r>
            <a:r>
              <a:rPr lang="de-DE" sz="1000">
                <a:solidFill>
                  <a:srgbClr val="3B687F"/>
                </a:solidFill>
              </a:rPr>
              <a:t> (2020)</a:t>
            </a:r>
          </a:p>
          <a:p>
            <a:pPr lvl="0" algn="l"/>
            <a:endParaRPr lang="de-DE" sz="1000">
              <a:solidFill>
                <a:srgbClr val="3B687F"/>
              </a:solidFill>
            </a:endParaRPr>
          </a:p>
          <a:p>
            <a:pPr marL="182563" lvl="0" indent="-182563" algn="l">
              <a:buFont typeface="Arial" panose="020B0604020202020204" pitchFamily="34" charset="0"/>
              <a:buChar char="•"/>
            </a:pPr>
            <a:endParaRPr lang="de-DE" sz="1000">
              <a:solidFill>
                <a:srgbClr val="3B687F"/>
              </a:solidFill>
            </a:endParaRPr>
          </a:p>
          <a:p>
            <a:pPr marL="182563" lvl="0" indent="-182563" algn="l">
              <a:buFont typeface="Arial" panose="020B0604020202020204" pitchFamily="34" charset="0"/>
              <a:buChar char="•"/>
            </a:pPr>
            <a:endParaRPr lang="de-DE" sz="1000">
              <a:solidFill>
                <a:srgbClr val="3B687F"/>
              </a:solidFill>
            </a:endParaRPr>
          </a:p>
          <a:p>
            <a:pPr marL="184150" algn="l"/>
            <a:endParaRPr lang="de-DE" sz="1000">
              <a:solidFill>
                <a:srgbClr val="3B687F"/>
              </a:solidFill>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lang="de-DE" sz="1000">
              <a:solidFill>
                <a:srgbClr val="3B687F"/>
              </a:solidFill>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kumimoji="0" lang="de-DE" sz="1000" i="0" u="none" strike="noStrike" cap="none" normalizeH="0" baseline="0">
              <a:ln>
                <a:noFill/>
              </a:ln>
              <a:solidFill>
                <a:srgbClr val="3B687F"/>
              </a:solidFill>
              <a:effectLst/>
              <a:latin typeface="Arial" charset="0"/>
              <a:ea typeface="ＭＳ Ｐゴシック" charset="-128"/>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kumimoji="0" lang="de-DE" sz="1000" i="0" u="none" strike="noStrike" cap="none" normalizeH="0" baseline="0">
              <a:ln>
                <a:noFill/>
              </a:ln>
              <a:solidFill>
                <a:srgbClr val="3B687F"/>
              </a:solidFill>
              <a:effectLst/>
              <a:latin typeface="Arial" charset="0"/>
              <a:ea typeface="ＭＳ Ｐゴシック" charset="-128"/>
            </a:endParaRPr>
          </a:p>
        </p:txBody>
      </p:sp>
      <p:pic>
        <p:nvPicPr>
          <p:cNvPr id="14" name="Grafik 13" descr="Informationen mit einfarbiger Füllung">
            <a:extLst>
              <a:ext uri="{FF2B5EF4-FFF2-40B4-BE49-F238E27FC236}">
                <a16:creationId xmlns:a16="http://schemas.microsoft.com/office/drawing/2014/main" id="{BD2189F9-C91F-E544-BDD1-A0A0BC5A483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9648000" y="1658527"/>
            <a:ext cx="216000" cy="216000"/>
          </a:xfrm>
          <a:prstGeom prst="rect">
            <a:avLst/>
          </a:prstGeom>
        </p:spPr>
      </p:pic>
      <p:sp>
        <p:nvSpPr>
          <p:cNvPr id="17" name="Textfeld 16">
            <a:extLst>
              <a:ext uri="{FF2B5EF4-FFF2-40B4-BE49-F238E27FC236}">
                <a16:creationId xmlns:a16="http://schemas.microsoft.com/office/drawing/2014/main" id="{F25AF065-9812-7148-B13F-344CD60F45C4}"/>
              </a:ext>
            </a:extLst>
          </p:cNvPr>
          <p:cNvSpPr txBox="1"/>
          <p:nvPr/>
        </p:nvSpPr>
        <p:spPr>
          <a:xfrm>
            <a:off x="2591304" y="2363776"/>
            <a:ext cx="6889246" cy="955262"/>
          </a:xfrm>
          <a:prstGeom prst="rect">
            <a:avLst/>
          </a:prstGeom>
          <a:noFill/>
        </p:spPr>
        <p:txBody>
          <a:bodyPr wrap="square" tIns="0" bIns="0" rtlCol="0">
            <a:spAutoFit/>
          </a:bodyPr>
          <a:lstStyle/>
          <a:p>
            <a:pPr algn="l" eaLnBrk="1" fontAlgn="auto" hangingPunct="1">
              <a:spcBef>
                <a:spcPts val="0"/>
              </a:spcBef>
              <a:spcAft>
                <a:spcPts val="600"/>
              </a:spcAft>
            </a:pPr>
            <a:r>
              <a:rPr lang="de-DE" sz="1600" b="1" dirty="0">
                <a:solidFill>
                  <a:srgbClr val="526E7F"/>
                </a:solidFill>
                <a:latin typeface="Calibri" panose="020F0502020204030204"/>
                <a:ea typeface="+mn-ea"/>
              </a:rPr>
              <a:t>Senkung der Internen Kosten</a:t>
            </a:r>
          </a:p>
          <a:p>
            <a:pPr marL="222250" lvl="1" indent="-212725" algn="l" eaLnBrk="1" hangingPunct="1">
              <a:lnSpc>
                <a:spcPct val="110000"/>
              </a:lnSpc>
              <a:spcBef>
                <a:spcPts val="0"/>
              </a:spcBef>
              <a:spcAft>
                <a:spcPts val="300"/>
              </a:spcAft>
              <a:buClr>
                <a:srgbClr val="526E7F"/>
              </a:buClr>
              <a:buFontTx/>
              <a:buChar char="•"/>
            </a:pPr>
            <a:r>
              <a:rPr lang="de-DE" sz="1200" dirty="0">
                <a:solidFill>
                  <a:srgbClr val="3B687F"/>
                </a:solidFill>
                <a:latin typeface="Arial"/>
                <a:cs typeface="Calibri" panose="020F0502020204030204" pitchFamily="34" charset="0"/>
              </a:rPr>
              <a:t>Durch den Einkauf </a:t>
            </a:r>
            <a:r>
              <a:rPr lang="de-DE" sz="1200" b="1" dirty="0">
                <a:solidFill>
                  <a:srgbClr val="3B687F"/>
                </a:solidFill>
                <a:latin typeface="Arial"/>
                <a:cs typeface="Calibri" panose="020F0502020204030204" pitchFamily="34" charset="0"/>
              </a:rPr>
              <a:t>effizienterer Produkte </a:t>
            </a:r>
            <a:r>
              <a:rPr lang="de-DE" sz="1200" dirty="0">
                <a:solidFill>
                  <a:srgbClr val="3B687F"/>
                </a:solidFill>
                <a:latin typeface="Arial"/>
                <a:cs typeface="Calibri" panose="020F0502020204030204" pitchFamily="34" charset="0"/>
              </a:rPr>
              <a:t>sowie die </a:t>
            </a:r>
            <a:r>
              <a:rPr lang="de-DE" sz="1200" b="1" dirty="0">
                <a:solidFill>
                  <a:srgbClr val="3B687F"/>
                </a:solidFill>
                <a:latin typeface="Arial"/>
                <a:cs typeface="Calibri" panose="020F0502020204030204" pitchFamily="34" charset="0"/>
              </a:rPr>
              <a:t>Senkung des Verbrauchs</a:t>
            </a:r>
            <a:r>
              <a:rPr lang="de-DE" sz="1200" dirty="0">
                <a:solidFill>
                  <a:srgbClr val="3B687F"/>
                </a:solidFill>
                <a:latin typeface="Arial"/>
                <a:cs typeface="Calibri" panose="020F0502020204030204" pitchFamily="34" charset="0"/>
              </a:rPr>
              <a:t>.</a:t>
            </a:r>
            <a:endParaRPr lang="de-DE" sz="1200" b="1" dirty="0">
              <a:solidFill>
                <a:srgbClr val="3B687F"/>
              </a:solidFill>
              <a:latin typeface="Arial"/>
              <a:cs typeface="Calibri" panose="020F0502020204030204" pitchFamily="34" charset="0"/>
            </a:endParaRPr>
          </a:p>
          <a:p>
            <a:pPr marL="222250" lvl="1" indent="-212725" algn="l" eaLnBrk="1" hangingPunct="1">
              <a:lnSpc>
                <a:spcPct val="110000"/>
              </a:lnSpc>
              <a:spcBef>
                <a:spcPts val="0"/>
              </a:spcBef>
              <a:spcAft>
                <a:spcPts val="300"/>
              </a:spcAft>
              <a:buClr>
                <a:srgbClr val="526E7F"/>
              </a:buClr>
              <a:buFontTx/>
              <a:buChar char="•"/>
            </a:pPr>
            <a:r>
              <a:rPr lang="de-DE" sz="1200" b="1" dirty="0">
                <a:solidFill>
                  <a:srgbClr val="3B687F"/>
                </a:solidFill>
                <a:latin typeface="Arial"/>
                <a:cs typeface="Calibri" panose="020F0502020204030204" pitchFamily="34" charset="0"/>
              </a:rPr>
              <a:t>Fallbeispiel: </a:t>
            </a:r>
            <a:r>
              <a:rPr lang="de-DE" sz="1200" dirty="0">
                <a:solidFill>
                  <a:srgbClr val="3B687F"/>
                </a:solidFill>
                <a:latin typeface="Arial"/>
                <a:cs typeface="Calibri" panose="020F0502020204030204" pitchFamily="34" charset="0"/>
              </a:rPr>
              <a:t>Einsparungen von 300 Millionen USD bei GE im Zuge der Reduktion von Treibhausgasemissionen (</a:t>
            </a:r>
            <a:r>
              <a:rPr lang="de-DE" sz="1200" dirty="0" smtClean="0">
                <a:solidFill>
                  <a:srgbClr val="3B687F"/>
                </a:solidFill>
                <a:latin typeface="Arial"/>
                <a:cs typeface="Calibri" panose="020F0502020204030204" pitchFamily="34" charset="0"/>
              </a:rPr>
              <a:t>32 %) </a:t>
            </a:r>
            <a:r>
              <a:rPr lang="de-DE" sz="1200" dirty="0">
                <a:solidFill>
                  <a:srgbClr val="3B687F"/>
                </a:solidFill>
                <a:latin typeface="Arial"/>
                <a:cs typeface="Calibri" panose="020F0502020204030204" pitchFamily="34" charset="0"/>
              </a:rPr>
              <a:t>und des Wasserverbrauchs (</a:t>
            </a:r>
            <a:r>
              <a:rPr lang="de-DE" sz="1200" dirty="0" smtClean="0">
                <a:solidFill>
                  <a:srgbClr val="3B687F"/>
                </a:solidFill>
                <a:latin typeface="Arial"/>
                <a:cs typeface="Calibri" panose="020F0502020204030204" pitchFamily="34" charset="0"/>
              </a:rPr>
              <a:t>45 %) </a:t>
            </a:r>
            <a:r>
              <a:rPr lang="de-DE" sz="1200" dirty="0">
                <a:solidFill>
                  <a:srgbClr val="3B687F"/>
                </a:solidFill>
                <a:latin typeface="Arial"/>
                <a:cs typeface="Calibri" panose="020F0502020204030204" pitchFamily="34" charset="0"/>
              </a:rPr>
              <a:t>(2006 </a:t>
            </a:r>
            <a:r>
              <a:rPr lang="de-DE" sz="1200" dirty="0" smtClean="0">
                <a:solidFill>
                  <a:srgbClr val="3B687F"/>
                </a:solidFill>
                <a:latin typeface="Arial"/>
                <a:cs typeface="Calibri" panose="020F0502020204030204" pitchFamily="34" charset="0"/>
              </a:rPr>
              <a:t>bis </a:t>
            </a:r>
            <a:r>
              <a:rPr lang="de-DE" sz="1200" dirty="0">
                <a:solidFill>
                  <a:srgbClr val="3B687F"/>
                </a:solidFill>
                <a:latin typeface="Arial"/>
                <a:cs typeface="Calibri" panose="020F0502020204030204" pitchFamily="34" charset="0"/>
              </a:rPr>
              <a:t>2013).</a:t>
            </a:r>
          </a:p>
        </p:txBody>
      </p:sp>
      <p:cxnSp>
        <p:nvCxnSpPr>
          <p:cNvPr id="18" name="Gerade Verbindung 17">
            <a:extLst>
              <a:ext uri="{FF2B5EF4-FFF2-40B4-BE49-F238E27FC236}">
                <a16:creationId xmlns:a16="http://schemas.microsoft.com/office/drawing/2014/main" id="{733599DB-0F13-D141-A143-EEDFE77228E7}"/>
              </a:ext>
            </a:extLst>
          </p:cNvPr>
          <p:cNvCxnSpPr>
            <a:cxnSpLocks/>
          </p:cNvCxnSpPr>
          <p:nvPr/>
        </p:nvCxnSpPr>
        <p:spPr>
          <a:xfrm>
            <a:off x="2471466" y="2363776"/>
            <a:ext cx="0" cy="1080000"/>
          </a:xfrm>
          <a:prstGeom prst="line">
            <a:avLst/>
          </a:prstGeom>
          <a:noFill/>
          <a:ln w="76200" cap="flat" cmpd="sng" algn="ctr">
            <a:solidFill>
              <a:srgbClr val="526E7F"/>
            </a:solidFill>
            <a:prstDash val="solid"/>
            <a:miter lim="800000"/>
          </a:ln>
          <a:effectLst/>
        </p:spPr>
      </p:cxnSp>
      <p:cxnSp>
        <p:nvCxnSpPr>
          <p:cNvPr id="19" name="Gerade Verbindung 18">
            <a:extLst>
              <a:ext uri="{FF2B5EF4-FFF2-40B4-BE49-F238E27FC236}">
                <a16:creationId xmlns:a16="http://schemas.microsoft.com/office/drawing/2014/main" id="{99D94720-2294-9144-B4A2-5C87BF2ADC64}"/>
              </a:ext>
            </a:extLst>
          </p:cNvPr>
          <p:cNvCxnSpPr>
            <a:cxnSpLocks/>
          </p:cNvCxnSpPr>
          <p:nvPr/>
        </p:nvCxnSpPr>
        <p:spPr>
          <a:xfrm>
            <a:off x="2471466" y="3796251"/>
            <a:ext cx="0" cy="1080000"/>
          </a:xfrm>
          <a:prstGeom prst="line">
            <a:avLst/>
          </a:prstGeom>
          <a:noFill/>
          <a:ln w="76200" cap="flat" cmpd="sng" algn="ctr">
            <a:solidFill>
              <a:srgbClr val="526E7F"/>
            </a:solidFill>
            <a:prstDash val="solid"/>
            <a:miter lim="800000"/>
          </a:ln>
          <a:effectLst/>
        </p:spPr>
      </p:cxnSp>
      <p:cxnSp>
        <p:nvCxnSpPr>
          <p:cNvPr id="20" name="Gerade Verbindung 19">
            <a:extLst>
              <a:ext uri="{FF2B5EF4-FFF2-40B4-BE49-F238E27FC236}">
                <a16:creationId xmlns:a16="http://schemas.microsoft.com/office/drawing/2014/main" id="{FAF8E92A-8178-D84C-93C6-5901FF79B3B6}"/>
              </a:ext>
            </a:extLst>
          </p:cNvPr>
          <p:cNvCxnSpPr>
            <a:cxnSpLocks/>
          </p:cNvCxnSpPr>
          <p:nvPr/>
        </p:nvCxnSpPr>
        <p:spPr>
          <a:xfrm>
            <a:off x="2471466" y="5228725"/>
            <a:ext cx="0" cy="1080000"/>
          </a:xfrm>
          <a:prstGeom prst="line">
            <a:avLst/>
          </a:prstGeom>
          <a:noFill/>
          <a:ln w="76200" cap="flat" cmpd="sng" algn="ctr">
            <a:solidFill>
              <a:srgbClr val="526E7F"/>
            </a:solidFill>
            <a:prstDash val="solid"/>
            <a:miter lim="800000"/>
          </a:ln>
          <a:effectLst/>
        </p:spPr>
      </p:cxnSp>
      <p:cxnSp>
        <p:nvCxnSpPr>
          <p:cNvPr id="21" name="Gerade Verbindung 20">
            <a:extLst>
              <a:ext uri="{FF2B5EF4-FFF2-40B4-BE49-F238E27FC236}">
                <a16:creationId xmlns:a16="http://schemas.microsoft.com/office/drawing/2014/main" id="{4DCDA1BE-4753-4941-9EB7-81C1FA7726DE}"/>
              </a:ext>
            </a:extLst>
          </p:cNvPr>
          <p:cNvCxnSpPr>
            <a:cxnSpLocks/>
          </p:cNvCxnSpPr>
          <p:nvPr/>
        </p:nvCxnSpPr>
        <p:spPr bwMode="auto">
          <a:xfrm>
            <a:off x="1619801" y="4336250"/>
            <a:ext cx="402039" cy="1"/>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Textfeld 21">
            <a:extLst>
              <a:ext uri="{FF2B5EF4-FFF2-40B4-BE49-F238E27FC236}">
                <a16:creationId xmlns:a16="http://schemas.microsoft.com/office/drawing/2014/main" id="{24BB1B2F-2E2F-9246-B12B-AA583DBB8873}"/>
              </a:ext>
            </a:extLst>
          </p:cNvPr>
          <p:cNvSpPr txBox="1"/>
          <p:nvPr/>
        </p:nvSpPr>
        <p:spPr>
          <a:xfrm>
            <a:off x="2591304" y="3796251"/>
            <a:ext cx="6725416" cy="1158459"/>
          </a:xfrm>
          <a:prstGeom prst="rect">
            <a:avLst/>
          </a:prstGeom>
          <a:noFill/>
        </p:spPr>
        <p:txBody>
          <a:bodyPr wrap="square" tIns="0" bIns="0" rtlCol="0">
            <a:spAutoFit/>
          </a:bodyPr>
          <a:lstStyle/>
          <a:p>
            <a:pPr algn="l" eaLnBrk="1" fontAlgn="auto" hangingPunct="1">
              <a:spcBef>
                <a:spcPts val="0"/>
              </a:spcBef>
              <a:spcAft>
                <a:spcPts val="600"/>
              </a:spcAft>
            </a:pPr>
            <a:r>
              <a:rPr lang="de-DE" sz="1600" b="1">
                <a:solidFill>
                  <a:srgbClr val="526E7F"/>
                </a:solidFill>
                <a:latin typeface="Calibri" panose="020F0502020204030204"/>
                <a:ea typeface="+mn-ea"/>
              </a:rPr>
              <a:t>Vermeidung von Überspezifikationen</a:t>
            </a:r>
          </a:p>
          <a:p>
            <a:pPr marL="222250" lvl="1" indent="-212725" algn="l" eaLnBrk="1" hangingPunct="1">
              <a:lnSpc>
                <a:spcPct val="110000"/>
              </a:lnSpc>
              <a:spcBef>
                <a:spcPts val="0"/>
              </a:spcBef>
              <a:spcAft>
                <a:spcPts val="300"/>
              </a:spcAft>
              <a:buClr>
                <a:srgbClr val="526E7F"/>
              </a:buClr>
              <a:buFontTx/>
              <a:buChar char="•"/>
            </a:pPr>
            <a:r>
              <a:rPr lang="de-DE" sz="1200">
                <a:solidFill>
                  <a:srgbClr val="3B687F"/>
                </a:solidFill>
                <a:latin typeface="Arial"/>
                <a:cs typeface="Calibri" panose="020F0502020204030204" pitchFamily="34" charset="0"/>
              </a:rPr>
              <a:t>Kostenreduzierung durch die </a:t>
            </a:r>
            <a:r>
              <a:rPr lang="de-DE" sz="1200" b="1">
                <a:solidFill>
                  <a:srgbClr val="3B687F"/>
                </a:solidFill>
                <a:latin typeface="Arial"/>
                <a:cs typeface="Calibri" panose="020F0502020204030204" pitchFamily="34" charset="0"/>
              </a:rPr>
              <a:t>Vereinfachungen von Spezifikationen </a:t>
            </a:r>
            <a:r>
              <a:rPr lang="de-DE" sz="1200">
                <a:solidFill>
                  <a:srgbClr val="3B687F"/>
                </a:solidFill>
                <a:latin typeface="Arial"/>
                <a:cs typeface="Calibri" panose="020F0502020204030204" pitchFamily="34" charset="0"/>
              </a:rPr>
              <a:t>und</a:t>
            </a:r>
            <a:r>
              <a:rPr lang="de-DE" sz="1200" b="1">
                <a:solidFill>
                  <a:srgbClr val="3B687F"/>
                </a:solidFill>
                <a:latin typeface="Arial"/>
                <a:cs typeface="Calibri" panose="020F0502020204030204" pitchFamily="34" charset="0"/>
              </a:rPr>
              <a:t> Vermeidung von Überspezifizierungen</a:t>
            </a:r>
            <a:r>
              <a:rPr lang="de-DE" sz="1200">
                <a:solidFill>
                  <a:srgbClr val="3B687F"/>
                </a:solidFill>
                <a:latin typeface="Arial"/>
                <a:cs typeface="Calibri" panose="020F0502020204030204" pitchFamily="34" charset="0"/>
              </a:rPr>
              <a:t>.</a:t>
            </a:r>
            <a:endParaRPr lang="de-DE" sz="1200" b="1">
              <a:solidFill>
                <a:srgbClr val="3B687F"/>
              </a:solidFill>
              <a:latin typeface="Arial"/>
              <a:cs typeface="Calibri" panose="020F0502020204030204" pitchFamily="34" charset="0"/>
            </a:endParaRPr>
          </a:p>
          <a:p>
            <a:pPr marL="222250" lvl="1" indent="-212725" algn="l" eaLnBrk="1" hangingPunct="1">
              <a:lnSpc>
                <a:spcPct val="110000"/>
              </a:lnSpc>
              <a:spcBef>
                <a:spcPts val="0"/>
              </a:spcBef>
              <a:spcAft>
                <a:spcPts val="300"/>
              </a:spcAft>
              <a:buClr>
                <a:srgbClr val="526E7F"/>
              </a:buClr>
              <a:buFontTx/>
              <a:buChar char="•"/>
            </a:pPr>
            <a:r>
              <a:rPr lang="de-DE" sz="1200" b="1">
                <a:solidFill>
                  <a:srgbClr val="3B687F"/>
                </a:solidFill>
                <a:latin typeface="Arial"/>
                <a:cs typeface="Calibri" panose="020F0502020204030204" pitchFamily="34" charset="0"/>
              </a:rPr>
              <a:t>Fallbeispiel: </a:t>
            </a:r>
            <a:r>
              <a:rPr lang="de-DE" sz="1200">
                <a:solidFill>
                  <a:srgbClr val="3B687F"/>
                </a:solidFill>
                <a:latin typeface="Arial"/>
                <a:cs typeface="Calibri" panose="020F0502020204030204" pitchFamily="34" charset="0"/>
              </a:rPr>
              <a:t>Einsparung von 3,4 Milliarden USD und 0,6 Millionen Tonnen CO2 durch die Reduzierung von Verpackungsmaterial bei Wal-Mart im Jahr 2007. </a:t>
            </a:r>
          </a:p>
        </p:txBody>
      </p:sp>
      <p:sp>
        <p:nvSpPr>
          <p:cNvPr id="23" name="Textfeld 22">
            <a:extLst>
              <a:ext uri="{FF2B5EF4-FFF2-40B4-BE49-F238E27FC236}">
                <a16:creationId xmlns:a16="http://schemas.microsoft.com/office/drawing/2014/main" id="{F76AFE0F-D512-1C40-A900-F2B4B6AEBD4A}"/>
              </a:ext>
            </a:extLst>
          </p:cNvPr>
          <p:cNvSpPr txBox="1"/>
          <p:nvPr/>
        </p:nvSpPr>
        <p:spPr>
          <a:xfrm>
            <a:off x="2591304" y="5228725"/>
            <a:ext cx="6725416" cy="955262"/>
          </a:xfrm>
          <a:prstGeom prst="rect">
            <a:avLst/>
          </a:prstGeom>
          <a:noFill/>
        </p:spPr>
        <p:txBody>
          <a:bodyPr wrap="square" tIns="0" bIns="0" rtlCol="0">
            <a:spAutoFit/>
          </a:bodyPr>
          <a:lstStyle/>
          <a:p>
            <a:pPr algn="l" eaLnBrk="1" fontAlgn="auto" hangingPunct="1">
              <a:spcBef>
                <a:spcPts val="0"/>
              </a:spcBef>
              <a:spcAft>
                <a:spcPts val="600"/>
              </a:spcAft>
            </a:pPr>
            <a:r>
              <a:rPr lang="de-DE" sz="1600" b="1">
                <a:solidFill>
                  <a:srgbClr val="526E7F"/>
                </a:solidFill>
                <a:latin typeface="Calibri" panose="020F0502020204030204"/>
                <a:ea typeface="+mn-ea"/>
              </a:rPr>
              <a:t>Verringerung von Non-Compliance &amp; Kapitalkosten</a:t>
            </a:r>
          </a:p>
          <a:p>
            <a:pPr marL="222250" lvl="1" indent="-212725" algn="l" eaLnBrk="1" hangingPunct="1">
              <a:lnSpc>
                <a:spcPct val="110000"/>
              </a:lnSpc>
              <a:spcBef>
                <a:spcPts val="0"/>
              </a:spcBef>
              <a:spcAft>
                <a:spcPts val="300"/>
              </a:spcAft>
              <a:buClr>
                <a:srgbClr val="526E7F"/>
              </a:buClr>
              <a:buFontTx/>
              <a:buChar char="•"/>
            </a:pPr>
            <a:r>
              <a:rPr lang="de-DE" sz="1200" b="1">
                <a:solidFill>
                  <a:srgbClr val="3B687F"/>
                </a:solidFill>
                <a:latin typeface="Arial"/>
                <a:cs typeface="Calibri" panose="020F0502020204030204" pitchFamily="34" charset="0"/>
              </a:rPr>
              <a:t>Vermeidung </a:t>
            </a:r>
            <a:r>
              <a:rPr lang="de-DE" sz="1200">
                <a:solidFill>
                  <a:srgbClr val="3B687F"/>
                </a:solidFill>
                <a:latin typeface="Arial"/>
                <a:cs typeface="Calibri" panose="020F0502020204030204" pitchFamily="34" charset="0"/>
              </a:rPr>
              <a:t>bzw. Verringerung von </a:t>
            </a:r>
            <a:r>
              <a:rPr lang="de-DE" sz="1200" b="1">
                <a:solidFill>
                  <a:srgbClr val="3B687F"/>
                </a:solidFill>
                <a:latin typeface="Arial"/>
                <a:cs typeface="Calibri" panose="020F0502020204030204" pitchFamily="34" charset="0"/>
              </a:rPr>
              <a:t>Non-Compliance Kosten </a:t>
            </a:r>
            <a:r>
              <a:rPr lang="de-DE" sz="1200">
                <a:solidFill>
                  <a:srgbClr val="3B687F"/>
                </a:solidFill>
                <a:latin typeface="Arial"/>
                <a:cs typeface="Calibri" panose="020F0502020204030204" pitchFamily="34" charset="0"/>
              </a:rPr>
              <a:t>infolge der </a:t>
            </a:r>
            <a:r>
              <a:rPr lang="de-DE" sz="1200" b="1">
                <a:solidFill>
                  <a:srgbClr val="3B687F"/>
                </a:solidFill>
                <a:latin typeface="Arial"/>
                <a:cs typeface="Calibri" panose="020F0502020204030204" pitchFamily="34" charset="0"/>
              </a:rPr>
              <a:t>Nichteinhaltung </a:t>
            </a:r>
            <a:r>
              <a:rPr lang="de-DE" sz="1200">
                <a:solidFill>
                  <a:srgbClr val="3B687F"/>
                </a:solidFill>
                <a:latin typeface="Arial"/>
                <a:cs typeface="Calibri" panose="020F0502020204030204" pitchFamily="34" charset="0"/>
              </a:rPr>
              <a:t>von </a:t>
            </a:r>
            <a:r>
              <a:rPr lang="de-DE" sz="1200" b="1">
                <a:solidFill>
                  <a:srgbClr val="3B687F"/>
                </a:solidFill>
                <a:latin typeface="Arial"/>
                <a:cs typeface="Calibri" panose="020F0502020204030204" pitchFamily="34" charset="0"/>
              </a:rPr>
              <a:t>Regularien</a:t>
            </a:r>
            <a:r>
              <a:rPr lang="de-DE" sz="1200">
                <a:solidFill>
                  <a:srgbClr val="3B687F"/>
                </a:solidFill>
                <a:latin typeface="Arial"/>
                <a:cs typeface="Calibri" panose="020F0502020204030204" pitchFamily="34" charset="0"/>
              </a:rPr>
              <a:t> und Gesetzen.</a:t>
            </a:r>
          </a:p>
          <a:p>
            <a:pPr marL="222250" lvl="1" indent="-212725" algn="l" eaLnBrk="1" hangingPunct="1">
              <a:lnSpc>
                <a:spcPct val="110000"/>
              </a:lnSpc>
              <a:spcBef>
                <a:spcPts val="0"/>
              </a:spcBef>
              <a:spcAft>
                <a:spcPts val="300"/>
              </a:spcAft>
              <a:buClr>
                <a:srgbClr val="526E7F"/>
              </a:buClr>
              <a:buFontTx/>
              <a:buChar char="•"/>
            </a:pPr>
            <a:r>
              <a:rPr lang="de-DE" sz="1200" b="1">
                <a:solidFill>
                  <a:srgbClr val="3B687F"/>
                </a:solidFill>
                <a:latin typeface="Arial"/>
                <a:cs typeface="Calibri" panose="020F0502020204030204" pitchFamily="34" charset="0"/>
              </a:rPr>
              <a:t>Senkung </a:t>
            </a:r>
            <a:r>
              <a:rPr lang="de-DE" sz="1200">
                <a:solidFill>
                  <a:srgbClr val="3B687F"/>
                </a:solidFill>
                <a:latin typeface="Arial"/>
                <a:cs typeface="Calibri" panose="020F0502020204030204" pitchFamily="34" charset="0"/>
              </a:rPr>
              <a:t>der </a:t>
            </a:r>
            <a:r>
              <a:rPr lang="de-DE" sz="1200" b="1">
                <a:solidFill>
                  <a:srgbClr val="3B687F"/>
                </a:solidFill>
                <a:latin typeface="Arial"/>
                <a:cs typeface="Calibri" panose="020F0502020204030204" pitchFamily="34" charset="0"/>
              </a:rPr>
              <a:t>Kapitalkosten</a:t>
            </a:r>
            <a:r>
              <a:rPr lang="de-DE" sz="1200">
                <a:solidFill>
                  <a:srgbClr val="3B687F"/>
                </a:solidFill>
                <a:latin typeface="Arial"/>
                <a:cs typeface="Calibri" panose="020F0502020204030204" pitchFamily="34" charset="0"/>
              </a:rPr>
              <a:t> durch verbesserte </a:t>
            </a:r>
            <a:r>
              <a:rPr lang="de-DE" sz="1200" b="1">
                <a:solidFill>
                  <a:srgbClr val="3B687F"/>
                </a:solidFill>
                <a:latin typeface="Arial"/>
                <a:cs typeface="Calibri" panose="020F0502020204030204" pitchFamily="34" charset="0"/>
              </a:rPr>
              <a:t>ESG-Performance</a:t>
            </a:r>
            <a:r>
              <a:rPr lang="de-DE" sz="1200">
                <a:solidFill>
                  <a:srgbClr val="3B687F"/>
                </a:solidFill>
                <a:latin typeface="Arial"/>
                <a:cs typeface="Calibri" panose="020F0502020204030204" pitchFamily="34" charset="0"/>
              </a:rPr>
              <a:t>.</a:t>
            </a:r>
            <a:endParaRPr lang="de-DE" sz="1200" b="1">
              <a:solidFill>
                <a:srgbClr val="3B687F"/>
              </a:solidFill>
              <a:latin typeface="Arial"/>
              <a:cs typeface="Calibri" panose="020F0502020204030204" pitchFamily="34" charset="0"/>
            </a:endParaRPr>
          </a:p>
        </p:txBody>
      </p:sp>
      <p:grpSp>
        <p:nvGrpSpPr>
          <p:cNvPr id="27" name="Gruppieren 26">
            <a:extLst>
              <a:ext uri="{FF2B5EF4-FFF2-40B4-BE49-F238E27FC236}">
                <a16:creationId xmlns:a16="http://schemas.microsoft.com/office/drawing/2014/main" id="{7FBBB9AD-4009-8246-9C9B-BFE91F6898BA}"/>
              </a:ext>
            </a:extLst>
          </p:cNvPr>
          <p:cNvGrpSpPr/>
          <p:nvPr/>
        </p:nvGrpSpPr>
        <p:grpSpPr>
          <a:xfrm>
            <a:off x="431801" y="3742250"/>
            <a:ext cx="1188000" cy="1188000"/>
            <a:chOff x="407988" y="3580251"/>
            <a:chExt cx="1512000" cy="1512000"/>
          </a:xfrm>
        </p:grpSpPr>
        <p:sp>
          <p:nvSpPr>
            <p:cNvPr id="29" name="Oval 28">
              <a:extLst>
                <a:ext uri="{FF2B5EF4-FFF2-40B4-BE49-F238E27FC236}">
                  <a16:creationId xmlns:a16="http://schemas.microsoft.com/office/drawing/2014/main" id="{455C3DC8-1B90-5645-976A-F839D98A4B38}"/>
                </a:ext>
              </a:extLst>
            </p:cNvPr>
            <p:cNvSpPr/>
            <p:nvPr/>
          </p:nvSpPr>
          <p:spPr>
            <a:xfrm>
              <a:off x="407988" y="3580251"/>
              <a:ext cx="1512000" cy="1512000"/>
            </a:xfrm>
            <a:prstGeom prst="ellipse">
              <a:avLst/>
            </a:prstGeom>
            <a:solidFill>
              <a:srgbClr val="3B687F"/>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a:ln>
                  <a:noFill/>
                </a:ln>
                <a:solidFill>
                  <a:prstClr val="white"/>
                </a:solidFill>
                <a:effectLst/>
                <a:uLnTx/>
                <a:uFillTx/>
                <a:latin typeface="Arial"/>
                <a:ea typeface="+mn-ea"/>
                <a:cs typeface="+mn-cs"/>
              </a:endParaRPr>
            </a:p>
          </p:txBody>
        </p:sp>
        <p:sp>
          <p:nvSpPr>
            <p:cNvPr id="30" name="Oval 29">
              <a:extLst>
                <a:ext uri="{FF2B5EF4-FFF2-40B4-BE49-F238E27FC236}">
                  <a16:creationId xmlns:a16="http://schemas.microsoft.com/office/drawing/2014/main" id="{11FDCCBD-852B-E04B-879E-F6030A499FF4}"/>
                </a:ext>
              </a:extLst>
            </p:cNvPr>
            <p:cNvSpPr/>
            <p:nvPr/>
          </p:nvSpPr>
          <p:spPr>
            <a:xfrm>
              <a:off x="596988" y="3769251"/>
              <a:ext cx="1134000" cy="1134000"/>
            </a:xfrm>
            <a:prstGeom prst="ellipse">
              <a:avLst/>
            </a:prstGeom>
            <a:solidFill>
              <a:sysClr val="window" lastClr="FFFFFF"/>
            </a:solidFill>
            <a:ln w="76200" cap="flat" cmpd="sng" algn="ctr">
              <a:solidFill>
                <a:srgbClr val="F9AA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a:ln>
                  <a:noFill/>
                </a:ln>
                <a:solidFill>
                  <a:prstClr val="white"/>
                </a:solidFill>
                <a:effectLst/>
                <a:uLnTx/>
                <a:uFillTx/>
                <a:latin typeface="Arial"/>
                <a:ea typeface="+mn-ea"/>
                <a:cs typeface="+mn-cs"/>
              </a:endParaRPr>
            </a:p>
          </p:txBody>
        </p:sp>
      </p:grpSp>
      <p:cxnSp>
        <p:nvCxnSpPr>
          <p:cNvPr id="31" name="Gewinkelte Verbindung 30">
            <a:extLst>
              <a:ext uri="{FF2B5EF4-FFF2-40B4-BE49-F238E27FC236}">
                <a16:creationId xmlns:a16="http://schemas.microsoft.com/office/drawing/2014/main" id="{42DFE9BE-3F57-874B-B5C6-D7B799EFFE2A}"/>
              </a:ext>
            </a:extLst>
          </p:cNvPr>
          <p:cNvCxnSpPr>
            <a:cxnSpLocks/>
          </p:cNvCxnSpPr>
          <p:nvPr/>
        </p:nvCxnSpPr>
        <p:spPr bwMode="auto">
          <a:xfrm flipV="1">
            <a:off x="1619801" y="2903776"/>
            <a:ext cx="402039" cy="1432474"/>
          </a:xfrm>
          <a:prstGeom prst="bentConnector3">
            <a:avLst>
              <a:gd name="adj1" fmla="val 50000"/>
            </a:avLst>
          </a:prstGeom>
          <a:solidFill>
            <a:schemeClr val="accent1"/>
          </a:solidFill>
          <a:ln w="9525"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Gewinkelte Verbindung 31">
            <a:extLst>
              <a:ext uri="{FF2B5EF4-FFF2-40B4-BE49-F238E27FC236}">
                <a16:creationId xmlns:a16="http://schemas.microsoft.com/office/drawing/2014/main" id="{CBBAB15A-385A-CD47-A4B8-138F86A254B3}"/>
              </a:ext>
            </a:extLst>
          </p:cNvPr>
          <p:cNvCxnSpPr>
            <a:cxnSpLocks/>
          </p:cNvCxnSpPr>
          <p:nvPr/>
        </p:nvCxnSpPr>
        <p:spPr bwMode="auto">
          <a:xfrm>
            <a:off x="1619801" y="4336250"/>
            <a:ext cx="402039" cy="1432475"/>
          </a:xfrm>
          <a:prstGeom prst="bentConnector3">
            <a:avLst>
              <a:gd name="adj1" fmla="val 50000"/>
            </a:avLst>
          </a:prstGeom>
          <a:solidFill>
            <a:schemeClr val="accent1"/>
          </a:solidFill>
          <a:ln w="9525"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5" name="Grafik 34" descr="Euro mit einfarbiger Füllung">
            <a:extLst>
              <a:ext uri="{FF2B5EF4-FFF2-40B4-BE49-F238E27FC236}">
                <a16:creationId xmlns:a16="http://schemas.microsoft.com/office/drawing/2014/main" id="{77070FC8-5090-2E41-A537-CA5A299B9DCF}"/>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711953" y="4022402"/>
            <a:ext cx="627697" cy="627697"/>
          </a:xfrm>
          <a:prstGeom prst="rect">
            <a:avLst/>
          </a:prstGeom>
        </p:spPr>
      </p:pic>
      <p:sp>
        <p:nvSpPr>
          <p:cNvPr id="28" name="Fußzeilenplatzhalter 3">
            <a:extLst>
              <a:ext uri="{FF2B5EF4-FFF2-40B4-BE49-F238E27FC236}">
                <a16:creationId xmlns:a16="http://schemas.microsoft.com/office/drawing/2014/main" id="{68CC6919-12B1-A543-90F8-A1B34F683634}"/>
              </a:ext>
            </a:extLst>
          </p:cNvPr>
          <p:cNvSpPr txBox="1">
            <a:spLocks/>
          </p:cNvSpPr>
          <p:nvPr/>
        </p:nvSpPr>
        <p:spPr bwMode="auto">
          <a:xfrm>
            <a:off x="431801" y="6477000"/>
            <a:ext cx="4904317"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eaLnBrk="0" fontAlgn="base" hangingPunct="0">
              <a:spcBef>
                <a:spcPct val="0"/>
              </a:spcBef>
              <a:spcAft>
                <a:spcPct val="0"/>
              </a:spcAft>
              <a:defRPr sz="1000" kern="1200">
                <a:solidFill>
                  <a:srgbClr val="3B687F"/>
                </a:solidFill>
                <a:latin typeface="Arial" charset="0"/>
                <a:ea typeface="ＭＳ Ｐゴシック"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algn="l"/>
            <a:r>
              <a:rPr lang="de-DE"/>
              <a:t>Quelle: WEF (2015), HBR (2016), </a:t>
            </a:r>
            <a:r>
              <a:rPr lang="de-DE" err="1"/>
              <a:t>Ecovadis</a:t>
            </a:r>
            <a:r>
              <a:rPr lang="de-DE"/>
              <a:t> (2020) </a:t>
            </a:r>
          </a:p>
        </p:txBody>
      </p:sp>
      <p:sp>
        <p:nvSpPr>
          <p:cNvPr id="24" name="Datumsplatzhalter 5">
            <a:extLst>
              <a:ext uri="{FF2B5EF4-FFF2-40B4-BE49-F238E27FC236}">
                <a16:creationId xmlns:a16="http://schemas.microsoft.com/office/drawing/2014/main" id="{D8CDBE08-3FA4-7A41-8F51-D0C147290B5C}"/>
              </a:ext>
            </a:extLst>
          </p:cNvPr>
          <p:cNvSpPr>
            <a:spLocks noGrp="1"/>
          </p:cNvSpPr>
          <p:nvPr>
            <p:ph type="dt" sz="half" idx="12"/>
          </p:nvPr>
        </p:nvSpPr>
        <p:spPr>
          <a:xfrm>
            <a:off x="431800" y="223838"/>
            <a:ext cx="8604000" cy="476250"/>
          </a:xfrm>
        </p:spPr>
        <p:txBody>
          <a:bodyPr/>
          <a:lstStyle/>
          <a:p>
            <a:r>
              <a:rPr lang="de-DE" smtClean="0"/>
              <a:t>Schulungskonzept für Nachhaltigen Einkauf </a:t>
            </a:r>
            <a:r>
              <a:rPr lang="de-DE" smtClean="0">
                <a:latin typeface="+mj-lt"/>
              </a:rPr>
              <a:t>– 1. </a:t>
            </a:r>
            <a:r>
              <a:rPr lang="de-DE" kern="0" smtClean="0">
                <a:cs typeface="Calibri" panose="020F0502020204030204" pitchFamily="34" charset="0"/>
              </a:rPr>
              <a:t>Bedeutung der Nachhaltigen Beschaffung</a:t>
            </a:r>
            <a:endParaRPr lang="de-DE" kern="0">
              <a:cs typeface="Calibri" panose="020F0502020204030204" pitchFamily="34" charset="0"/>
            </a:endParaRPr>
          </a:p>
        </p:txBody>
      </p:sp>
    </p:spTree>
    <p:extLst>
      <p:ext uri="{BB962C8B-B14F-4D97-AF65-F5344CB8AC3E}">
        <p14:creationId xmlns:p14="http://schemas.microsoft.com/office/powerpoint/2010/main" val="26674153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032746-FDC1-F642-8CE8-4CE6A6B7BBF6}"/>
              </a:ext>
            </a:extLst>
          </p:cNvPr>
          <p:cNvSpPr>
            <a:spLocks noGrp="1"/>
          </p:cNvSpPr>
          <p:nvPr>
            <p:ph type="title"/>
          </p:nvPr>
        </p:nvSpPr>
        <p:spPr>
          <a:xfrm>
            <a:off x="431801" y="935038"/>
            <a:ext cx="11425767" cy="500062"/>
          </a:xfrm>
        </p:spPr>
        <p:txBody>
          <a:bodyPr/>
          <a:lstStyle/>
          <a:p>
            <a:r>
              <a:rPr lang="de-DE"/>
              <a:t>Der Business Case für Nachhaltige Beschaffung – Risikominimierung</a:t>
            </a:r>
          </a:p>
        </p:txBody>
      </p:sp>
      <p:sp>
        <p:nvSpPr>
          <p:cNvPr id="4" name="Fußzeilenplatzhalter 3">
            <a:extLst>
              <a:ext uri="{FF2B5EF4-FFF2-40B4-BE49-F238E27FC236}">
                <a16:creationId xmlns:a16="http://schemas.microsoft.com/office/drawing/2014/main" id="{D541BC83-5765-AA42-8516-56B026E39D64}"/>
              </a:ext>
            </a:extLst>
          </p:cNvPr>
          <p:cNvSpPr>
            <a:spLocks noGrp="1"/>
          </p:cNvSpPr>
          <p:nvPr>
            <p:ph type="ftr" sz="quarter" idx="10"/>
          </p:nvPr>
        </p:nvSpPr>
        <p:spPr/>
        <p:txBody>
          <a:bodyPr/>
          <a:lstStyle/>
          <a:p>
            <a:r>
              <a:rPr lang="de-DE" dirty="0" smtClean="0"/>
              <a:t>© LfU / IZU Infozentrum </a:t>
            </a:r>
            <a:r>
              <a:rPr lang="de-DE" dirty="0" err="1" smtClean="0"/>
              <a:t>UmweltWirtschaft</a:t>
            </a:r>
            <a:r>
              <a:rPr lang="de-DE" dirty="0" smtClean="0"/>
              <a:t> / 2022</a:t>
            </a:r>
            <a:endParaRPr lang="de-DE" dirty="0"/>
          </a:p>
        </p:txBody>
      </p:sp>
      <p:sp>
        <p:nvSpPr>
          <p:cNvPr id="6" name="Foliennummernplatzhalter 5">
            <a:extLst>
              <a:ext uri="{FF2B5EF4-FFF2-40B4-BE49-F238E27FC236}">
                <a16:creationId xmlns:a16="http://schemas.microsoft.com/office/drawing/2014/main" id="{1F327968-3A89-9C4C-A16A-755E0A964D3A}"/>
              </a:ext>
            </a:extLst>
          </p:cNvPr>
          <p:cNvSpPr>
            <a:spLocks noGrp="1"/>
          </p:cNvSpPr>
          <p:nvPr>
            <p:ph type="sldNum" sz="quarter" idx="4"/>
          </p:nvPr>
        </p:nvSpPr>
        <p:spPr/>
        <p:txBody>
          <a:bodyPr/>
          <a:lstStyle/>
          <a:p>
            <a:fld id="{894680D0-7A83-433A-9719-C4143F27F647}" type="slidenum">
              <a:rPr lang="de-DE" smtClean="0"/>
              <a:pPr/>
              <a:t>19</a:t>
            </a:fld>
            <a:endParaRPr lang="de-DE"/>
          </a:p>
        </p:txBody>
      </p:sp>
      <p:sp>
        <p:nvSpPr>
          <p:cNvPr id="9" name="Textfeld 8">
            <a:extLst>
              <a:ext uri="{FF2B5EF4-FFF2-40B4-BE49-F238E27FC236}">
                <a16:creationId xmlns:a16="http://schemas.microsoft.com/office/drawing/2014/main" id="{B21A79A7-DC59-F449-84D4-BEE95CB2B375}"/>
              </a:ext>
            </a:extLst>
          </p:cNvPr>
          <p:cNvSpPr txBox="1"/>
          <p:nvPr/>
        </p:nvSpPr>
        <p:spPr>
          <a:xfrm>
            <a:off x="431801" y="1628774"/>
            <a:ext cx="9048575" cy="492443"/>
          </a:xfrm>
          <a:prstGeom prst="rect">
            <a:avLst/>
          </a:prstGeom>
          <a:noFill/>
        </p:spPr>
        <p:txBody>
          <a:bodyPr wrap="square" rtlCol="0">
            <a:spAutoFit/>
          </a:bodyPr>
          <a:lstStyle/>
          <a:p>
            <a:pPr algn="l"/>
            <a:r>
              <a:rPr lang="de-DE" sz="1300">
                <a:solidFill>
                  <a:srgbClr val="3B687F"/>
                </a:solidFill>
              </a:rPr>
              <a:t>Die Nichteinhaltung von sozialen und ökologischen Standards kann direkte Folgekosten sowie eine Senkung des Markenwerts mit sich bringen. Durch eine Nachhaltige Beschaffung können diese Risiken reduziert werden.</a:t>
            </a:r>
          </a:p>
        </p:txBody>
      </p:sp>
      <p:sp>
        <p:nvSpPr>
          <p:cNvPr id="13" name="Rechteck 12">
            <a:extLst>
              <a:ext uri="{FF2B5EF4-FFF2-40B4-BE49-F238E27FC236}">
                <a16:creationId xmlns:a16="http://schemas.microsoft.com/office/drawing/2014/main" id="{5F1470DD-DE99-8D4F-B891-7A667015243D}"/>
              </a:ext>
            </a:extLst>
          </p:cNvPr>
          <p:cNvSpPr/>
          <p:nvPr/>
        </p:nvSpPr>
        <p:spPr bwMode="auto">
          <a:xfrm>
            <a:off x="9624392" y="1628774"/>
            <a:ext cx="2232646" cy="4701600"/>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0000" tIns="72000" rIns="91440" bIns="72000" numCol="1" rtlCol="0" anchor="t" anchorCtr="0" compatLnSpc="1">
            <a:prstTxWarp prst="textNoShape">
              <a:avLst/>
            </a:prstTxWarp>
          </a:bodyPr>
          <a:lstStyle/>
          <a:p>
            <a:pPr marL="182563" marR="0" algn="l" defTabSz="914400" rtl="0" eaLnBrk="0" fontAlgn="base" latinLnBrk="0" hangingPunct="0">
              <a:lnSpc>
                <a:spcPct val="100000"/>
              </a:lnSpc>
              <a:spcBef>
                <a:spcPct val="0"/>
              </a:spcBef>
              <a:spcAft>
                <a:spcPts val="600"/>
              </a:spcAft>
              <a:buClrTx/>
              <a:buSzTx/>
              <a:buFontTx/>
              <a:buNone/>
            </a:pPr>
            <a:r>
              <a:rPr kumimoji="0" lang="de-DE" sz="1000" b="1" i="0" u="none" strike="noStrike" cap="none" normalizeH="0" baseline="0">
                <a:ln>
                  <a:noFill/>
                </a:ln>
                <a:solidFill>
                  <a:srgbClr val="3B687F"/>
                </a:solidFill>
                <a:effectLst/>
                <a:latin typeface="Arial" charset="0"/>
                <a:ea typeface="ＭＳ Ｐゴシック" charset="-128"/>
              </a:rPr>
              <a:t>Weiterführende Informationen</a:t>
            </a:r>
          </a:p>
          <a:p>
            <a:pPr marL="182563" marR="0" indent="-182563" algn="l" defTabSz="914400" rtl="0" eaLnBrk="0" fontAlgn="base" latinLnBrk="0" hangingPunct="0">
              <a:lnSpc>
                <a:spcPct val="100000"/>
              </a:lnSpc>
              <a:spcBef>
                <a:spcPct val="0"/>
              </a:spcBef>
              <a:spcAft>
                <a:spcPts val="300"/>
              </a:spcAft>
              <a:buClrTx/>
              <a:buSzTx/>
              <a:buFont typeface="Arial" panose="020B0604020202020204" pitchFamily="34" charset="0"/>
              <a:buChar char="•"/>
            </a:pPr>
            <a:r>
              <a:rPr lang="de-DE" sz="1000">
                <a:solidFill>
                  <a:srgbClr val="3B687F"/>
                </a:solidFill>
              </a:rPr>
              <a:t>Die weltweite Zunahme von Extremwetterereignissen führt zu hohen Kosten durch Unter-</a:t>
            </a:r>
            <a:r>
              <a:rPr lang="de-DE" sz="1000" err="1">
                <a:solidFill>
                  <a:srgbClr val="3B687F"/>
                </a:solidFill>
              </a:rPr>
              <a:t>brechnungen</a:t>
            </a:r>
            <a:r>
              <a:rPr lang="de-DE" sz="1000">
                <a:solidFill>
                  <a:srgbClr val="3B687F"/>
                </a:solidFill>
              </a:rPr>
              <a:t> der Lieferkette</a:t>
            </a:r>
          </a:p>
          <a:p>
            <a:pPr marL="182563" marR="0" indent="-182563" algn="l" defTabSz="914400" rtl="0" eaLnBrk="0" fontAlgn="base" latinLnBrk="0" hangingPunct="0">
              <a:lnSpc>
                <a:spcPct val="100000"/>
              </a:lnSpc>
              <a:spcBef>
                <a:spcPct val="0"/>
              </a:spcBef>
              <a:spcAft>
                <a:spcPts val="300"/>
              </a:spcAft>
              <a:buClrTx/>
              <a:buSzTx/>
              <a:buFont typeface="Arial" panose="020B0604020202020204" pitchFamily="34" charset="0"/>
              <a:buChar char="•"/>
            </a:pPr>
            <a:r>
              <a:rPr lang="de-DE" sz="1000">
                <a:solidFill>
                  <a:srgbClr val="3B687F"/>
                </a:solidFill>
              </a:rPr>
              <a:t>Damit verbundene Verluste für Unternehmen beziffert </a:t>
            </a:r>
            <a:r>
              <a:rPr lang="de-DE" sz="1000">
                <a:solidFill>
                  <a:srgbClr val="3B687F"/>
                </a:solidFill>
                <a:hlinkClick r:id="rId3">
                  <a:extLst>
                    <a:ext uri="{A12FA001-AC4F-418D-AE19-62706E023703}">
                      <ahyp:hlinkClr xmlns:ahyp="http://schemas.microsoft.com/office/drawing/2018/hyperlinkcolor" xmlns="" val="tx"/>
                    </a:ext>
                  </a:extLst>
                </a:hlinkClick>
              </a:rPr>
              <a:t>McKinsey</a:t>
            </a:r>
            <a:r>
              <a:rPr lang="de-DE" sz="1000">
                <a:solidFill>
                  <a:srgbClr val="3B687F"/>
                </a:solidFill>
              </a:rPr>
              <a:t> (2020) auf bis zu 200% des jährlichen Gewinns und 35% der Umsätze</a:t>
            </a:r>
          </a:p>
          <a:p>
            <a:pPr lvl="0" algn="l"/>
            <a:endParaRPr lang="de-DE" sz="1000">
              <a:solidFill>
                <a:srgbClr val="3B687F"/>
              </a:solidFill>
            </a:endParaRPr>
          </a:p>
          <a:p>
            <a:pPr lvl="0" algn="l"/>
            <a:endParaRPr lang="de-DE" sz="1000">
              <a:solidFill>
                <a:srgbClr val="3B687F"/>
              </a:solidFill>
            </a:endParaRPr>
          </a:p>
          <a:p>
            <a:pPr marL="182563" lvl="0" indent="-182563" algn="l">
              <a:buFont typeface="Arial" panose="020B0604020202020204" pitchFamily="34" charset="0"/>
              <a:buChar char="•"/>
            </a:pPr>
            <a:endParaRPr lang="de-DE" sz="1000">
              <a:solidFill>
                <a:srgbClr val="3B687F"/>
              </a:solidFill>
            </a:endParaRPr>
          </a:p>
          <a:p>
            <a:pPr marL="182563" lvl="0" indent="-182563" algn="l">
              <a:buFont typeface="Arial" panose="020B0604020202020204" pitchFamily="34" charset="0"/>
              <a:buChar char="•"/>
            </a:pPr>
            <a:endParaRPr lang="de-DE" sz="1000">
              <a:solidFill>
                <a:srgbClr val="3B687F"/>
              </a:solidFill>
            </a:endParaRPr>
          </a:p>
          <a:p>
            <a:pPr marL="184150" algn="l"/>
            <a:endParaRPr lang="de-DE" sz="1000">
              <a:solidFill>
                <a:srgbClr val="3B687F"/>
              </a:solidFill>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lang="de-DE" sz="1000">
              <a:solidFill>
                <a:srgbClr val="3B687F"/>
              </a:solidFill>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kumimoji="0" lang="de-DE" sz="1000" i="0" u="none" strike="noStrike" cap="none" normalizeH="0" baseline="0">
              <a:ln>
                <a:noFill/>
              </a:ln>
              <a:solidFill>
                <a:srgbClr val="3B687F"/>
              </a:solidFill>
              <a:effectLst/>
              <a:latin typeface="Arial" charset="0"/>
              <a:ea typeface="ＭＳ Ｐゴシック" charset="-128"/>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kumimoji="0" lang="de-DE" sz="1000" i="0" u="none" strike="noStrike" cap="none" normalizeH="0" baseline="0">
              <a:ln>
                <a:noFill/>
              </a:ln>
              <a:solidFill>
                <a:srgbClr val="3B687F"/>
              </a:solidFill>
              <a:effectLst/>
              <a:latin typeface="Arial" charset="0"/>
              <a:ea typeface="ＭＳ Ｐゴシック" charset="-128"/>
            </a:endParaRPr>
          </a:p>
        </p:txBody>
      </p:sp>
      <p:pic>
        <p:nvPicPr>
          <p:cNvPr id="14" name="Grafik 13" descr="Informationen mit einfarbiger Füllung">
            <a:extLst>
              <a:ext uri="{FF2B5EF4-FFF2-40B4-BE49-F238E27FC236}">
                <a16:creationId xmlns:a16="http://schemas.microsoft.com/office/drawing/2014/main" id="{BD2189F9-C91F-E544-BDD1-A0A0BC5A483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9648000" y="1658527"/>
            <a:ext cx="216000" cy="216000"/>
          </a:xfrm>
          <a:prstGeom prst="rect">
            <a:avLst/>
          </a:prstGeom>
        </p:spPr>
      </p:pic>
      <p:sp>
        <p:nvSpPr>
          <p:cNvPr id="17" name="Foliennummernplatzhalter 5">
            <a:extLst>
              <a:ext uri="{FF2B5EF4-FFF2-40B4-BE49-F238E27FC236}">
                <a16:creationId xmlns:a16="http://schemas.microsoft.com/office/drawing/2014/main" id="{6813A19B-15B2-6240-9805-47930B9B8C06}"/>
              </a:ext>
            </a:extLst>
          </p:cNvPr>
          <p:cNvSpPr txBox="1">
            <a:spLocks/>
          </p:cNvSpPr>
          <p:nvPr/>
        </p:nvSpPr>
        <p:spPr bwMode="auto">
          <a:xfrm>
            <a:off x="5842000" y="6477000"/>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ctr" rtl="0" eaLnBrk="0" fontAlgn="base" hangingPunct="0">
              <a:spcBef>
                <a:spcPct val="0"/>
              </a:spcBef>
              <a:spcAft>
                <a:spcPct val="0"/>
              </a:spcAft>
              <a:defRPr sz="1000" kern="1200">
                <a:solidFill>
                  <a:srgbClr val="3B687F"/>
                </a:solidFill>
                <a:latin typeface="Arial" charset="0"/>
                <a:ea typeface="ＭＳ Ｐゴシック"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fld id="{894680D0-7A83-433A-9719-C4143F27F647}" type="slidenum">
              <a:rPr lang="de-DE" smtClean="0"/>
              <a:pPr/>
              <a:t>19</a:t>
            </a:fld>
            <a:endParaRPr lang="de-DE"/>
          </a:p>
        </p:txBody>
      </p:sp>
      <p:sp>
        <p:nvSpPr>
          <p:cNvPr id="18" name="Textfeld 17">
            <a:extLst>
              <a:ext uri="{FF2B5EF4-FFF2-40B4-BE49-F238E27FC236}">
                <a16:creationId xmlns:a16="http://schemas.microsoft.com/office/drawing/2014/main" id="{86600543-795C-074C-9849-73ED160BF874}"/>
              </a:ext>
            </a:extLst>
          </p:cNvPr>
          <p:cNvSpPr txBox="1"/>
          <p:nvPr/>
        </p:nvSpPr>
        <p:spPr>
          <a:xfrm>
            <a:off x="2591304" y="2363776"/>
            <a:ext cx="6889246" cy="1158394"/>
          </a:xfrm>
          <a:prstGeom prst="rect">
            <a:avLst/>
          </a:prstGeom>
          <a:noFill/>
        </p:spPr>
        <p:txBody>
          <a:bodyPr wrap="square" tIns="0" bIns="0" rtlCol="0">
            <a:spAutoFit/>
          </a:bodyPr>
          <a:lstStyle/>
          <a:p>
            <a:pPr algn="l" eaLnBrk="1" fontAlgn="auto" hangingPunct="1">
              <a:spcBef>
                <a:spcPts val="0"/>
              </a:spcBef>
              <a:spcAft>
                <a:spcPts val="600"/>
              </a:spcAft>
            </a:pPr>
            <a:r>
              <a:rPr lang="de-DE" sz="1600" b="1" dirty="0">
                <a:solidFill>
                  <a:srgbClr val="F9AA00"/>
                </a:solidFill>
                <a:latin typeface="Calibri" panose="020F0502020204030204"/>
                <a:ea typeface="+mn-ea"/>
              </a:rPr>
              <a:t>Senkung Direkter Kosten</a:t>
            </a:r>
          </a:p>
          <a:p>
            <a:pPr marL="222250" lvl="1" indent="-212725" algn="l" eaLnBrk="1" hangingPunct="1">
              <a:lnSpc>
                <a:spcPct val="110000"/>
              </a:lnSpc>
              <a:spcBef>
                <a:spcPts val="0"/>
              </a:spcBef>
              <a:spcAft>
                <a:spcPts val="300"/>
              </a:spcAft>
              <a:buClr>
                <a:srgbClr val="526E7F"/>
              </a:buClr>
              <a:buFontTx/>
              <a:buChar char="•"/>
            </a:pPr>
            <a:r>
              <a:rPr lang="de-DE" sz="1200" b="1" dirty="0">
                <a:solidFill>
                  <a:srgbClr val="3B687F"/>
                </a:solidFill>
                <a:latin typeface="Arial"/>
                <a:cs typeface="Calibri" panose="020F0502020204030204" pitchFamily="34" charset="0"/>
              </a:rPr>
              <a:t>Vermeidung </a:t>
            </a:r>
            <a:r>
              <a:rPr lang="de-DE" sz="1200" dirty="0">
                <a:solidFill>
                  <a:srgbClr val="3B687F"/>
                </a:solidFill>
                <a:latin typeface="Arial"/>
                <a:cs typeface="Calibri" panose="020F0502020204030204" pitchFamily="34" charset="0"/>
              </a:rPr>
              <a:t>von </a:t>
            </a:r>
            <a:r>
              <a:rPr lang="de-DE" sz="1200" b="1" dirty="0">
                <a:solidFill>
                  <a:srgbClr val="3B687F"/>
                </a:solidFill>
                <a:latin typeface="Arial"/>
                <a:cs typeface="Calibri" panose="020F0502020204030204" pitchFamily="34" charset="0"/>
              </a:rPr>
              <a:t>direkten</a:t>
            </a:r>
            <a:r>
              <a:rPr lang="de-DE" sz="1200" dirty="0">
                <a:solidFill>
                  <a:srgbClr val="3B687F"/>
                </a:solidFill>
                <a:latin typeface="Arial"/>
                <a:cs typeface="Calibri" panose="020F0502020204030204" pitchFamily="34" charset="0"/>
              </a:rPr>
              <a:t> </a:t>
            </a:r>
            <a:r>
              <a:rPr lang="de-DE" sz="1200" b="1" dirty="0">
                <a:solidFill>
                  <a:srgbClr val="3B687F"/>
                </a:solidFill>
                <a:latin typeface="Arial"/>
                <a:cs typeface="Calibri" panose="020F0502020204030204" pitchFamily="34" charset="0"/>
              </a:rPr>
              <a:t>Kosten </a:t>
            </a:r>
            <a:r>
              <a:rPr lang="de-DE" sz="1200" dirty="0">
                <a:solidFill>
                  <a:srgbClr val="3B687F"/>
                </a:solidFill>
                <a:latin typeface="Arial"/>
                <a:cs typeface="Calibri" panose="020F0502020204030204" pitchFamily="34" charset="0"/>
              </a:rPr>
              <a:t>durch </a:t>
            </a:r>
            <a:r>
              <a:rPr lang="de-DE" sz="1200" b="1" dirty="0">
                <a:solidFill>
                  <a:srgbClr val="3B687F"/>
                </a:solidFill>
                <a:latin typeface="Arial"/>
                <a:cs typeface="Calibri" panose="020F0502020204030204" pitchFamily="34" charset="0"/>
              </a:rPr>
              <a:t>Unterbrechungen </a:t>
            </a:r>
            <a:r>
              <a:rPr lang="de-DE" sz="1200" dirty="0">
                <a:solidFill>
                  <a:srgbClr val="3B687F"/>
                </a:solidFill>
                <a:latin typeface="Arial"/>
                <a:cs typeface="Calibri" panose="020F0502020204030204" pitchFamily="34" charset="0"/>
              </a:rPr>
              <a:t>der </a:t>
            </a:r>
            <a:r>
              <a:rPr lang="de-DE" sz="1200" b="1" dirty="0">
                <a:solidFill>
                  <a:srgbClr val="3B687F"/>
                </a:solidFill>
                <a:latin typeface="Arial"/>
                <a:cs typeface="Calibri" panose="020F0502020204030204" pitchFamily="34" charset="0"/>
              </a:rPr>
              <a:t>Lieferkette </a:t>
            </a:r>
            <a:r>
              <a:rPr lang="de-DE" sz="1200" dirty="0">
                <a:solidFill>
                  <a:srgbClr val="3B687F"/>
                </a:solidFill>
                <a:latin typeface="Arial"/>
                <a:cs typeface="Calibri" panose="020F0502020204030204" pitchFamily="34" charset="0"/>
              </a:rPr>
              <a:t>sowie </a:t>
            </a:r>
            <a:r>
              <a:rPr lang="de-DE" sz="1200" b="1" dirty="0">
                <a:solidFill>
                  <a:srgbClr val="3B687F"/>
                </a:solidFill>
                <a:latin typeface="Arial"/>
                <a:cs typeface="Calibri" panose="020F0502020204030204" pitchFamily="34" charset="0"/>
              </a:rPr>
              <a:t>Rückrufaktionen </a:t>
            </a:r>
            <a:r>
              <a:rPr lang="de-DE" sz="1200" dirty="0">
                <a:solidFill>
                  <a:srgbClr val="3B687F"/>
                </a:solidFill>
                <a:latin typeface="Arial"/>
                <a:cs typeface="Calibri" panose="020F0502020204030204" pitchFamily="34" charset="0"/>
              </a:rPr>
              <a:t>als Folge der Nicht-Einhaltung von sozialen und ökologischen Standards.</a:t>
            </a:r>
          </a:p>
          <a:p>
            <a:pPr marL="222250" lvl="1" indent="-212725" algn="l" eaLnBrk="1" hangingPunct="1">
              <a:lnSpc>
                <a:spcPct val="110000"/>
              </a:lnSpc>
              <a:spcBef>
                <a:spcPts val="0"/>
              </a:spcBef>
              <a:spcAft>
                <a:spcPts val="300"/>
              </a:spcAft>
              <a:buClr>
                <a:srgbClr val="526E7F"/>
              </a:buClr>
              <a:buFontTx/>
              <a:buChar char="•"/>
            </a:pPr>
            <a:r>
              <a:rPr lang="de-DE" sz="1200" b="1" dirty="0">
                <a:solidFill>
                  <a:srgbClr val="3B687F"/>
                </a:solidFill>
                <a:latin typeface="Arial"/>
                <a:cs typeface="Calibri" panose="020F0502020204030204" pitchFamily="34" charset="0"/>
              </a:rPr>
              <a:t>Fallbeispiel</a:t>
            </a:r>
            <a:r>
              <a:rPr lang="de-DE" sz="1200" dirty="0">
                <a:solidFill>
                  <a:srgbClr val="3B687F"/>
                </a:solidFill>
                <a:latin typeface="Arial"/>
                <a:cs typeface="Calibri" panose="020F0502020204030204" pitchFamily="34" charset="0"/>
              </a:rPr>
              <a:t>: Kosten für Rückrufaktionen und Kommunikationskampagnen für Mattel </a:t>
            </a:r>
            <a:r>
              <a:rPr lang="de-DE" sz="1200" dirty="0" err="1">
                <a:solidFill>
                  <a:srgbClr val="3B687F"/>
                </a:solidFill>
                <a:latin typeface="Arial"/>
                <a:cs typeface="Calibri" panose="020F0502020204030204" pitchFamily="34" charset="0"/>
              </a:rPr>
              <a:t>i.H.v</a:t>
            </a:r>
            <a:r>
              <a:rPr lang="de-DE" sz="1200" dirty="0">
                <a:solidFill>
                  <a:srgbClr val="3B687F"/>
                </a:solidFill>
                <a:latin typeface="Arial"/>
                <a:cs typeface="Calibri" panose="020F0502020204030204" pitchFamily="34" charset="0"/>
              </a:rPr>
              <a:t>. rund 119 Millionen USD durch die Bleibelastung von Spielwaren bei einem </a:t>
            </a:r>
            <a:r>
              <a:rPr lang="de-DE" sz="1200" dirty="0" smtClean="0">
                <a:solidFill>
                  <a:srgbClr val="3B687F"/>
                </a:solidFill>
                <a:latin typeface="Arial"/>
                <a:cs typeface="Calibri" panose="020F0502020204030204" pitchFamily="34" charset="0"/>
              </a:rPr>
              <a:t>Tier-2-Lieferanten </a:t>
            </a:r>
            <a:r>
              <a:rPr lang="de-DE" sz="1200" dirty="0">
                <a:solidFill>
                  <a:srgbClr val="3B687F"/>
                </a:solidFill>
                <a:latin typeface="Arial"/>
                <a:cs typeface="Calibri" panose="020F0502020204030204" pitchFamily="34" charset="0"/>
              </a:rPr>
              <a:t>(2007).</a:t>
            </a:r>
          </a:p>
        </p:txBody>
      </p:sp>
      <p:cxnSp>
        <p:nvCxnSpPr>
          <p:cNvPr id="19" name="Gerade Verbindung 18">
            <a:extLst>
              <a:ext uri="{FF2B5EF4-FFF2-40B4-BE49-F238E27FC236}">
                <a16:creationId xmlns:a16="http://schemas.microsoft.com/office/drawing/2014/main" id="{7EE4C639-5A66-1242-9188-BC333B9627CD}"/>
              </a:ext>
            </a:extLst>
          </p:cNvPr>
          <p:cNvCxnSpPr>
            <a:cxnSpLocks/>
          </p:cNvCxnSpPr>
          <p:nvPr/>
        </p:nvCxnSpPr>
        <p:spPr>
          <a:xfrm>
            <a:off x="2471466" y="2363776"/>
            <a:ext cx="0" cy="1080000"/>
          </a:xfrm>
          <a:prstGeom prst="line">
            <a:avLst/>
          </a:prstGeom>
          <a:noFill/>
          <a:ln w="76200" cap="flat" cmpd="sng" algn="ctr">
            <a:solidFill>
              <a:srgbClr val="F9AA00"/>
            </a:solidFill>
            <a:prstDash val="solid"/>
            <a:miter lim="800000"/>
          </a:ln>
          <a:effectLst/>
        </p:spPr>
      </p:cxnSp>
      <p:cxnSp>
        <p:nvCxnSpPr>
          <p:cNvPr id="20" name="Gerade Verbindung 19">
            <a:extLst>
              <a:ext uri="{FF2B5EF4-FFF2-40B4-BE49-F238E27FC236}">
                <a16:creationId xmlns:a16="http://schemas.microsoft.com/office/drawing/2014/main" id="{BC835865-44DC-D04D-90E4-655F00F52ADE}"/>
              </a:ext>
            </a:extLst>
          </p:cNvPr>
          <p:cNvCxnSpPr>
            <a:cxnSpLocks/>
          </p:cNvCxnSpPr>
          <p:nvPr/>
        </p:nvCxnSpPr>
        <p:spPr>
          <a:xfrm>
            <a:off x="2471466" y="3796251"/>
            <a:ext cx="0" cy="1080000"/>
          </a:xfrm>
          <a:prstGeom prst="line">
            <a:avLst/>
          </a:prstGeom>
          <a:noFill/>
          <a:ln w="76200" cap="flat" cmpd="sng" algn="ctr">
            <a:solidFill>
              <a:srgbClr val="F9AA00"/>
            </a:solidFill>
            <a:prstDash val="solid"/>
            <a:miter lim="800000"/>
          </a:ln>
          <a:effectLst/>
        </p:spPr>
      </p:cxnSp>
      <p:cxnSp>
        <p:nvCxnSpPr>
          <p:cNvPr id="21" name="Gerade Verbindung 20">
            <a:extLst>
              <a:ext uri="{FF2B5EF4-FFF2-40B4-BE49-F238E27FC236}">
                <a16:creationId xmlns:a16="http://schemas.microsoft.com/office/drawing/2014/main" id="{64133A81-EFD5-E847-877C-69FFC556DD77}"/>
              </a:ext>
            </a:extLst>
          </p:cNvPr>
          <p:cNvCxnSpPr>
            <a:cxnSpLocks/>
          </p:cNvCxnSpPr>
          <p:nvPr/>
        </p:nvCxnSpPr>
        <p:spPr>
          <a:xfrm>
            <a:off x="2471466" y="5228725"/>
            <a:ext cx="0" cy="1080000"/>
          </a:xfrm>
          <a:prstGeom prst="line">
            <a:avLst/>
          </a:prstGeom>
          <a:noFill/>
          <a:ln w="76200" cap="flat" cmpd="sng" algn="ctr">
            <a:solidFill>
              <a:srgbClr val="F9AA00"/>
            </a:solidFill>
            <a:prstDash val="solid"/>
            <a:miter lim="800000"/>
          </a:ln>
          <a:effectLst/>
        </p:spPr>
      </p:cxnSp>
      <p:sp>
        <p:nvSpPr>
          <p:cNvPr id="23" name="Textfeld 22">
            <a:extLst>
              <a:ext uri="{FF2B5EF4-FFF2-40B4-BE49-F238E27FC236}">
                <a16:creationId xmlns:a16="http://schemas.microsoft.com/office/drawing/2014/main" id="{8943A7C8-89A4-0F4D-8832-4F53F4FDB187}"/>
              </a:ext>
            </a:extLst>
          </p:cNvPr>
          <p:cNvSpPr txBox="1"/>
          <p:nvPr/>
        </p:nvSpPr>
        <p:spPr>
          <a:xfrm>
            <a:off x="2591304" y="3796251"/>
            <a:ext cx="6725416" cy="1158394"/>
          </a:xfrm>
          <a:prstGeom prst="rect">
            <a:avLst/>
          </a:prstGeom>
          <a:noFill/>
        </p:spPr>
        <p:txBody>
          <a:bodyPr wrap="square" tIns="0" bIns="0" rtlCol="0">
            <a:spAutoFit/>
          </a:bodyPr>
          <a:lstStyle/>
          <a:p>
            <a:pPr algn="l" eaLnBrk="1" fontAlgn="auto" hangingPunct="1">
              <a:spcBef>
                <a:spcPts val="0"/>
              </a:spcBef>
              <a:spcAft>
                <a:spcPts val="600"/>
              </a:spcAft>
            </a:pPr>
            <a:r>
              <a:rPr lang="de-DE" sz="1600" b="1" dirty="0">
                <a:solidFill>
                  <a:srgbClr val="F9AA00"/>
                </a:solidFill>
                <a:latin typeface="Calibri" panose="020F0502020204030204"/>
                <a:ea typeface="+mn-ea"/>
              </a:rPr>
              <a:t>Vermeidung Indirekter Kosten</a:t>
            </a:r>
          </a:p>
          <a:p>
            <a:pPr marL="222250" lvl="1" indent="-212725" algn="l" eaLnBrk="1" hangingPunct="1">
              <a:lnSpc>
                <a:spcPct val="110000"/>
              </a:lnSpc>
              <a:spcBef>
                <a:spcPts val="0"/>
              </a:spcBef>
              <a:spcAft>
                <a:spcPts val="300"/>
              </a:spcAft>
              <a:buClr>
                <a:srgbClr val="526E7F"/>
              </a:buClr>
              <a:buFontTx/>
              <a:buChar char="•"/>
            </a:pPr>
            <a:r>
              <a:rPr lang="de-DE" sz="1200" b="1" dirty="0">
                <a:solidFill>
                  <a:srgbClr val="3B687F"/>
                </a:solidFill>
                <a:latin typeface="Arial"/>
                <a:cs typeface="Calibri" panose="020F0502020204030204" pitchFamily="34" charset="0"/>
              </a:rPr>
              <a:t>Vermeidung </a:t>
            </a:r>
            <a:r>
              <a:rPr lang="de-DE" sz="1200" dirty="0">
                <a:solidFill>
                  <a:srgbClr val="3B687F"/>
                </a:solidFill>
                <a:latin typeface="Arial"/>
                <a:cs typeface="Calibri" panose="020F0502020204030204" pitchFamily="34" charset="0"/>
              </a:rPr>
              <a:t>von </a:t>
            </a:r>
            <a:r>
              <a:rPr lang="de-DE" sz="1200" b="1" dirty="0">
                <a:solidFill>
                  <a:srgbClr val="3B687F"/>
                </a:solidFill>
                <a:latin typeface="Arial"/>
                <a:cs typeface="Calibri" panose="020F0502020204030204" pitchFamily="34" charset="0"/>
              </a:rPr>
              <a:t>direkten</a:t>
            </a:r>
            <a:r>
              <a:rPr lang="de-DE" sz="1200" dirty="0">
                <a:solidFill>
                  <a:srgbClr val="3B687F"/>
                </a:solidFill>
                <a:latin typeface="Arial"/>
                <a:cs typeface="Calibri" panose="020F0502020204030204" pitchFamily="34" charset="0"/>
              </a:rPr>
              <a:t> </a:t>
            </a:r>
            <a:r>
              <a:rPr lang="de-DE" sz="1200" b="1" dirty="0">
                <a:solidFill>
                  <a:srgbClr val="3B687F"/>
                </a:solidFill>
                <a:latin typeface="Arial"/>
                <a:cs typeface="Calibri" panose="020F0502020204030204" pitchFamily="34" charset="0"/>
              </a:rPr>
              <a:t>Kosten </a:t>
            </a:r>
            <a:r>
              <a:rPr lang="de-DE" sz="1200" dirty="0">
                <a:solidFill>
                  <a:srgbClr val="3B687F"/>
                </a:solidFill>
                <a:latin typeface="Arial"/>
                <a:cs typeface="Calibri" panose="020F0502020204030204" pitchFamily="34" charset="0"/>
              </a:rPr>
              <a:t>durch </a:t>
            </a:r>
            <a:r>
              <a:rPr lang="de-DE" sz="1200" b="1" dirty="0">
                <a:solidFill>
                  <a:srgbClr val="3B687F"/>
                </a:solidFill>
                <a:latin typeface="Arial"/>
                <a:cs typeface="Calibri" panose="020F0502020204030204" pitchFamily="34" charset="0"/>
              </a:rPr>
              <a:t>einen Rückgang</a:t>
            </a:r>
            <a:r>
              <a:rPr lang="de-DE" sz="1200" dirty="0">
                <a:solidFill>
                  <a:srgbClr val="3B687F"/>
                </a:solidFill>
                <a:latin typeface="Arial"/>
                <a:cs typeface="Calibri" panose="020F0502020204030204" pitchFamily="34" charset="0"/>
              </a:rPr>
              <a:t> des </a:t>
            </a:r>
            <a:r>
              <a:rPr lang="de-DE" sz="1200" b="1" dirty="0">
                <a:solidFill>
                  <a:srgbClr val="3B687F"/>
                </a:solidFill>
                <a:latin typeface="Arial"/>
                <a:cs typeface="Calibri" panose="020F0502020204030204" pitchFamily="34" charset="0"/>
              </a:rPr>
              <a:t>Markenwerts </a:t>
            </a:r>
            <a:r>
              <a:rPr lang="de-DE" sz="1200" dirty="0">
                <a:solidFill>
                  <a:srgbClr val="3B687F"/>
                </a:solidFill>
                <a:latin typeface="Arial"/>
                <a:cs typeface="Calibri" panose="020F0502020204030204" pitchFamily="34" charset="0"/>
              </a:rPr>
              <a:t>und der </a:t>
            </a:r>
            <a:r>
              <a:rPr lang="de-DE" sz="1200" b="1" dirty="0">
                <a:solidFill>
                  <a:srgbClr val="3B687F"/>
                </a:solidFill>
                <a:latin typeface="Arial"/>
                <a:cs typeface="Calibri" panose="020F0502020204030204" pitchFamily="34" charset="0"/>
              </a:rPr>
              <a:t>Marktkapitalisierung </a:t>
            </a:r>
            <a:r>
              <a:rPr lang="de-DE" sz="1200" dirty="0">
                <a:solidFill>
                  <a:srgbClr val="3B687F"/>
                </a:solidFill>
                <a:latin typeface="Arial"/>
                <a:cs typeface="Calibri" panose="020F0502020204030204" pitchFamily="34" charset="0"/>
              </a:rPr>
              <a:t>infolge des Auftretens sozialökologischer Missstände.</a:t>
            </a:r>
          </a:p>
          <a:p>
            <a:pPr marL="222250" lvl="1" indent="-212725" algn="l" eaLnBrk="1" hangingPunct="1">
              <a:lnSpc>
                <a:spcPct val="110000"/>
              </a:lnSpc>
              <a:spcBef>
                <a:spcPts val="0"/>
              </a:spcBef>
              <a:spcAft>
                <a:spcPts val="300"/>
              </a:spcAft>
              <a:buClr>
                <a:srgbClr val="526E7F"/>
              </a:buClr>
              <a:buFontTx/>
              <a:buChar char="•"/>
            </a:pPr>
            <a:r>
              <a:rPr lang="de-DE" sz="1200" b="1" dirty="0">
                <a:solidFill>
                  <a:srgbClr val="3B687F"/>
                </a:solidFill>
                <a:latin typeface="Arial"/>
                <a:cs typeface="Calibri" panose="020F0502020204030204" pitchFamily="34" charset="0"/>
              </a:rPr>
              <a:t>Fallbeispiel</a:t>
            </a:r>
            <a:r>
              <a:rPr lang="de-DE" sz="1200" dirty="0">
                <a:solidFill>
                  <a:srgbClr val="3B687F"/>
                </a:solidFill>
                <a:latin typeface="Arial"/>
                <a:cs typeface="Calibri" panose="020F0502020204030204" pitchFamily="34" charset="0"/>
              </a:rPr>
              <a:t>: Rückgang des Aktienwerts von Baxter International um </a:t>
            </a:r>
            <a:r>
              <a:rPr lang="de-DE" sz="1200" dirty="0" smtClean="0">
                <a:solidFill>
                  <a:srgbClr val="3B687F"/>
                </a:solidFill>
                <a:latin typeface="Arial"/>
                <a:cs typeface="Calibri" panose="020F0502020204030204" pitchFamily="34" charset="0"/>
              </a:rPr>
              <a:t>13 % </a:t>
            </a:r>
            <a:r>
              <a:rPr lang="de-DE" sz="1200" dirty="0">
                <a:solidFill>
                  <a:srgbClr val="3B687F"/>
                </a:solidFill>
                <a:latin typeface="Arial"/>
                <a:cs typeface="Calibri" panose="020F0502020204030204" pitchFamily="34" charset="0"/>
              </a:rPr>
              <a:t>infolge der Kontamination von aus China importiertem Heparin (1. Quartal 2008). </a:t>
            </a:r>
          </a:p>
        </p:txBody>
      </p:sp>
      <p:sp>
        <p:nvSpPr>
          <p:cNvPr id="24" name="Textfeld 23">
            <a:extLst>
              <a:ext uri="{FF2B5EF4-FFF2-40B4-BE49-F238E27FC236}">
                <a16:creationId xmlns:a16="http://schemas.microsoft.com/office/drawing/2014/main" id="{1EC3AF04-F463-1740-91C3-BA0DB4026945}"/>
              </a:ext>
            </a:extLst>
          </p:cNvPr>
          <p:cNvSpPr txBox="1"/>
          <p:nvPr/>
        </p:nvSpPr>
        <p:spPr>
          <a:xfrm>
            <a:off x="2591303" y="5228725"/>
            <a:ext cx="6876081" cy="955262"/>
          </a:xfrm>
          <a:prstGeom prst="rect">
            <a:avLst/>
          </a:prstGeom>
          <a:noFill/>
        </p:spPr>
        <p:txBody>
          <a:bodyPr wrap="square" tIns="0" bIns="0" rtlCol="0">
            <a:spAutoFit/>
          </a:bodyPr>
          <a:lstStyle/>
          <a:p>
            <a:pPr algn="l" eaLnBrk="1" fontAlgn="auto" hangingPunct="1">
              <a:spcBef>
                <a:spcPts val="0"/>
              </a:spcBef>
              <a:spcAft>
                <a:spcPts val="600"/>
              </a:spcAft>
            </a:pPr>
            <a:r>
              <a:rPr lang="de-DE" sz="1600" b="1">
                <a:solidFill>
                  <a:srgbClr val="F9AA00"/>
                </a:solidFill>
                <a:latin typeface="Calibri" panose="020F0502020204030204"/>
                <a:ea typeface="+mn-ea"/>
              </a:rPr>
              <a:t>Fokus: Lieferkettensorgfaltspflichtengesetz (</a:t>
            </a:r>
            <a:r>
              <a:rPr lang="de-DE" sz="1600" b="1" err="1">
                <a:solidFill>
                  <a:srgbClr val="F9AA00"/>
                </a:solidFill>
                <a:latin typeface="Calibri" panose="020F0502020204030204"/>
                <a:ea typeface="+mn-ea"/>
              </a:rPr>
              <a:t>LkSG</a:t>
            </a:r>
            <a:r>
              <a:rPr lang="de-DE" sz="1600" b="1">
                <a:solidFill>
                  <a:srgbClr val="F9AA00"/>
                </a:solidFill>
                <a:latin typeface="Calibri" panose="020F0502020204030204"/>
                <a:ea typeface="+mn-ea"/>
              </a:rPr>
              <a:t>)</a:t>
            </a:r>
          </a:p>
          <a:p>
            <a:pPr marL="222250" lvl="1" indent="-212725" algn="l" eaLnBrk="1" hangingPunct="1">
              <a:lnSpc>
                <a:spcPct val="110000"/>
              </a:lnSpc>
              <a:spcBef>
                <a:spcPts val="0"/>
              </a:spcBef>
              <a:spcAft>
                <a:spcPts val="300"/>
              </a:spcAft>
              <a:buClr>
                <a:srgbClr val="526E7F"/>
              </a:buClr>
              <a:buFontTx/>
              <a:buChar char="•"/>
            </a:pPr>
            <a:r>
              <a:rPr lang="de-DE" sz="1200">
                <a:solidFill>
                  <a:srgbClr val="3B687F"/>
                </a:solidFill>
                <a:latin typeface="Arial"/>
                <a:cs typeface="Calibri" panose="020F0502020204030204" pitchFamily="34" charset="0"/>
              </a:rPr>
              <a:t>Das </a:t>
            </a:r>
            <a:r>
              <a:rPr lang="de-DE" sz="1200" err="1">
                <a:solidFill>
                  <a:srgbClr val="3B687F"/>
                </a:solidFill>
                <a:latin typeface="Arial"/>
                <a:cs typeface="Calibri" panose="020F0502020204030204" pitchFamily="34" charset="0"/>
              </a:rPr>
              <a:t>LkSG</a:t>
            </a:r>
            <a:r>
              <a:rPr lang="de-DE" sz="1200">
                <a:solidFill>
                  <a:srgbClr val="3B687F"/>
                </a:solidFill>
                <a:latin typeface="Arial"/>
                <a:cs typeface="Calibri" panose="020F0502020204030204" pitchFamily="34" charset="0"/>
              </a:rPr>
              <a:t> sieht bei Nicht-Einhaltung von unternehmerischen Sorgfaltspflichten </a:t>
            </a:r>
            <a:r>
              <a:rPr lang="de-DE" sz="1200" b="1">
                <a:solidFill>
                  <a:srgbClr val="3B687F"/>
                </a:solidFill>
                <a:latin typeface="Arial"/>
                <a:cs typeface="Calibri" panose="020F0502020204030204" pitchFamily="34" charset="0"/>
              </a:rPr>
              <a:t>Sanktionen </a:t>
            </a:r>
            <a:r>
              <a:rPr lang="de-DE" sz="1200">
                <a:solidFill>
                  <a:srgbClr val="3B687F"/>
                </a:solidFill>
                <a:latin typeface="Arial"/>
                <a:cs typeface="Calibri" panose="020F0502020204030204" pitchFamily="34" charset="0"/>
              </a:rPr>
              <a:t>vor.</a:t>
            </a:r>
          </a:p>
          <a:p>
            <a:pPr marL="222250" lvl="1" indent="-212725" algn="l" eaLnBrk="1" hangingPunct="1">
              <a:lnSpc>
                <a:spcPct val="110000"/>
              </a:lnSpc>
              <a:spcBef>
                <a:spcPts val="0"/>
              </a:spcBef>
              <a:spcAft>
                <a:spcPts val="300"/>
              </a:spcAft>
              <a:buClr>
                <a:srgbClr val="526E7F"/>
              </a:buClr>
              <a:buFontTx/>
              <a:buChar char="•"/>
            </a:pPr>
            <a:r>
              <a:rPr lang="de-DE" sz="1200">
                <a:solidFill>
                  <a:srgbClr val="3B687F"/>
                </a:solidFill>
                <a:latin typeface="Arial"/>
                <a:cs typeface="Calibri" panose="020F0502020204030204" pitchFamily="34" charset="0"/>
              </a:rPr>
              <a:t>Neben dem </a:t>
            </a:r>
            <a:r>
              <a:rPr lang="de-DE" sz="1200" b="1">
                <a:solidFill>
                  <a:srgbClr val="3B687F"/>
                </a:solidFill>
                <a:latin typeface="Arial"/>
                <a:cs typeface="Calibri" panose="020F0502020204030204" pitchFamily="34" charset="0"/>
              </a:rPr>
              <a:t>Ausschluss</a:t>
            </a:r>
            <a:r>
              <a:rPr lang="de-DE" sz="1200">
                <a:solidFill>
                  <a:srgbClr val="3B687F"/>
                </a:solidFill>
                <a:latin typeface="Arial"/>
                <a:cs typeface="Calibri" panose="020F0502020204030204" pitchFamily="34" charset="0"/>
              </a:rPr>
              <a:t> von der </a:t>
            </a:r>
            <a:r>
              <a:rPr lang="de-DE" sz="1200" b="1">
                <a:solidFill>
                  <a:srgbClr val="3B687F"/>
                </a:solidFill>
                <a:latin typeface="Arial"/>
                <a:cs typeface="Calibri" panose="020F0502020204030204" pitchFamily="34" charset="0"/>
              </a:rPr>
              <a:t>Vergabe öffentlicher Aufträge </a:t>
            </a:r>
            <a:r>
              <a:rPr lang="de-DE" sz="1200">
                <a:solidFill>
                  <a:srgbClr val="3B687F"/>
                </a:solidFill>
                <a:latin typeface="Arial"/>
                <a:cs typeface="Calibri" panose="020F0502020204030204" pitchFamily="34" charset="0"/>
              </a:rPr>
              <a:t>können </a:t>
            </a:r>
            <a:r>
              <a:rPr lang="de-DE" sz="1200" b="1">
                <a:solidFill>
                  <a:srgbClr val="3B687F"/>
                </a:solidFill>
                <a:latin typeface="Arial"/>
                <a:cs typeface="Calibri" panose="020F0502020204030204" pitchFamily="34" charset="0"/>
              </a:rPr>
              <a:t>Zwangs- und Bußgelder </a:t>
            </a:r>
            <a:r>
              <a:rPr lang="de-DE" sz="1200">
                <a:solidFill>
                  <a:srgbClr val="3B687F"/>
                </a:solidFill>
                <a:latin typeface="Arial"/>
                <a:cs typeface="Calibri" panose="020F0502020204030204" pitchFamily="34" charset="0"/>
              </a:rPr>
              <a:t>verhängt werden.</a:t>
            </a:r>
          </a:p>
        </p:txBody>
      </p:sp>
      <p:grpSp>
        <p:nvGrpSpPr>
          <p:cNvPr id="25" name="Gruppieren 24">
            <a:extLst>
              <a:ext uri="{FF2B5EF4-FFF2-40B4-BE49-F238E27FC236}">
                <a16:creationId xmlns:a16="http://schemas.microsoft.com/office/drawing/2014/main" id="{ADAFFCAE-E600-B243-B573-7C69269A5047}"/>
              </a:ext>
            </a:extLst>
          </p:cNvPr>
          <p:cNvGrpSpPr/>
          <p:nvPr/>
        </p:nvGrpSpPr>
        <p:grpSpPr>
          <a:xfrm>
            <a:off x="431801" y="3742250"/>
            <a:ext cx="1188000" cy="1188000"/>
            <a:chOff x="407988" y="3580251"/>
            <a:chExt cx="1512000" cy="1512000"/>
          </a:xfrm>
        </p:grpSpPr>
        <p:sp>
          <p:nvSpPr>
            <p:cNvPr id="26" name="Oval 25">
              <a:extLst>
                <a:ext uri="{FF2B5EF4-FFF2-40B4-BE49-F238E27FC236}">
                  <a16:creationId xmlns:a16="http://schemas.microsoft.com/office/drawing/2014/main" id="{45221251-20FB-2C4E-96E1-03905B208FA0}"/>
                </a:ext>
              </a:extLst>
            </p:cNvPr>
            <p:cNvSpPr/>
            <p:nvPr/>
          </p:nvSpPr>
          <p:spPr>
            <a:xfrm>
              <a:off x="407988" y="3580251"/>
              <a:ext cx="1512000" cy="1512000"/>
            </a:xfrm>
            <a:prstGeom prst="ellipse">
              <a:avLst/>
            </a:prstGeom>
            <a:solidFill>
              <a:srgbClr val="3B687F"/>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a:ln>
                  <a:noFill/>
                </a:ln>
                <a:solidFill>
                  <a:prstClr val="white"/>
                </a:solidFill>
                <a:effectLst/>
                <a:uLnTx/>
                <a:uFillTx/>
                <a:latin typeface="Arial"/>
                <a:ea typeface="+mn-ea"/>
                <a:cs typeface="+mn-cs"/>
              </a:endParaRPr>
            </a:p>
          </p:txBody>
        </p:sp>
        <p:sp>
          <p:nvSpPr>
            <p:cNvPr id="27" name="Oval 26">
              <a:extLst>
                <a:ext uri="{FF2B5EF4-FFF2-40B4-BE49-F238E27FC236}">
                  <a16:creationId xmlns:a16="http://schemas.microsoft.com/office/drawing/2014/main" id="{E49F516C-4CCB-C84E-AD50-FCD2F1AE183A}"/>
                </a:ext>
              </a:extLst>
            </p:cNvPr>
            <p:cNvSpPr/>
            <p:nvPr/>
          </p:nvSpPr>
          <p:spPr>
            <a:xfrm>
              <a:off x="596988" y="3769251"/>
              <a:ext cx="1134000" cy="1134000"/>
            </a:xfrm>
            <a:prstGeom prst="ellipse">
              <a:avLst/>
            </a:prstGeom>
            <a:solidFill>
              <a:sysClr val="window" lastClr="FFFFFF"/>
            </a:solidFill>
            <a:ln w="76200" cap="flat" cmpd="sng" algn="ctr">
              <a:solidFill>
                <a:srgbClr val="F9AA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a:ln>
                  <a:noFill/>
                </a:ln>
                <a:solidFill>
                  <a:prstClr val="white"/>
                </a:solidFill>
                <a:effectLst/>
                <a:uLnTx/>
                <a:uFillTx/>
                <a:latin typeface="Arial"/>
                <a:ea typeface="+mn-ea"/>
                <a:cs typeface="+mn-cs"/>
              </a:endParaRPr>
            </a:p>
          </p:txBody>
        </p:sp>
      </p:grpSp>
      <p:pic>
        <p:nvPicPr>
          <p:cNvPr id="32" name="Grafik 31" descr="Schild Häkchen mit einfarbiger Füllung">
            <a:extLst>
              <a:ext uri="{FF2B5EF4-FFF2-40B4-BE49-F238E27FC236}">
                <a16:creationId xmlns:a16="http://schemas.microsoft.com/office/drawing/2014/main" id="{CF157D02-3351-754F-9466-65C14DDA4CF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689076" y="3999525"/>
            <a:ext cx="673451" cy="673451"/>
          </a:xfrm>
          <a:prstGeom prst="rect">
            <a:avLst/>
          </a:prstGeom>
        </p:spPr>
      </p:pic>
      <p:cxnSp>
        <p:nvCxnSpPr>
          <p:cNvPr id="31" name="Gerade Verbindung 30">
            <a:extLst>
              <a:ext uri="{FF2B5EF4-FFF2-40B4-BE49-F238E27FC236}">
                <a16:creationId xmlns:a16="http://schemas.microsoft.com/office/drawing/2014/main" id="{9E74846A-0DC2-FB46-9AA5-223542E5DB13}"/>
              </a:ext>
            </a:extLst>
          </p:cNvPr>
          <p:cNvCxnSpPr>
            <a:cxnSpLocks/>
          </p:cNvCxnSpPr>
          <p:nvPr/>
        </p:nvCxnSpPr>
        <p:spPr bwMode="auto">
          <a:xfrm>
            <a:off x="1619801" y="4336250"/>
            <a:ext cx="402039" cy="1"/>
          </a:xfrm>
          <a:prstGeom prst="line">
            <a:avLst/>
          </a:prstGeom>
          <a:solidFill>
            <a:schemeClr val="accent1"/>
          </a:solidFill>
          <a:ln w="9525" cap="flat" cmpd="sng" algn="ctr">
            <a:solidFill>
              <a:schemeClr val="accent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Gewinkelte Verbindung 32">
            <a:extLst>
              <a:ext uri="{FF2B5EF4-FFF2-40B4-BE49-F238E27FC236}">
                <a16:creationId xmlns:a16="http://schemas.microsoft.com/office/drawing/2014/main" id="{4AA408A2-A405-1440-8E1B-B0955D79F68B}"/>
              </a:ext>
            </a:extLst>
          </p:cNvPr>
          <p:cNvCxnSpPr>
            <a:cxnSpLocks/>
          </p:cNvCxnSpPr>
          <p:nvPr/>
        </p:nvCxnSpPr>
        <p:spPr bwMode="auto">
          <a:xfrm flipV="1">
            <a:off x="1619801" y="2903776"/>
            <a:ext cx="402039" cy="1432474"/>
          </a:xfrm>
          <a:prstGeom prst="bentConnector3">
            <a:avLst>
              <a:gd name="adj1" fmla="val 50000"/>
            </a:avLst>
          </a:prstGeom>
          <a:solidFill>
            <a:schemeClr val="accent1"/>
          </a:solidFill>
          <a:ln w="9525"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Gewinkelte Verbindung 33">
            <a:extLst>
              <a:ext uri="{FF2B5EF4-FFF2-40B4-BE49-F238E27FC236}">
                <a16:creationId xmlns:a16="http://schemas.microsoft.com/office/drawing/2014/main" id="{D1CC9160-0EBD-A54D-AC83-9B6673475E4E}"/>
              </a:ext>
            </a:extLst>
          </p:cNvPr>
          <p:cNvCxnSpPr>
            <a:cxnSpLocks/>
          </p:cNvCxnSpPr>
          <p:nvPr/>
        </p:nvCxnSpPr>
        <p:spPr bwMode="auto">
          <a:xfrm>
            <a:off x="1619801" y="4336250"/>
            <a:ext cx="402039" cy="1432475"/>
          </a:xfrm>
          <a:prstGeom prst="bentConnector3">
            <a:avLst>
              <a:gd name="adj1" fmla="val 50000"/>
            </a:avLst>
          </a:prstGeom>
          <a:solidFill>
            <a:schemeClr val="accent1"/>
          </a:solidFill>
          <a:ln w="9525"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 name="Fußzeilenplatzhalter 3">
            <a:extLst>
              <a:ext uri="{FF2B5EF4-FFF2-40B4-BE49-F238E27FC236}">
                <a16:creationId xmlns:a16="http://schemas.microsoft.com/office/drawing/2014/main" id="{9716DDB2-3ADB-B74E-B1E3-7518087B1B09}"/>
              </a:ext>
            </a:extLst>
          </p:cNvPr>
          <p:cNvSpPr txBox="1">
            <a:spLocks/>
          </p:cNvSpPr>
          <p:nvPr/>
        </p:nvSpPr>
        <p:spPr bwMode="auto">
          <a:xfrm>
            <a:off x="431801" y="6477000"/>
            <a:ext cx="4904317"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eaLnBrk="0" fontAlgn="base" hangingPunct="0">
              <a:spcBef>
                <a:spcPct val="0"/>
              </a:spcBef>
              <a:spcAft>
                <a:spcPct val="0"/>
              </a:spcAft>
              <a:defRPr sz="1000" kern="1200">
                <a:solidFill>
                  <a:srgbClr val="3B687F"/>
                </a:solidFill>
                <a:latin typeface="Arial" charset="0"/>
                <a:ea typeface="ＭＳ Ｐゴシック"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algn="l"/>
            <a:r>
              <a:rPr lang="de-DE"/>
              <a:t>Quellen: WEF (2015), BGBL (2021) </a:t>
            </a:r>
          </a:p>
        </p:txBody>
      </p:sp>
      <p:sp>
        <p:nvSpPr>
          <p:cNvPr id="29" name="Datumsplatzhalter 5">
            <a:extLst>
              <a:ext uri="{FF2B5EF4-FFF2-40B4-BE49-F238E27FC236}">
                <a16:creationId xmlns:a16="http://schemas.microsoft.com/office/drawing/2014/main" id="{32909564-5D3A-B745-9BC9-376208001BD6}"/>
              </a:ext>
            </a:extLst>
          </p:cNvPr>
          <p:cNvSpPr>
            <a:spLocks noGrp="1"/>
          </p:cNvSpPr>
          <p:nvPr>
            <p:ph type="dt" sz="half" idx="12"/>
          </p:nvPr>
        </p:nvSpPr>
        <p:spPr>
          <a:xfrm>
            <a:off x="431800" y="223838"/>
            <a:ext cx="8604000" cy="476250"/>
          </a:xfrm>
        </p:spPr>
        <p:txBody>
          <a:bodyPr/>
          <a:lstStyle/>
          <a:p>
            <a:r>
              <a:rPr lang="de-DE" smtClean="0"/>
              <a:t>Schulungskonzept für Nachhaltigen Einkauf </a:t>
            </a:r>
            <a:r>
              <a:rPr lang="de-DE" smtClean="0">
                <a:latin typeface="+mj-lt"/>
              </a:rPr>
              <a:t>– 1. </a:t>
            </a:r>
            <a:r>
              <a:rPr lang="de-DE" kern="0" smtClean="0">
                <a:cs typeface="Calibri" panose="020F0502020204030204" pitchFamily="34" charset="0"/>
              </a:rPr>
              <a:t>Bedeutung der Nachhaltigen Beschaffung</a:t>
            </a:r>
            <a:endParaRPr lang="de-DE" kern="0">
              <a:cs typeface="Calibri" panose="020F0502020204030204" pitchFamily="34" charset="0"/>
            </a:endParaRPr>
          </a:p>
        </p:txBody>
      </p:sp>
    </p:spTree>
    <p:extLst>
      <p:ext uri="{BB962C8B-B14F-4D97-AF65-F5344CB8AC3E}">
        <p14:creationId xmlns:p14="http://schemas.microsoft.com/office/powerpoint/2010/main" val="1068140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feld 41">
            <a:extLst>
              <a:ext uri="{FF2B5EF4-FFF2-40B4-BE49-F238E27FC236}">
                <a16:creationId xmlns:a16="http://schemas.microsoft.com/office/drawing/2014/main" id="{4A200C00-C607-B14B-A760-C3184A35DE45}"/>
              </a:ext>
            </a:extLst>
          </p:cNvPr>
          <p:cNvSpPr txBox="1"/>
          <p:nvPr/>
        </p:nvSpPr>
        <p:spPr>
          <a:xfrm>
            <a:off x="9890160" y="5355427"/>
            <a:ext cx="1943778" cy="954107"/>
          </a:xfrm>
          <a:prstGeom prst="rect">
            <a:avLst/>
          </a:prstGeom>
          <a:noFill/>
        </p:spPr>
        <p:txBody>
          <a:bodyPr wrap="square" rtlCol="0" anchor="t" anchorCtr="0">
            <a:spAutoFit/>
          </a:bodyPr>
          <a:lstStyle/>
          <a:p>
            <a:pPr marL="92075" indent="-92075" algn="l">
              <a:buFont typeface="Arial" panose="020B0604020202020204" pitchFamily="34" charset="0"/>
              <a:buChar char="•"/>
            </a:pPr>
            <a:r>
              <a:rPr lang="de-DE" sz="800">
                <a:solidFill>
                  <a:srgbClr val="3B687F"/>
                </a:solidFill>
              </a:rPr>
              <a:t>Gesamtüberblick Einkaufsprozesse zur Verankerung von Nachhaltigkeit</a:t>
            </a:r>
          </a:p>
          <a:p>
            <a:pPr marL="92075" indent="-92075" algn="l">
              <a:buFont typeface="Arial" panose="020B0604020202020204" pitchFamily="34" charset="0"/>
              <a:buChar char="•"/>
            </a:pPr>
            <a:r>
              <a:rPr lang="de-DE" sz="800">
                <a:solidFill>
                  <a:srgbClr val="3B687F"/>
                </a:solidFill>
              </a:rPr>
              <a:t>Fokus auf Maßnahmen im Lieferantenmanagementprozess</a:t>
            </a:r>
          </a:p>
          <a:p>
            <a:pPr marL="92075" indent="-92075" algn="l">
              <a:buFont typeface="Arial" panose="020B0604020202020204" pitchFamily="34" charset="0"/>
              <a:buChar char="•"/>
            </a:pPr>
            <a:r>
              <a:rPr lang="de-DE" sz="800">
                <a:solidFill>
                  <a:srgbClr val="3B687F"/>
                </a:solidFill>
              </a:rPr>
              <a:t>Methoden &amp; Tools zur Umsetzung der Maßnahmen im Einkauf</a:t>
            </a:r>
          </a:p>
          <a:p>
            <a:pPr marL="92075" indent="-92075" algn="l">
              <a:buFont typeface="Arial" panose="020B0604020202020204" pitchFamily="34" charset="0"/>
              <a:buChar char="•"/>
            </a:pPr>
            <a:r>
              <a:rPr lang="de-DE" sz="800">
                <a:solidFill>
                  <a:srgbClr val="3B687F"/>
                </a:solidFill>
              </a:rPr>
              <a:t>Fallbeispiele &amp; Praxiswissen</a:t>
            </a:r>
          </a:p>
        </p:txBody>
      </p:sp>
      <p:sp>
        <p:nvSpPr>
          <p:cNvPr id="4" name="Fußzeilenplatzhalter 3"/>
          <p:cNvSpPr>
            <a:spLocks noGrp="1"/>
          </p:cNvSpPr>
          <p:nvPr>
            <p:ph type="ftr" sz="quarter" idx="10"/>
          </p:nvPr>
        </p:nvSpPr>
        <p:spPr/>
        <p:txBody>
          <a:bodyPr/>
          <a:lstStyle/>
          <a:p>
            <a:r>
              <a:rPr lang="de-DE" dirty="0" smtClean="0">
                <a:latin typeface="+mn-lt"/>
              </a:rPr>
              <a:t>© LfU / IZU Infozentrum </a:t>
            </a:r>
            <a:r>
              <a:rPr lang="de-DE" dirty="0" err="1" smtClean="0">
                <a:latin typeface="+mn-lt"/>
              </a:rPr>
              <a:t>UmweltWirtschaft</a:t>
            </a:r>
            <a:r>
              <a:rPr lang="de-DE" dirty="0" smtClean="0">
                <a:latin typeface="+mn-lt"/>
              </a:rPr>
              <a:t> / 2022</a:t>
            </a:r>
            <a:endParaRPr lang="de-DE" dirty="0">
              <a:latin typeface="+mn-lt"/>
            </a:endParaRPr>
          </a:p>
        </p:txBody>
      </p:sp>
      <p:sp>
        <p:nvSpPr>
          <p:cNvPr id="5" name="Foliennummernplatzhalter 4"/>
          <p:cNvSpPr>
            <a:spLocks noGrp="1"/>
          </p:cNvSpPr>
          <p:nvPr>
            <p:ph type="sldNum" sz="quarter" idx="4"/>
          </p:nvPr>
        </p:nvSpPr>
        <p:spPr>
          <a:xfrm>
            <a:off x="5905500" y="6477000"/>
            <a:ext cx="478532" cy="280988"/>
          </a:xfrm>
        </p:spPr>
        <p:txBody>
          <a:bodyPr/>
          <a:lstStyle/>
          <a:p>
            <a:fld id="{874F30DA-0C98-471D-8D41-FDABE1A1224B}" type="slidenum">
              <a:rPr lang="de-DE">
                <a:latin typeface="+mn-lt"/>
              </a:rPr>
              <a:pPr/>
              <a:t>2</a:t>
            </a:fld>
            <a:endParaRPr lang="de-DE">
              <a:latin typeface="+mn-lt"/>
            </a:endParaRPr>
          </a:p>
        </p:txBody>
      </p:sp>
      <p:sp>
        <p:nvSpPr>
          <p:cNvPr id="6" name="Datumsplatzhalter 5"/>
          <p:cNvSpPr>
            <a:spLocks noGrp="1"/>
          </p:cNvSpPr>
          <p:nvPr>
            <p:ph type="dt" sz="half" idx="12"/>
          </p:nvPr>
        </p:nvSpPr>
        <p:spPr>
          <a:xfrm>
            <a:off x="431801" y="223838"/>
            <a:ext cx="7814140" cy="476250"/>
          </a:xfrm>
        </p:spPr>
        <p:txBody>
          <a:bodyPr/>
          <a:lstStyle/>
          <a:p>
            <a:r>
              <a:rPr lang="de-DE" smtClean="0"/>
              <a:t>Schulungskonzept für Nachhaltigen Einkauf – Hintergrund, Ziele &amp; Inhalte</a:t>
            </a:r>
            <a:endParaRPr lang="de-DE" dirty="0"/>
          </a:p>
        </p:txBody>
      </p:sp>
      <p:sp>
        <p:nvSpPr>
          <p:cNvPr id="252930" name="Rectangle 2"/>
          <p:cNvSpPr>
            <a:spLocks noGrp="1" noChangeArrowheads="1"/>
          </p:cNvSpPr>
          <p:nvPr>
            <p:ph type="title"/>
          </p:nvPr>
        </p:nvSpPr>
        <p:spPr>
          <a:xfrm>
            <a:off x="442913" y="981075"/>
            <a:ext cx="11425767" cy="500062"/>
          </a:xfrm>
        </p:spPr>
        <p:txBody>
          <a:bodyPr/>
          <a:lstStyle/>
          <a:p>
            <a:r>
              <a:rPr lang="de-DE">
                <a:latin typeface="+mn-lt"/>
              </a:rPr>
              <a:t>Hintergrund, Zielgruppe &amp; Einordnung des Schulungskonzepts</a:t>
            </a:r>
          </a:p>
        </p:txBody>
      </p:sp>
      <p:sp>
        <p:nvSpPr>
          <p:cNvPr id="25" name="Textfeld 24">
            <a:extLst>
              <a:ext uri="{FF2B5EF4-FFF2-40B4-BE49-F238E27FC236}">
                <a16:creationId xmlns:a16="http://schemas.microsoft.com/office/drawing/2014/main" id="{713A25BB-37B0-654A-B95F-C969F940EF86}"/>
              </a:ext>
            </a:extLst>
          </p:cNvPr>
          <p:cNvSpPr txBox="1"/>
          <p:nvPr/>
        </p:nvSpPr>
        <p:spPr>
          <a:xfrm>
            <a:off x="431801" y="1628774"/>
            <a:ext cx="11425237" cy="492443"/>
          </a:xfrm>
          <a:prstGeom prst="rect">
            <a:avLst/>
          </a:prstGeom>
          <a:noFill/>
        </p:spPr>
        <p:txBody>
          <a:bodyPr wrap="square" rtlCol="0">
            <a:spAutoFit/>
          </a:bodyPr>
          <a:lstStyle/>
          <a:p>
            <a:pPr algn="l"/>
            <a:r>
              <a:rPr lang="de-DE" sz="1300" dirty="0">
                <a:solidFill>
                  <a:srgbClr val="3B687F"/>
                </a:solidFill>
              </a:rPr>
              <a:t>Das Schulungskonzept ist Teil der </a:t>
            </a:r>
            <a:r>
              <a:rPr lang="de-DE" sz="1300" dirty="0" smtClean="0">
                <a:solidFill>
                  <a:srgbClr val="3B687F"/>
                </a:solidFill>
              </a:rPr>
              <a:t>„Praxishilfe </a:t>
            </a:r>
            <a:r>
              <a:rPr lang="de-DE" sz="1300" dirty="0">
                <a:solidFill>
                  <a:srgbClr val="3B687F"/>
                </a:solidFill>
              </a:rPr>
              <a:t>Nachhaltige </a:t>
            </a:r>
            <a:r>
              <a:rPr lang="de-DE" sz="1300" dirty="0" smtClean="0">
                <a:solidFill>
                  <a:srgbClr val="3B687F"/>
                </a:solidFill>
              </a:rPr>
              <a:t>Lieferkette“ </a:t>
            </a:r>
            <a:r>
              <a:rPr lang="de-DE" sz="1300" dirty="0">
                <a:solidFill>
                  <a:srgbClr val="3B687F"/>
                </a:solidFill>
              </a:rPr>
              <a:t>und bietet über die Lieferkettenrisikoanalyse hinaus einen umfänglichen Einblick in die nachhaltige Gestaltung der Beschaffungsfunktion. Es richtet sich primär an Einkäufer </a:t>
            </a:r>
            <a:r>
              <a:rPr lang="de-DE" sz="1300" dirty="0" smtClean="0">
                <a:solidFill>
                  <a:srgbClr val="3B687F"/>
                </a:solidFill>
              </a:rPr>
              <a:t>kleiner- </a:t>
            </a:r>
            <a:r>
              <a:rPr lang="de-DE" sz="1300" dirty="0">
                <a:solidFill>
                  <a:srgbClr val="3B687F"/>
                </a:solidFill>
              </a:rPr>
              <a:t>und mittelständischer sowie größerer Unternehmen.</a:t>
            </a:r>
          </a:p>
        </p:txBody>
      </p:sp>
      <p:sp>
        <p:nvSpPr>
          <p:cNvPr id="8" name="Rechteck 7">
            <a:extLst>
              <a:ext uri="{FF2B5EF4-FFF2-40B4-BE49-F238E27FC236}">
                <a16:creationId xmlns:a16="http://schemas.microsoft.com/office/drawing/2014/main" id="{FDC43F96-C820-544C-A368-C93C5ACE0419}"/>
              </a:ext>
            </a:extLst>
          </p:cNvPr>
          <p:cNvSpPr/>
          <p:nvPr/>
        </p:nvSpPr>
        <p:spPr bwMode="auto">
          <a:xfrm>
            <a:off x="442913" y="2276475"/>
            <a:ext cx="4807401" cy="324485"/>
          </a:xfrm>
          <a:prstGeom prst="rect">
            <a:avLst/>
          </a:prstGeom>
          <a:solidFill>
            <a:srgbClr val="3B687F"/>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de-DE" sz="1400" b="1">
                <a:solidFill>
                  <a:schemeClr val="bg1"/>
                </a:solidFill>
              </a:rPr>
              <a:t>Hintergrund &amp; Zielgruppe</a:t>
            </a:r>
          </a:p>
        </p:txBody>
      </p:sp>
      <p:sp>
        <p:nvSpPr>
          <p:cNvPr id="9" name="Rechteck 8">
            <a:extLst>
              <a:ext uri="{FF2B5EF4-FFF2-40B4-BE49-F238E27FC236}">
                <a16:creationId xmlns:a16="http://schemas.microsoft.com/office/drawing/2014/main" id="{780F8C3D-08FB-5442-8DC8-08AD72EF3721}"/>
              </a:ext>
            </a:extLst>
          </p:cNvPr>
          <p:cNvSpPr/>
          <p:nvPr/>
        </p:nvSpPr>
        <p:spPr bwMode="auto">
          <a:xfrm>
            <a:off x="442913" y="2600959"/>
            <a:ext cx="4807401" cy="3744279"/>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1440" tIns="90000" rIns="91440" bIns="45720" numCol="1" rtlCol="0" anchor="t" anchorCtr="0" compatLnSpc="1">
            <a:prstTxWarp prst="textNoShape">
              <a:avLst/>
            </a:prstTxWarp>
          </a:bodyPr>
          <a:lstStyle/>
          <a:p>
            <a:pPr lvl="0" algn="l">
              <a:spcBef>
                <a:spcPts val="300"/>
              </a:spcBef>
              <a:spcAft>
                <a:spcPts val="300"/>
              </a:spcAft>
            </a:pPr>
            <a:r>
              <a:rPr lang="de-DE" sz="1100" b="1" dirty="0">
                <a:solidFill>
                  <a:srgbClr val="3B687F"/>
                </a:solidFill>
              </a:rPr>
              <a:t>Hintergrund</a:t>
            </a:r>
          </a:p>
          <a:p>
            <a:pPr marL="182563" lvl="0" indent="-182563" algn="l">
              <a:spcBef>
                <a:spcPts val="300"/>
              </a:spcBef>
              <a:spcAft>
                <a:spcPts val="300"/>
              </a:spcAft>
              <a:buFont typeface="Arial" panose="020B0604020202020204" pitchFamily="34" charset="0"/>
              <a:buChar char="•"/>
            </a:pPr>
            <a:r>
              <a:rPr lang="de-DE" sz="1100" dirty="0">
                <a:solidFill>
                  <a:srgbClr val="000000"/>
                </a:solidFill>
              </a:rPr>
              <a:t>Stakeholder-Anforderungen an die Nachhaltigkeit von Unternehmen und ihren Wertschöpfungsketten nehmen stetig zu, und sind durch den Einkauf in Zusammenarbeit mit den Lieferanten zu operationalisieren.</a:t>
            </a:r>
          </a:p>
          <a:p>
            <a:pPr marL="182563" indent="-182563" algn="l">
              <a:spcBef>
                <a:spcPts val="300"/>
              </a:spcBef>
              <a:spcAft>
                <a:spcPts val="300"/>
              </a:spcAft>
              <a:buFont typeface="Arial" panose="020B0604020202020204" pitchFamily="34" charset="0"/>
              <a:buChar char="•"/>
            </a:pPr>
            <a:r>
              <a:rPr lang="de-DE" sz="1100" dirty="0">
                <a:solidFill>
                  <a:srgbClr val="000000"/>
                </a:solidFill>
              </a:rPr>
              <a:t>Das 2021 in Deutschland beschlossene Lieferkettensorgfaltspflichten-gesetz gibt zudem einen rechtlich verbindlichen Anforderungsrahmen </a:t>
            </a:r>
            <a:r>
              <a:rPr lang="de-DE" sz="1100" dirty="0" smtClean="0">
                <a:solidFill>
                  <a:srgbClr val="000000"/>
                </a:solidFill>
              </a:rPr>
              <a:t>vor </a:t>
            </a:r>
            <a:r>
              <a:rPr lang="de-DE" sz="1100" dirty="0">
                <a:solidFill>
                  <a:srgbClr val="000000"/>
                </a:solidFill>
              </a:rPr>
              <a:t>und verstärkt die Anforderungen an nachhaltigen Einkauf.</a:t>
            </a:r>
          </a:p>
          <a:p>
            <a:pPr lvl="0" algn="l">
              <a:spcBef>
                <a:spcPts val="600"/>
              </a:spcBef>
              <a:spcAft>
                <a:spcPts val="300"/>
              </a:spcAft>
            </a:pPr>
            <a:r>
              <a:rPr lang="de-DE" sz="1100" b="1" dirty="0">
                <a:solidFill>
                  <a:srgbClr val="3B687F"/>
                </a:solidFill>
              </a:rPr>
              <a:t>Zielsetzung</a:t>
            </a:r>
          </a:p>
          <a:p>
            <a:pPr marL="182563" lvl="0" indent="-182563" algn="l">
              <a:spcBef>
                <a:spcPts val="300"/>
              </a:spcBef>
              <a:spcAft>
                <a:spcPts val="300"/>
              </a:spcAft>
              <a:buFont typeface="Arial" panose="020B0604020202020204" pitchFamily="34" charset="0"/>
              <a:buChar char="•"/>
            </a:pPr>
            <a:r>
              <a:rPr lang="de-DE" sz="1100" dirty="0">
                <a:solidFill>
                  <a:srgbClr val="000000"/>
                </a:solidFill>
              </a:rPr>
              <a:t>Verdeutlichung der Rolle des Einkaufs im </a:t>
            </a:r>
            <a:r>
              <a:rPr lang="de-DE" sz="1100" dirty="0" smtClean="0">
                <a:solidFill>
                  <a:srgbClr val="000000"/>
                </a:solidFill>
              </a:rPr>
              <a:t>Nachhaltigkeitsmanagement </a:t>
            </a:r>
            <a:endParaRPr lang="de-DE" sz="1100" dirty="0">
              <a:solidFill>
                <a:srgbClr val="000000"/>
              </a:solidFill>
            </a:endParaRPr>
          </a:p>
          <a:p>
            <a:pPr marL="182563" lvl="0" indent="-182563" algn="l">
              <a:spcBef>
                <a:spcPts val="300"/>
              </a:spcBef>
              <a:spcAft>
                <a:spcPts val="300"/>
              </a:spcAft>
              <a:buFont typeface="Arial" panose="020B0604020202020204" pitchFamily="34" charset="0"/>
              <a:buChar char="•"/>
            </a:pPr>
            <a:r>
              <a:rPr lang="de-DE" sz="1100" dirty="0">
                <a:solidFill>
                  <a:srgbClr val="000000"/>
                </a:solidFill>
              </a:rPr>
              <a:t>Vermittlung von Fach- und Praxiswissen sowie Methodenkompetenz im Bereich Nachhaltige Beschaffung</a:t>
            </a:r>
            <a:r>
              <a:rPr lang="de-DE" sz="1100" dirty="0" smtClean="0">
                <a:solidFill>
                  <a:srgbClr val="000000"/>
                </a:solidFill>
              </a:rPr>
              <a:t>.</a:t>
            </a:r>
            <a:endParaRPr lang="de-DE" sz="1100" dirty="0">
              <a:solidFill>
                <a:srgbClr val="000000"/>
              </a:solidFill>
            </a:endParaRPr>
          </a:p>
          <a:p>
            <a:pPr lvl="0" algn="l">
              <a:spcBef>
                <a:spcPts val="600"/>
              </a:spcBef>
              <a:spcAft>
                <a:spcPts val="300"/>
              </a:spcAft>
            </a:pPr>
            <a:r>
              <a:rPr lang="de-DE" sz="1100" b="1" dirty="0">
                <a:solidFill>
                  <a:srgbClr val="3B687F"/>
                </a:solidFill>
              </a:rPr>
              <a:t>Zielgruppe</a:t>
            </a:r>
          </a:p>
          <a:p>
            <a:pPr marL="182563" lvl="0" indent="-182563" algn="l">
              <a:spcBef>
                <a:spcPts val="300"/>
              </a:spcBef>
              <a:spcAft>
                <a:spcPts val="300"/>
              </a:spcAft>
              <a:buFont typeface="Arial" panose="020B0604020202020204" pitchFamily="34" charset="0"/>
              <a:buChar char="•"/>
            </a:pPr>
            <a:r>
              <a:rPr lang="de-DE" sz="1100" dirty="0">
                <a:solidFill>
                  <a:srgbClr val="000000"/>
                </a:solidFill>
              </a:rPr>
              <a:t>Das Schulungskonzept richtet sich an Einkäufer (strategisch/ operativ).</a:t>
            </a:r>
          </a:p>
          <a:p>
            <a:pPr marL="182563" indent="-182563" algn="l">
              <a:spcBef>
                <a:spcPts val="300"/>
              </a:spcBef>
              <a:spcAft>
                <a:spcPts val="300"/>
              </a:spcAft>
              <a:buFont typeface="Arial" panose="020B0604020202020204" pitchFamily="34" charset="0"/>
              <a:buChar char="•"/>
            </a:pPr>
            <a:r>
              <a:rPr lang="de-DE" sz="1100" dirty="0">
                <a:solidFill>
                  <a:srgbClr val="000000"/>
                </a:solidFill>
              </a:rPr>
              <a:t>Die Unterlage adressiert Unternehmen unterschiedlicher Größe; Kleine und mittlere Unternehmen lernen, wie sie die Anforderungen der Kun-den in ihr Lieferkettenmanagement integrieren können. Große Unter-nehmen können Methoden- &amp; Toolkompetenz auf- und ausbauen.</a:t>
            </a:r>
          </a:p>
          <a:p>
            <a:pPr marL="182563" indent="-182563" algn="l">
              <a:spcBef>
                <a:spcPts val="300"/>
              </a:spcBef>
              <a:spcAft>
                <a:spcPts val="300"/>
              </a:spcAft>
              <a:buFont typeface="Arial" panose="020B0604020202020204" pitchFamily="34" charset="0"/>
              <a:buChar char="•"/>
            </a:pPr>
            <a:endParaRPr lang="de-DE" sz="1100" dirty="0">
              <a:solidFill>
                <a:srgbClr val="000000"/>
              </a:solidFill>
            </a:endParaRPr>
          </a:p>
        </p:txBody>
      </p:sp>
      <p:sp>
        <p:nvSpPr>
          <p:cNvPr id="10" name="Rechteck 9">
            <a:extLst>
              <a:ext uri="{FF2B5EF4-FFF2-40B4-BE49-F238E27FC236}">
                <a16:creationId xmlns:a16="http://schemas.microsoft.com/office/drawing/2014/main" id="{0AAD1722-69B8-0240-BE78-354375AF92DA}"/>
              </a:ext>
            </a:extLst>
          </p:cNvPr>
          <p:cNvSpPr/>
          <p:nvPr/>
        </p:nvSpPr>
        <p:spPr bwMode="auto">
          <a:xfrm>
            <a:off x="6132513" y="2276475"/>
            <a:ext cx="5724525" cy="324485"/>
          </a:xfrm>
          <a:prstGeom prst="rect">
            <a:avLst/>
          </a:prstGeom>
          <a:solidFill>
            <a:srgbClr val="3B687F"/>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de-DE" sz="1400" b="1">
                <a:solidFill>
                  <a:schemeClr val="bg1"/>
                </a:solidFill>
              </a:rPr>
              <a:t>Einordnung</a:t>
            </a:r>
          </a:p>
        </p:txBody>
      </p:sp>
      <p:sp>
        <p:nvSpPr>
          <p:cNvPr id="11" name="Rechteck 10">
            <a:extLst>
              <a:ext uri="{FF2B5EF4-FFF2-40B4-BE49-F238E27FC236}">
                <a16:creationId xmlns:a16="http://schemas.microsoft.com/office/drawing/2014/main" id="{FB4A76C6-FBA8-374E-A313-24903C8EF54D}"/>
              </a:ext>
            </a:extLst>
          </p:cNvPr>
          <p:cNvSpPr/>
          <p:nvPr/>
        </p:nvSpPr>
        <p:spPr bwMode="auto">
          <a:xfrm>
            <a:off x="6132513" y="2600959"/>
            <a:ext cx="5724525" cy="3744279"/>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1440" tIns="90000" rIns="91440" bIns="45720" numCol="1" rtlCol="0" anchor="t" anchorCtr="0" compatLnSpc="1">
            <a:prstTxWarp prst="textNoShape">
              <a:avLst/>
            </a:prstTxWarp>
          </a:bodyPr>
          <a:lstStyle/>
          <a:p>
            <a:pPr lvl="0" algn="l">
              <a:spcBef>
                <a:spcPts val="300"/>
              </a:spcBef>
              <a:spcAft>
                <a:spcPts val="300"/>
              </a:spcAft>
            </a:pPr>
            <a:r>
              <a:rPr lang="de-DE" sz="1100" b="1">
                <a:solidFill>
                  <a:srgbClr val="3B687F"/>
                </a:solidFill>
              </a:rPr>
              <a:t>Praxishilfe Nachhaltige Lieferkette</a:t>
            </a:r>
          </a:p>
          <a:p>
            <a:pPr marL="182563" lvl="0" indent="-182563" algn="l">
              <a:spcBef>
                <a:spcPts val="300"/>
              </a:spcBef>
              <a:spcAft>
                <a:spcPts val="300"/>
              </a:spcAft>
              <a:buFont typeface="Arial" panose="020B0604020202020204" pitchFamily="34" charset="0"/>
              <a:buChar char="•"/>
            </a:pPr>
            <a:r>
              <a:rPr lang="de-DE" sz="1100">
                <a:solidFill>
                  <a:srgbClr val="000000"/>
                </a:solidFill>
              </a:rPr>
              <a:t>Das vorliegende Schulungskonzept für den Einkauf ist Teil der Praxishilfe Nachhaltige Lieferkette, welche neben dem Starter-Kit weitere Arbeitshilfen beinhaltet.</a:t>
            </a:r>
          </a:p>
          <a:p>
            <a:pPr marL="182563" lvl="0" indent="-182563" algn="l">
              <a:spcBef>
                <a:spcPts val="300"/>
              </a:spcBef>
              <a:spcAft>
                <a:spcPts val="300"/>
              </a:spcAft>
              <a:buFont typeface="Arial" panose="020B0604020202020204" pitchFamily="34" charset="0"/>
              <a:buChar char="•"/>
            </a:pPr>
            <a:r>
              <a:rPr lang="de-DE" sz="1100">
                <a:solidFill>
                  <a:srgbClr val="000000"/>
                </a:solidFill>
              </a:rPr>
              <a:t>Während das Starter-Kit primär auf die Analyse von Nachhaltigkeitsrisiken in der Lieferkette abzielt und Maßnahmen zu deren Abhilfe skizziert, bietet die vorliegende Schulungsunterlage einen umfänglichen Einblick in Nachhaltige Beschaffung.</a:t>
            </a:r>
          </a:p>
          <a:p>
            <a:pPr marL="182563" lvl="0" indent="-182563" algn="l">
              <a:spcBef>
                <a:spcPts val="300"/>
              </a:spcBef>
              <a:spcAft>
                <a:spcPts val="300"/>
              </a:spcAft>
              <a:buFont typeface="Arial" panose="020B0604020202020204" pitchFamily="34" charset="0"/>
              <a:buChar char="•"/>
            </a:pPr>
            <a:r>
              <a:rPr lang="de-DE" sz="1100">
                <a:solidFill>
                  <a:srgbClr val="000000"/>
                </a:solidFill>
              </a:rPr>
              <a:t>Lieferantenrisikomanagement, als wesentliches Element des Lieferkettensorgfalts-</a:t>
            </a:r>
            <a:r>
              <a:rPr lang="de-DE" sz="1100" err="1">
                <a:solidFill>
                  <a:srgbClr val="000000"/>
                </a:solidFill>
              </a:rPr>
              <a:t>pflichtengesetzes</a:t>
            </a:r>
            <a:r>
              <a:rPr lang="de-DE" sz="1100">
                <a:solidFill>
                  <a:srgbClr val="000000"/>
                </a:solidFill>
              </a:rPr>
              <a:t>, stellt dabei einen Teilschritt im gesamten Einkaufsprozess dar.</a:t>
            </a:r>
          </a:p>
          <a:p>
            <a:pPr marL="182563" lvl="0" indent="-182563" algn="l">
              <a:spcBef>
                <a:spcPts val="300"/>
              </a:spcBef>
              <a:spcAft>
                <a:spcPts val="300"/>
              </a:spcAft>
              <a:buFont typeface="Arial" panose="020B0604020202020204" pitchFamily="34" charset="0"/>
              <a:buChar char="•"/>
            </a:pPr>
            <a:r>
              <a:rPr lang="de-DE" sz="1100">
                <a:solidFill>
                  <a:srgbClr val="000000"/>
                </a:solidFill>
              </a:rPr>
              <a:t>Die Umsetzung von Maßnahmen zur Risikoprävention und -abhilfe kann an </a:t>
            </a:r>
            <a:r>
              <a:rPr lang="de-DE" sz="1100" err="1">
                <a:solidFill>
                  <a:srgbClr val="000000"/>
                </a:solidFill>
              </a:rPr>
              <a:t>verschie</a:t>
            </a:r>
            <a:r>
              <a:rPr lang="de-DE" sz="1100">
                <a:solidFill>
                  <a:srgbClr val="000000"/>
                </a:solidFill>
              </a:rPr>
              <a:t>-denen Stellen im Beschaffungsprozess erfolgen; die Schulungsunterlage bietet vertiefte Einblicke, wo, wie und welche Maßnahmen implementiert werden können.</a:t>
            </a:r>
          </a:p>
        </p:txBody>
      </p:sp>
      <p:sp>
        <p:nvSpPr>
          <p:cNvPr id="12" name="Rechteck 11">
            <a:extLst>
              <a:ext uri="{FF2B5EF4-FFF2-40B4-BE49-F238E27FC236}">
                <a16:creationId xmlns:a16="http://schemas.microsoft.com/office/drawing/2014/main" id="{76273566-0770-8D42-8E1D-40C42B2C08ED}"/>
              </a:ext>
            </a:extLst>
          </p:cNvPr>
          <p:cNvSpPr/>
          <p:nvPr/>
        </p:nvSpPr>
        <p:spPr bwMode="auto">
          <a:xfrm>
            <a:off x="6303767" y="4932522"/>
            <a:ext cx="1049141" cy="319779"/>
          </a:xfrm>
          <a:prstGeom prst="rect">
            <a:avLst/>
          </a:prstGeom>
          <a:noFill/>
          <a:ln w="9525" cap="flat" cmpd="sng" algn="ctr">
            <a:noFill/>
            <a:prstDash val="solid"/>
            <a:round/>
            <a:headEnd type="none" w="med" len="med"/>
            <a:tailEnd type="none" w="med" len="med"/>
          </a:ln>
          <a:effectLst/>
        </p:spPr>
        <p:txBody>
          <a:bodyPr vert="horz" wrap="square" lIns="91440" tIns="90000" rIns="91440" bIns="45720" numCol="1" rtlCol="0" anchor="t" anchorCtr="0" compatLnSpc="1">
            <a:prstTxWarp prst="textNoShape">
              <a:avLst/>
            </a:prstTxWarp>
          </a:bodyPr>
          <a:lstStyle/>
          <a:p>
            <a:pPr lvl="0" algn="l">
              <a:spcBef>
                <a:spcPts val="300"/>
              </a:spcBef>
              <a:spcAft>
                <a:spcPts val="300"/>
              </a:spcAft>
            </a:pPr>
            <a:r>
              <a:rPr lang="de-DE" sz="1100" b="1">
                <a:solidFill>
                  <a:srgbClr val="3B687F"/>
                </a:solidFill>
              </a:rPr>
              <a:t>Starter-Kit</a:t>
            </a:r>
          </a:p>
        </p:txBody>
      </p:sp>
      <p:pic>
        <p:nvPicPr>
          <p:cNvPr id="3" name="Grafik 2">
            <a:extLst>
              <a:ext uri="{FF2B5EF4-FFF2-40B4-BE49-F238E27FC236}">
                <a16:creationId xmlns:a16="http://schemas.microsoft.com/office/drawing/2014/main" id="{46860C59-937E-E04F-A37E-DF8D6B84169C}"/>
              </a:ext>
            </a:extLst>
          </p:cNvPr>
          <p:cNvPicPr>
            <a:picLocks noChangeAspect="1"/>
          </p:cNvPicPr>
          <p:nvPr/>
        </p:nvPicPr>
        <p:blipFill>
          <a:blip r:embed="rId3"/>
          <a:stretch>
            <a:fillRect/>
          </a:stretch>
        </p:blipFill>
        <p:spPr>
          <a:xfrm>
            <a:off x="6400799" y="5355426"/>
            <a:ext cx="1472990" cy="828557"/>
          </a:xfrm>
          <a:prstGeom prst="rect">
            <a:avLst/>
          </a:prstGeom>
          <a:ln>
            <a:solidFill>
              <a:srgbClr val="3B687F"/>
            </a:solidFill>
          </a:ln>
        </p:spPr>
      </p:pic>
      <p:sp>
        <p:nvSpPr>
          <p:cNvPr id="15" name="Rechteck 14">
            <a:extLst>
              <a:ext uri="{FF2B5EF4-FFF2-40B4-BE49-F238E27FC236}">
                <a16:creationId xmlns:a16="http://schemas.microsoft.com/office/drawing/2014/main" id="{FAE82A14-F1F2-A448-99EE-0B377FFDC689}"/>
              </a:ext>
            </a:extLst>
          </p:cNvPr>
          <p:cNvSpPr/>
          <p:nvPr/>
        </p:nvSpPr>
        <p:spPr bwMode="auto">
          <a:xfrm>
            <a:off x="8245941" y="4932522"/>
            <a:ext cx="1049141" cy="319779"/>
          </a:xfrm>
          <a:prstGeom prst="rect">
            <a:avLst/>
          </a:prstGeom>
          <a:noFill/>
          <a:ln w="9525" cap="flat" cmpd="sng" algn="ctr">
            <a:noFill/>
            <a:prstDash val="solid"/>
            <a:round/>
            <a:headEnd type="none" w="med" len="med"/>
            <a:tailEnd type="none" w="med" len="med"/>
          </a:ln>
          <a:effectLst/>
        </p:spPr>
        <p:txBody>
          <a:bodyPr vert="horz" wrap="square" lIns="91440" tIns="90000" rIns="91440" bIns="45720" numCol="1" rtlCol="0" anchor="t" anchorCtr="0" compatLnSpc="1">
            <a:prstTxWarp prst="textNoShape">
              <a:avLst/>
            </a:prstTxWarp>
          </a:bodyPr>
          <a:lstStyle/>
          <a:p>
            <a:pPr lvl="0" algn="l">
              <a:spcBef>
                <a:spcPts val="300"/>
              </a:spcBef>
              <a:spcAft>
                <a:spcPts val="300"/>
              </a:spcAft>
            </a:pPr>
            <a:r>
              <a:rPr lang="de-DE" sz="1100" b="1">
                <a:solidFill>
                  <a:srgbClr val="3B687F"/>
                </a:solidFill>
              </a:rPr>
              <a:t>Arbeitshilfen</a:t>
            </a:r>
          </a:p>
        </p:txBody>
      </p:sp>
      <p:sp>
        <p:nvSpPr>
          <p:cNvPr id="13" name="Textfeld 12">
            <a:extLst>
              <a:ext uri="{FF2B5EF4-FFF2-40B4-BE49-F238E27FC236}">
                <a16:creationId xmlns:a16="http://schemas.microsoft.com/office/drawing/2014/main" id="{607861FE-1B4A-ED4E-82F1-EECD3233A546}"/>
              </a:ext>
            </a:extLst>
          </p:cNvPr>
          <p:cNvSpPr txBox="1"/>
          <p:nvPr/>
        </p:nvSpPr>
        <p:spPr>
          <a:xfrm>
            <a:off x="8245941" y="5355427"/>
            <a:ext cx="1473342" cy="830997"/>
          </a:xfrm>
          <a:prstGeom prst="rect">
            <a:avLst/>
          </a:prstGeom>
          <a:noFill/>
        </p:spPr>
        <p:txBody>
          <a:bodyPr wrap="square" rtlCol="0" anchor="t" anchorCtr="0">
            <a:spAutoFit/>
          </a:bodyPr>
          <a:lstStyle/>
          <a:p>
            <a:pPr marL="92075" indent="-92075" algn="l">
              <a:buFont typeface="Arial" panose="020B0604020202020204" pitchFamily="34" charset="0"/>
              <a:buChar char="•"/>
            </a:pPr>
            <a:r>
              <a:rPr lang="de-DE" sz="800"/>
              <a:t>Kurzinformation</a:t>
            </a:r>
          </a:p>
          <a:p>
            <a:pPr marL="92075" indent="-92075" algn="l">
              <a:buFont typeface="Arial" panose="020B0604020202020204" pitchFamily="34" charset="0"/>
              <a:buChar char="•"/>
            </a:pPr>
            <a:r>
              <a:rPr lang="de-DE" sz="800"/>
              <a:t>Betroffenheits-Check</a:t>
            </a:r>
          </a:p>
          <a:p>
            <a:pPr marL="92075" indent="-92075" algn="l">
              <a:buFont typeface="Arial" panose="020B0604020202020204" pitchFamily="34" charset="0"/>
              <a:buChar char="•"/>
            </a:pPr>
            <a:r>
              <a:rPr lang="de-DE" sz="800"/>
              <a:t>Verhaltenskodex</a:t>
            </a:r>
          </a:p>
          <a:p>
            <a:pPr marL="92075" indent="-92075" algn="l">
              <a:buFont typeface="Arial" panose="020B0604020202020204" pitchFamily="34" charset="0"/>
              <a:buChar char="•"/>
            </a:pPr>
            <a:r>
              <a:rPr lang="de-DE" sz="800"/>
              <a:t>Lieferantenbewertung</a:t>
            </a:r>
          </a:p>
          <a:p>
            <a:pPr marL="92075" indent="-92075" algn="l">
              <a:buFont typeface="Arial" panose="020B0604020202020204" pitchFamily="34" charset="0"/>
              <a:buChar char="•"/>
            </a:pPr>
            <a:r>
              <a:rPr lang="de-DE" sz="800"/>
              <a:t>Maßnahmenvorschläge</a:t>
            </a:r>
          </a:p>
          <a:p>
            <a:pPr marL="92075" indent="-92075" algn="l">
              <a:buFont typeface="Arial" panose="020B0604020202020204" pitchFamily="34" charset="0"/>
              <a:buChar char="•"/>
            </a:pPr>
            <a:r>
              <a:rPr lang="de-DE" sz="800" b="1">
                <a:solidFill>
                  <a:srgbClr val="3B687F"/>
                </a:solidFill>
              </a:rPr>
              <a:t>Einkäuferschulung</a:t>
            </a:r>
            <a:endParaRPr lang="de-DE" sz="800" b="1"/>
          </a:p>
        </p:txBody>
      </p:sp>
      <p:sp>
        <p:nvSpPr>
          <p:cNvPr id="17" name="Rechteck 16">
            <a:extLst>
              <a:ext uri="{FF2B5EF4-FFF2-40B4-BE49-F238E27FC236}">
                <a16:creationId xmlns:a16="http://schemas.microsoft.com/office/drawing/2014/main" id="{C9183120-889C-8848-9166-7E5C4F7EFE96}"/>
              </a:ext>
            </a:extLst>
          </p:cNvPr>
          <p:cNvSpPr/>
          <p:nvPr/>
        </p:nvSpPr>
        <p:spPr bwMode="auto">
          <a:xfrm>
            <a:off x="9890160" y="4932522"/>
            <a:ext cx="1951102" cy="319779"/>
          </a:xfrm>
          <a:prstGeom prst="rect">
            <a:avLst/>
          </a:prstGeom>
          <a:noFill/>
          <a:ln w="9525" cap="flat" cmpd="sng" algn="ctr">
            <a:noFill/>
            <a:prstDash val="solid"/>
            <a:round/>
            <a:headEnd type="none" w="med" len="med"/>
            <a:tailEnd type="none" w="med" len="med"/>
          </a:ln>
          <a:effectLst/>
        </p:spPr>
        <p:txBody>
          <a:bodyPr vert="horz" wrap="square" lIns="91440" tIns="90000" rIns="91440" bIns="45720" numCol="1" rtlCol="0" anchor="t" anchorCtr="0" compatLnSpc="1">
            <a:prstTxWarp prst="textNoShape">
              <a:avLst/>
            </a:prstTxWarp>
          </a:bodyPr>
          <a:lstStyle/>
          <a:p>
            <a:pPr lvl="0" algn="l">
              <a:spcBef>
                <a:spcPts val="300"/>
              </a:spcBef>
              <a:spcAft>
                <a:spcPts val="300"/>
              </a:spcAft>
            </a:pPr>
            <a:r>
              <a:rPr lang="de-DE" sz="1100" b="1">
                <a:solidFill>
                  <a:srgbClr val="3B687F"/>
                </a:solidFill>
              </a:rPr>
              <a:t>Fokus: Einkäuferschulung</a:t>
            </a:r>
          </a:p>
        </p:txBody>
      </p:sp>
      <p:cxnSp>
        <p:nvCxnSpPr>
          <p:cNvPr id="16" name="Gerade Verbindung mit Pfeil 15">
            <a:extLst>
              <a:ext uri="{FF2B5EF4-FFF2-40B4-BE49-F238E27FC236}">
                <a16:creationId xmlns:a16="http://schemas.microsoft.com/office/drawing/2014/main" id="{D2A3FBCC-EC2A-DC47-9F76-B720B255980E}"/>
              </a:ext>
            </a:extLst>
          </p:cNvPr>
          <p:cNvCxnSpPr/>
          <p:nvPr/>
        </p:nvCxnSpPr>
        <p:spPr bwMode="auto">
          <a:xfrm flipH="1">
            <a:off x="7919453" y="5454316"/>
            <a:ext cx="363621" cy="0"/>
          </a:xfrm>
          <a:prstGeom prst="straightConnector1">
            <a:avLst/>
          </a:prstGeom>
          <a:solidFill>
            <a:schemeClr val="accent1"/>
          </a:solidFill>
          <a:ln w="9525" cap="flat" cmpd="sng" algn="ctr">
            <a:solidFill>
              <a:schemeClr val="bg1">
                <a:lumMod val="75000"/>
              </a:schemeClr>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Gerade Verbindung mit Pfeil 19">
            <a:extLst>
              <a:ext uri="{FF2B5EF4-FFF2-40B4-BE49-F238E27FC236}">
                <a16:creationId xmlns:a16="http://schemas.microsoft.com/office/drawing/2014/main" id="{B25C4AA5-EA91-8D41-AFF9-63CD740DD112}"/>
              </a:ext>
            </a:extLst>
          </p:cNvPr>
          <p:cNvCxnSpPr/>
          <p:nvPr/>
        </p:nvCxnSpPr>
        <p:spPr bwMode="auto">
          <a:xfrm flipH="1">
            <a:off x="7919453" y="5579980"/>
            <a:ext cx="363621" cy="0"/>
          </a:xfrm>
          <a:prstGeom prst="straightConnector1">
            <a:avLst/>
          </a:prstGeom>
          <a:solidFill>
            <a:schemeClr val="accent1"/>
          </a:solidFill>
          <a:ln w="9525" cap="flat" cmpd="sng" algn="ctr">
            <a:solidFill>
              <a:schemeClr val="bg1">
                <a:lumMod val="75000"/>
              </a:schemeClr>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Gerade Verbindung mit Pfeil 20">
            <a:extLst>
              <a:ext uri="{FF2B5EF4-FFF2-40B4-BE49-F238E27FC236}">
                <a16:creationId xmlns:a16="http://schemas.microsoft.com/office/drawing/2014/main" id="{E609CD68-3121-1441-B8FA-3206E4FAADD1}"/>
              </a:ext>
            </a:extLst>
          </p:cNvPr>
          <p:cNvCxnSpPr>
            <a:cxnSpLocks/>
          </p:cNvCxnSpPr>
          <p:nvPr/>
        </p:nvCxnSpPr>
        <p:spPr bwMode="auto">
          <a:xfrm flipH="1">
            <a:off x="6781800" y="5704609"/>
            <a:ext cx="1501275" cy="117764"/>
          </a:xfrm>
          <a:prstGeom prst="straightConnector1">
            <a:avLst/>
          </a:prstGeom>
          <a:solidFill>
            <a:schemeClr val="accent1"/>
          </a:solidFill>
          <a:ln w="9525" cap="flat" cmpd="sng" algn="ctr">
            <a:solidFill>
              <a:schemeClr val="bg1">
                <a:lumMod val="75000"/>
              </a:schemeClr>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Gerade Verbindung mit Pfeil 25">
            <a:extLst>
              <a:ext uri="{FF2B5EF4-FFF2-40B4-BE49-F238E27FC236}">
                <a16:creationId xmlns:a16="http://schemas.microsoft.com/office/drawing/2014/main" id="{A0139312-C614-704E-BAF2-04E997954AED}"/>
              </a:ext>
            </a:extLst>
          </p:cNvPr>
          <p:cNvCxnSpPr>
            <a:cxnSpLocks/>
          </p:cNvCxnSpPr>
          <p:nvPr/>
        </p:nvCxnSpPr>
        <p:spPr bwMode="auto">
          <a:xfrm flipH="1">
            <a:off x="6788727" y="5825834"/>
            <a:ext cx="1494349" cy="0"/>
          </a:xfrm>
          <a:prstGeom prst="straightConnector1">
            <a:avLst/>
          </a:prstGeom>
          <a:solidFill>
            <a:schemeClr val="accent1"/>
          </a:solidFill>
          <a:ln w="9525" cap="flat" cmpd="sng" algn="ctr">
            <a:solidFill>
              <a:schemeClr val="bg1">
                <a:lumMod val="75000"/>
              </a:schemeClr>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Gerade Verbindung mit Pfeil 30">
            <a:extLst>
              <a:ext uri="{FF2B5EF4-FFF2-40B4-BE49-F238E27FC236}">
                <a16:creationId xmlns:a16="http://schemas.microsoft.com/office/drawing/2014/main" id="{C7DC4848-DC1C-0245-ADD4-166994B52AB9}"/>
              </a:ext>
            </a:extLst>
          </p:cNvPr>
          <p:cNvCxnSpPr>
            <a:cxnSpLocks/>
          </p:cNvCxnSpPr>
          <p:nvPr/>
        </p:nvCxnSpPr>
        <p:spPr bwMode="auto">
          <a:xfrm flipH="1" flipV="1">
            <a:off x="6792191" y="5822373"/>
            <a:ext cx="1490886" cy="124690"/>
          </a:xfrm>
          <a:prstGeom prst="straightConnector1">
            <a:avLst/>
          </a:prstGeom>
          <a:solidFill>
            <a:schemeClr val="accent1"/>
          </a:solidFill>
          <a:ln w="9525" cap="flat" cmpd="sng" algn="ctr">
            <a:solidFill>
              <a:schemeClr val="bg1">
                <a:lumMod val="75000"/>
              </a:schemeClr>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Geschweifte Klammer rechts 32">
            <a:extLst>
              <a:ext uri="{FF2B5EF4-FFF2-40B4-BE49-F238E27FC236}">
                <a16:creationId xmlns:a16="http://schemas.microsoft.com/office/drawing/2014/main" id="{9DE90B8E-C161-2F46-9C2B-781660660812}"/>
              </a:ext>
            </a:extLst>
          </p:cNvPr>
          <p:cNvSpPr/>
          <p:nvPr/>
        </p:nvSpPr>
        <p:spPr bwMode="auto">
          <a:xfrm>
            <a:off x="6918323" y="5619750"/>
            <a:ext cx="180976" cy="359020"/>
          </a:xfrm>
          <a:prstGeom prst="rightBrace">
            <a:avLst/>
          </a:prstGeom>
          <a:noFill/>
          <a:ln w="12700" cap="flat" cmpd="sng" algn="ctr">
            <a:solidFill>
              <a:srgbClr val="3B687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cxnSp>
        <p:nvCxnSpPr>
          <p:cNvPr id="35" name="Gerade Verbindung mit Pfeil 34">
            <a:extLst>
              <a:ext uri="{FF2B5EF4-FFF2-40B4-BE49-F238E27FC236}">
                <a16:creationId xmlns:a16="http://schemas.microsoft.com/office/drawing/2014/main" id="{CD1B781D-5DF7-BA4F-BC8A-ABB75393D38E}"/>
              </a:ext>
            </a:extLst>
          </p:cNvPr>
          <p:cNvCxnSpPr>
            <a:cxnSpLocks/>
            <a:endCxn id="33" idx="1"/>
          </p:cNvCxnSpPr>
          <p:nvPr/>
        </p:nvCxnSpPr>
        <p:spPr bwMode="auto">
          <a:xfrm flipH="1" flipV="1">
            <a:off x="7099299" y="5799260"/>
            <a:ext cx="1183780" cy="269143"/>
          </a:xfrm>
          <a:prstGeom prst="straightConnector1">
            <a:avLst/>
          </a:prstGeom>
          <a:solidFill>
            <a:schemeClr val="accent1"/>
          </a:solidFill>
          <a:ln w="9525" cap="flat" cmpd="sng" algn="ctr">
            <a:solidFill>
              <a:srgbClr val="3B687F"/>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Gerade Verbindung mit Pfeil 42">
            <a:extLst>
              <a:ext uri="{FF2B5EF4-FFF2-40B4-BE49-F238E27FC236}">
                <a16:creationId xmlns:a16="http://schemas.microsoft.com/office/drawing/2014/main" id="{EEFFAAD4-DD7E-8D47-95C7-BDC8991C7A98}"/>
              </a:ext>
            </a:extLst>
          </p:cNvPr>
          <p:cNvCxnSpPr>
            <a:cxnSpLocks/>
          </p:cNvCxnSpPr>
          <p:nvPr/>
        </p:nvCxnSpPr>
        <p:spPr bwMode="auto">
          <a:xfrm flipH="1">
            <a:off x="9448140" y="6098959"/>
            <a:ext cx="379441" cy="0"/>
          </a:xfrm>
          <a:prstGeom prst="straightConnector1">
            <a:avLst/>
          </a:prstGeom>
          <a:solidFill>
            <a:schemeClr val="accent1"/>
          </a:solidFill>
          <a:ln w="9525" cap="flat" cmpd="sng" algn="ctr">
            <a:solidFill>
              <a:srgbClr val="3B687F"/>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 name="Geschweifte Klammer rechts 45">
            <a:extLst>
              <a:ext uri="{FF2B5EF4-FFF2-40B4-BE49-F238E27FC236}">
                <a16:creationId xmlns:a16="http://schemas.microsoft.com/office/drawing/2014/main" id="{F0C0EE5E-D64D-1A45-A5C6-483CF9BF05A4}"/>
              </a:ext>
            </a:extLst>
          </p:cNvPr>
          <p:cNvSpPr/>
          <p:nvPr/>
        </p:nvSpPr>
        <p:spPr bwMode="auto">
          <a:xfrm flipH="1">
            <a:off x="9799588" y="5408165"/>
            <a:ext cx="170034" cy="849600"/>
          </a:xfrm>
          <a:prstGeom prst="rightBrace">
            <a:avLst/>
          </a:prstGeom>
          <a:noFill/>
          <a:ln w="12700" cap="flat" cmpd="sng" algn="ctr">
            <a:solidFill>
              <a:srgbClr val="3B687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spTree>
    <p:extLst>
      <p:ext uri="{BB962C8B-B14F-4D97-AF65-F5344CB8AC3E}">
        <p14:creationId xmlns:p14="http://schemas.microsoft.com/office/powerpoint/2010/main" val="7379187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032746-FDC1-F642-8CE8-4CE6A6B7BBF6}"/>
              </a:ext>
            </a:extLst>
          </p:cNvPr>
          <p:cNvSpPr>
            <a:spLocks noGrp="1"/>
          </p:cNvSpPr>
          <p:nvPr>
            <p:ph type="title"/>
          </p:nvPr>
        </p:nvSpPr>
        <p:spPr>
          <a:xfrm>
            <a:off x="431801" y="935038"/>
            <a:ext cx="11425767" cy="500062"/>
          </a:xfrm>
        </p:spPr>
        <p:txBody>
          <a:bodyPr/>
          <a:lstStyle/>
          <a:p>
            <a:r>
              <a:rPr lang="de-DE"/>
              <a:t>Der Business Case für Nachhaltige Beschaffung – Umsatzwachstum</a:t>
            </a:r>
          </a:p>
        </p:txBody>
      </p:sp>
      <p:sp>
        <p:nvSpPr>
          <p:cNvPr id="4" name="Fußzeilenplatzhalter 3">
            <a:extLst>
              <a:ext uri="{FF2B5EF4-FFF2-40B4-BE49-F238E27FC236}">
                <a16:creationId xmlns:a16="http://schemas.microsoft.com/office/drawing/2014/main" id="{D541BC83-5765-AA42-8516-56B026E39D64}"/>
              </a:ext>
            </a:extLst>
          </p:cNvPr>
          <p:cNvSpPr>
            <a:spLocks noGrp="1"/>
          </p:cNvSpPr>
          <p:nvPr>
            <p:ph type="ftr" sz="quarter" idx="10"/>
          </p:nvPr>
        </p:nvSpPr>
        <p:spPr/>
        <p:txBody>
          <a:bodyPr/>
          <a:lstStyle/>
          <a:p>
            <a:r>
              <a:rPr lang="de-DE" dirty="0" smtClean="0"/>
              <a:t>© LfU / IZU Infozentrum </a:t>
            </a:r>
            <a:r>
              <a:rPr lang="de-DE" dirty="0" err="1" smtClean="0"/>
              <a:t>UmweltWirtschaft</a:t>
            </a:r>
            <a:r>
              <a:rPr lang="de-DE" dirty="0" smtClean="0"/>
              <a:t> / 2022</a:t>
            </a:r>
            <a:endParaRPr lang="de-DE" dirty="0"/>
          </a:p>
        </p:txBody>
      </p:sp>
      <p:sp>
        <p:nvSpPr>
          <p:cNvPr id="6" name="Foliennummernplatzhalter 5">
            <a:extLst>
              <a:ext uri="{FF2B5EF4-FFF2-40B4-BE49-F238E27FC236}">
                <a16:creationId xmlns:a16="http://schemas.microsoft.com/office/drawing/2014/main" id="{1F327968-3A89-9C4C-A16A-755E0A964D3A}"/>
              </a:ext>
            </a:extLst>
          </p:cNvPr>
          <p:cNvSpPr>
            <a:spLocks noGrp="1"/>
          </p:cNvSpPr>
          <p:nvPr>
            <p:ph type="sldNum" sz="quarter" idx="4"/>
          </p:nvPr>
        </p:nvSpPr>
        <p:spPr/>
        <p:txBody>
          <a:bodyPr/>
          <a:lstStyle/>
          <a:p>
            <a:fld id="{894680D0-7A83-433A-9719-C4143F27F647}" type="slidenum">
              <a:rPr lang="de-DE" smtClean="0"/>
              <a:pPr/>
              <a:t>20</a:t>
            </a:fld>
            <a:endParaRPr lang="de-DE"/>
          </a:p>
        </p:txBody>
      </p:sp>
      <p:sp>
        <p:nvSpPr>
          <p:cNvPr id="9" name="Textfeld 8">
            <a:extLst>
              <a:ext uri="{FF2B5EF4-FFF2-40B4-BE49-F238E27FC236}">
                <a16:creationId xmlns:a16="http://schemas.microsoft.com/office/drawing/2014/main" id="{B21A79A7-DC59-F449-84D4-BEE95CB2B375}"/>
              </a:ext>
            </a:extLst>
          </p:cNvPr>
          <p:cNvSpPr txBox="1"/>
          <p:nvPr/>
        </p:nvSpPr>
        <p:spPr>
          <a:xfrm>
            <a:off x="431801" y="1628774"/>
            <a:ext cx="9048575" cy="492443"/>
          </a:xfrm>
          <a:prstGeom prst="rect">
            <a:avLst/>
          </a:prstGeom>
          <a:noFill/>
        </p:spPr>
        <p:txBody>
          <a:bodyPr wrap="square" rtlCol="0">
            <a:spAutoFit/>
          </a:bodyPr>
          <a:lstStyle/>
          <a:p>
            <a:pPr algn="l"/>
            <a:r>
              <a:rPr lang="de-DE" sz="1300">
                <a:solidFill>
                  <a:srgbClr val="3B687F"/>
                </a:solidFill>
              </a:rPr>
              <a:t>Durch innovative, umweltfreundliche Produkte &amp; Leistungen können neue Bedarfsgruppen adressiert und zusätzliche Umsätze generiert werden. Der Einkauf kann in seiner </a:t>
            </a:r>
            <a:r>
              <a:rPr lang="de-DE" sz="1300" err="1">
                <a:solidFill>
                  <a:srgbClr val="3B687F"/>
                </a:solidFill>
              </a:rPr>
              <a:t>Multiplikatorfunktion</a:t>
            </a:r>
            <a:r>
              <a:rPr lang="de-DE" sz="1300">
                <a:solidFill>
                  <a:srgbClr val="3B687F"/>
                </a:solidFill>
              </a:rPr>
              <a:t> diese Entwicklung vorantreiben. </a:t>
            </a:r>
          </a:p>
        </p:txBody>
      </p:sp>
      <p:sp>
        <p:nvSpPr>
          <p:cNvPr id="13" name="Rechteck 12">
            <a:extLst>
              <a:ext uri="{FF2B5EF4-FFF2-40B4-BE49-F238E27FC236}">
                <a16:creationId xmlns:a16="http://schemas.microsoft.com/office/drawing/2014/main" id="{5F1470DD-DE99-8D4F-B891-7A667015243D}"/>
              </a:ext>
            </a:extLst>
          </p:cNvPr>
          <p:cNvSpPr/>
          <p:nvPr/>
        </p:nvSpPr>
        <p:spPr bwMode="auto">
          <a:xfrm>
            <a:off x="9624392" y="1628774"/>
            <a:ext cx="2232646" cy="4701600"/>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0000" tIns="72000" rIns="91440" bIns="72000" numCol="1" rtlCol="0" anchor="t" anchorCtr="0" compatLnSpc="1">
            <a:prstTxWarp prst="textNoShape">
              <a:avLst/>
            </a:prstTxWarp>
          </a:bodyPr>
          <a:lstStyle/>
          <a:p>
            <a:pPr marL="182563" marR="0" algn="l" defTabSz="914400" rtl="0" eaLnBrk="0" fontAlgn="base" latinLnBrk="0" hangingPunct="0">
              <a:lnSpc>
                <a:spcPct val="100000"/>
              </a:lnSpc>
              <a:spcBef>
                <a:spcPct val="0"/>
              </a:spcBef>
              <a:spcAft>
                <a:spcPts val="600"/>
              </a:spcAft>
              <a:buClrTx/>
              <a:buSzTx/>
              <a:buFontTx/>
              <a:buNone/>
            </a:pPr>
            <a:r>
              <a:rPr kumimoji="0" lang="de-DE" sz="1000" b="1" i="0" u="none" strike="noStrike" cap="none" normalizeH="0" baseline="0">
                <a:ln>
                  <a:noFill/>
                </a:ln>
                <a:solidFill>
                  <a:srgbClr val="3B687F"/>
                </a:solidFill>
                <a:effectLst/>
                <a:latin typeface="Arial" charset="0"/>
                <a:ea typeface="ＭＳ Ｐゴシック" charset="-128"/>
              </a:rPr>
              <a:t>Weiterführende Informationen</a:t>
            </a:r>
          </a:p>
          <a:p>
            <a:pPr marL="182563" indent="-182563" algn="l">
              <a:spcAft>
                <a:spcPts val="300"/>
              </a:spcAft>
              <a:buFont typeface="Arial" panose="020B0604020202020204" pitchFamily="34" charset="0"/>
              <a:buChar char="•"/>
            </a:pPr>
            <a:r>
              <a:rPr lang="de-DE" sz="1000">
                <a:solidFill>
                  <a:srgbClr val="3B687F"/>
                </a:solidFill>
              </a:rPr>
              <a:t>Laut Studie von </a:t>
            </a:r>
            <a:r>
              <a:rPr lang="de-DE" sz="1000">
                <a:solidFill>
                  <a:srgbClr val="3B687F"/>
                </a:solidFill>
                <a:hlinkClick r:id="rId3">
                  <a:extLst>
                    <a:ext uri="{A12FA001-AC4F-418D-AE19-62706E023703}">
                      <ahyp:hlinkClr xmlns:ahyp="http://schemas.microsoft.com/office/drawing/2018/hyperlinkcolor" xmlns="" val="tx"/>
                    </a:ext>
                  </a:extLst>
                </a:hlinkClick>
              </a:rPr>
              <a:t>EY</a:t>
            </a:r>
            <a:r>
              <a:rPr lang="de-DE" sz="1000">
                <a:solidFill>
                  <a:srgbClr val="3B687F"/>
                </a:solidFill>
              </a:rPr>
              <a:t> (2020) würden ca. 70% der Konsumenten höhere Preise für umweltschonende Produkte in Kauf nehmen</a:t>
            </a:r>
          </a:p>
          <a:p>
            <a:pPr marL="182563" algn="l">
              <a:spcBef>
                <a:spcPts val="1200"/>
              </a:spcBef>
              <a:spcAft>
                <a:spcPts val="600"/>
              </a:spcAft>
            </a:pPr>
            <a:r>
              <a:rPr lang="de-DE" sz="1000" b="1">
                <a:solidFill>
                  <a:srgbClr val="3B687F"/>
                </a:solidFill>
              </a:rPr>
              <a:t>Buchtipp</a:t>
            </a:r>
          </a:p>
          <a:p>
            <a:pPr marL="182563" indent="-182563" algn="l">
              <a:spcAft>
                <a:spcPts val="300"/>
              </a:spcAft>
              <a:buFont typeface="Arial" panose="020B0604020202020204" pitchFamily="34" charset="0"/>
              <a:buChar char="•"/>
            </a:pPr>
            <a:r>
              <a:rPr lang="de-DE" sz="1000" err="1">
                <a:solidFill>
                  <a:srgbClr val="3B687F"/>
                </a:solidFill>
              </a:rPr>
              <a:t>Moratis</a:t>
            </a:r>
            <a:r>
              <a:rPr lang="de-DE" sz="1000">
                <a:solidFill>
                  <a:srgbClr val="3B687F"/>
                </a:solidFill>
              </a:rPr>
              <a:t> (2018): </a:t>
            </a:r>
            <a:r>
              <a:rPr lang="de-DE" sz="1000" err="1">
                <a:solidFill>
                  <a:srgbClr val="3B687F"/>
                </a:solidFill>
              </a:rPr>
              <a:t>Sustainable</a:t>
            </a:r>
            <a:r>
              <a:rPr lang="de-DE" sz="1000">
                <a:solidFill>
                  <a:srgbClr val="3B687F"/>
                </a:solidFill>
              </a:rPr>
              <a:t> Business Models</a:t>
            </a:r>
          </a:p>
          <a:p>
            <a:pPr marL="182563" indent="-182563" algn="l">
              <a:spcAft>
                <a:spcPts val="300"/>
              </a:spcAft>
              <a:buFont typeface="Arial" panose="020B0604020202020204" pitchFamily="34" charset="0"/>
              <a:buChar char="•"/>
            </a:pPr>
            <a:endParaRPr lang="de-DE" sz="1000">
              <a:solidFill>
                <a:srgbClr val="3B687F"/>
              </a:solidFill>
            </a:endParaRPr>
          </a:p>
          <a:p>
            <a:pPr algn="l">
              <a:spcAft>
                <a:spcPts val="300"/>
              </a:spcAft>
            </a:pPr>
            <a:r>
              <a:rPr lang="de-DE" sz="1000">
                <a:solidFill>
                  <a:srgbClr val="3B687F"/>
                </a:solidFill>
              </a:rPr>
              <a:t>     </a:t>
            </a:r>
          </a:p>
          <a:p>
            <a:pPr lvl="0" algn="l"/>
            <a:endParaRPr lang="de-DE" sz="1000">
              <a:solidFill>
                <a:srgbClr val="3B687F"/>
              </a:solidFill>
            </a:endParaRPr>
          </a:p>
          <a:p>
            <a:pPr marL="182563" lvl="0" indent="-182563" algn="l">
              <a:buFont typeface="Arial" panose="020B0604020202020204" pitchFamily="34" charset="0"/>
              <a:buChar char="•"/>
            </a:pPr>
            <a:endParaRPr lang="de-DE" sz="1000">
              <a:solidFill>
                <a:srgbClr val="3B687F"/>
              </a:solidFill>
            </a:endParaRPr>
          </a:p>
          <a:p>
            <a:pPr marL="182563" lvl="0" indent="-182563" algn="l">
              <a:buFont typeface="Arial" panose="020B0604020202020204" pitchFamily="34" charset="0"/>
              <a:buChar char="•"/>
            </a:pPr>
            <a:endParaRPr lang="de-DE" sz="1000">
              <a:solidFill>
                <a:srgbClr val="3B687F"/>
              </a:solidFill>
            </a:endParaRPr>
          </a:p>
          <a:p>
            <a:pPr marL="182563" lvl="0" indent="-182563" algn="l">
              <a:buFont typeface="Arial" panose="020B0604020202020204" pitchFamily="34" charset="0"/>
              <a:buChar char="•"/>
            </a:pPr>
            <a:endParaRPr lang="de-DE" sz="1000">
              <a:solidFill>
                <a:srgbClr val="3B687F"/>
              </a:solidFill>
            </a:endParaRPr>
          </a:p>
          <a:p>
            <a:pPr marL="184150" algn="l"/>
            <a:endParaRPr lang="de-DE" sz="1000">
              <a:solidFill>
                <a:srgbClr val="3B687F"/>
              </a:solidFill>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lang="de-DE" sz="1000">
              <a:solidFill>
                <a:srgbClr val="3B687F"/>
              </a:solidFill>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kumimoji="0" lang="de-DE" sz="1000" i="0" u="none" strike="noStrike" cap="none" normalizeH="0" baseline="0">
              <a:ln>
                <a:noFill/>
              </a:ln>
              <a:solidFill>
                <a:srgbClr val="3B687F"/>
              </a:solidFill>
              <a:effectLst/>
              <a:latin typeface="Arial" charset="0"/>
              <a:ea typeface="ＭＳ Ｐゴシック" charset="-128"/>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kumimoji="0" lang="de-DE" sz="1000" i="0" u="none" strike="noStrike" cap="none" normalizeH="0" baseline="0">
              <a:ln>
                <a:noFill/>
              </a:ln>
              <a:solidFill>
                <a:srgbClr val="3B687F"/>
              </a:solidFill>
              <a:effectLst/>
              <a:latin typeface="Arial" charset="0"/>
              <a:ea typeface="ＭＳ Ｐゴシック" charset="-128"/>
            </a:endParaRPr>
          </a:p>
        </p:txBody>
      </p:sp>
      <p:pic>
        <p:nvPicPr>
          <p:cNvPr id="14" name="Grafik 13" descr="Informationen mit einfarbiger Füllung">
            <a:extLst>
              <a:ext uri="{FF2B5EF4-FFF2-40B4-BE49-F238E27FC236}">
                <a16:creationId xmlns:a16="http://schemas.microsoft.com/office/drawing/2014/main" id="{BD2189F9-C91F-E544-BDD1-A0A0BC5A483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9648000" y="1658527"/>
            <a:ext cx="216000" cy="216000"/>
          </a:xfrm>
          <a:prstGeom prst="rect">
            <a:avLst/>
          </a:prstGeom>
        </p:spPr>
      </p:pic>
      <p:pic>
        <p:nvPicPr>
          <p:cNvPr id="12" name="Grafik 11" descr="Geschichten erzählen mit einfarbiger Füllung">
            <a:extLst>
              <a:ext uri="{FF2B5EF4-FFF2-40B4-BE49-F238E27FC236}">
                <a16:creationId xmlns:a16="http://schemas.microsoft.com/office/drawing/2014/main" id="{F164949E-9A5A-CA47-84E1-F6443387DB9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9642301" y="2841612"/>
            <a:ext cx="216000" cy="216000"/>
          </a:xfrm>
          <a:prstGeom prst="rect">
            <a:avLst/>
          </a:prstGeom>
        </p:spPr>
      </p:pic>
      <p:sp>
        <p:nvSpPr>
          <p:cNvPr id="17" name="Textfeld 16">
            <a:extLst>
              <a:ext uri="{FF2B5EF4-FFF2-40B4-BE49-F238E27FC236}">
                <a16:creationId xmlns:a16="http://schemas.microsoft.com/office/drawing/2014/main" id="{38139931-DD44-C84C-8211-3E5CB3A94B9A}"/>
              </a:ext>
            </a:extLst>
          </p:cNvPr>
          <p:cNvSpPr txBox="1"/>
          <p:nvPr/>
        </p:nvSpPr>
        <p:spPr>
          <a:xfrm>
            <a:off x="2591304" y="2363776"/>
            <a:ext cx="6889246" cy="1641603"/>
          </a:xfrm>
          <a:prstGeom prst="rect">
            <a:avLst/>
          </a:prstGeom>
          <a:noFill/>
        </p:spPr>
        <p:txBody>
          <a:bodyPr wrap="square" tIns="0" bIns="0" rtlCol="0">
            <a:spAutoFit/>
          </a:bodyPr>
          <a:lstStyle/>
          <a:p>
            <a:pPr algn="l" eaLnBrk="1" fontAlgn="auto" hangingPunct="1">
              <a:spcBef>
                <a:spcPts val="0"/>
              </a:spcBef>
              <a:spcAft>
                <a:spcPts val="600"/>
              </a:spcAft>
            </a:pPr>
            <a:r>
              <a:rPr lang="de-DE" sz="1600" b="1" dirty="0">
                <a:solidFill>
                  <a:schemeClr val="bg2"/>
                </a:solidFill>
                <a:latin typeface="Calibri" panose="020F0502020204030204"/>
                <a:ea typeface="+mn-ea"/>
              </a:rPr>
              <a:t>Umsatzwachstum</a:t>
            </a:r>
          </a:p>
          <a:p>
            <a:pPr marL="222250" lvl="1" indent="-212725" algn="l" eaLnBrk="1" hangingPunct="1">
              <a:lnSpc>
                <a:spcPct val="110000"/>
              </a:lnSpc>
              <a:spcBef>
                <a:spcPts val="0"/>
              </a:spcBef>
              <a:spcAft>
                <a:spcPts val="300"/>
              </a:spcAft>
              <a:buClr>
                <a:srgbClr val="526E7F"/>
              </a:buClr>
              <a:buFontTx/>
              <a:buChar char="•"/>
            </a:pPr>
            <a:r>
              <a:rPr lang="de-DE" sz="1200" b="1" dirty="0">
                <a:solidFill>
                  <a:srgbClr val="3B687F"/>
                </a:solidFill>
                <a:latin typeface="Arial"/>
                <a:cs typeface="Calibri" panose="020F0502020204030204" pitchFamily="34" charset="0"/>
              </a:rPr>
              <a:t>Umsatzwachstum </a:t>
            </a:r>
            <a:r>
              <a:rPr lang="de-DE" sz="1200" dirty="0">
                <a:solidFill>
                  <a:srgbClr val="3B687F"/>
                </a:solidFill>
                <a:latin typeface="Arial"/>
                <a:cs typeface="Calibri" panose="020F0502020204030204" pitchFamily="34" charset="0"/>
              </a:rPr>
              <a:t>durch </a:t>
            </a:r>
            <a:r>
              <a:rPr lang="de-DE" sz="1200" b="1" dirty="0">
                <a:solidFill>
                  <a:srgbClr val="3B687F"/>
                </a:solidFill>
                <a:latin typeface="Arial"/>
                <a:cs typeface="Calibri" panose="020F0502020204030204" pitchFamily="34" charset="0"/>
              </a:rPr>
              <a:t>neue </a:t>
            </a:r>
            <a:r>
              <a:rPr lang="de-DE" sz="1200" b="1" dirty="0" smtClean="0">
                <a:solidFill>
                  <a:srgbClr val="3B687F"/>
                </a:solidFill>
                <a:latin typeface="Arial"/>
                <a:cs typeface="Calibri" panose="020F0502020204030204" pitchFamily="34" charset="0"/>
              </a:rPr>
              <a:t>Produkte/Geschäftsmodelle</a:t>
            </a:r>
            <a:r>
              <a:rPr lang="de-DE" sz="1200" dirty="0">
                <a:solidFill>
                  <a:srgbClr val="3B687F"/>
                </a:solidFill>
                <a:latin typeface="Arial"/>
                <a:cs typeface="Calibri" panose="020F0502020204030204" pitchFamily="34" charset="0"/>
              </a:rPr>
              <a:t>, neue/ loyale </a:t>
            </a:r>
            <a:r>
              <a:rPr lang="de-DE" sz="1200" b="1" dirty="0">
                <a:solidFill>
                  <a:srgbClr val="3B687F"/>
                </a:solidFill>
                <a:latin typeface="Arial"/>
                <a:cs typeface="Calibri" panose="020F0502020204030204" pitchFamily="34" charset="0"/>
              </a:rPr>
              <a:t>Kunden</a:t>
            </a:r>
            <a:r>
              <a:rPr lang="de-DE" sz="1200" dirty="0">
                <a:solidFill>
                  <a:srgbClr val="3B687F"/>
                </a:solidFill>
                <a:latin typeface="Arial"/>
                <a:cs typeface="Calibri" panose="020F0502020204030204" pitchFamily="34" charset="0"/>
              </a:rPr>
              <a:t> und/oder </a:t>
            </a:r>
            <a:r>
              <a:rPr lang="de-DE" sz="1200" b="1" dirty="0">
                <a:solidFill>
                  <a:srgbClr val="3B687F"/>
                </a:solidFill>
                <a:latin typeface="Arial"/>
                <a:cs typeface="Calibri" panose="020F0502020204030204" pitchFamily="34" charset="0"/>
              </a:rPr>
              <a:t>höhere Preise</a:t>
            </a:r>
            <a:r>
              <a:rPr lang="de-DE" sz="1200" dirty="0">
                <a:solidFill>
                  <a:srgbClr val="3B687F"/>
                </a:solidFill>
                <a:latin typeface="Arial"/>
                <a:cs typeface="Calibri" panose="020F0502020204030204" pitchFamily="34" charset="0"/>
              </a:rPr>
              <a:t>; Umsatzstabilität auch in Krisenzeiten.</a:t>
            </a:r>
          </a:p>
          <a:p>
            <a:pPr marL="222250" lvl="1" indent="-212725" algn="l" eaLnBrk="1" hangingPunct="1">
              <a:lnSpc>
                <a:spcPct val="110000"/>
              </a:lnSpc>
              <a:spcBef>
                <a:spcPts val="0"/>
              </a:spcBef>
              <a:spcAft>
                <a:spcPts val="300"/>
              </a:spcAft>
              <a:buClr>
                <a:srgbClr val="526E7F"/>
              </a:buClr>
              <a:buFontTx/>
              <a:buChar char="•"/>
            </a:pPr>
            <a:r>
              <a:rPr lang="de-DE" sz="1200" b="1" dirty="0">
                <a:solidFill>
                  <a:srgbClr val="3B687F"/>
                </a:solidFill>
                <a:latin typeface="Arial"/>
                <a:cs typeface="Calibri" panose="020F0502020204030204" pitchFamily="34" charset="0"/>
              </a:rPr>
              <a:t>Fallbeispie</a:t>
            </a:r>
            <a:r>
              <a:rPr lang="de-DE" sz="1200" dirty="0">
                <a:solidFill>
                  <a:srgbClr val="3B687F"/>
                </a:solidFill>
                <a:latin typeface="Arial"/>
                <a:cs typeface="Calibri" panose="020F0502020204030204" pitchFamily="34" charset="0"/>
              </a:rPr>
              <a:t>l: </a:t>
            </a:r>
            <a:r>
              <a:rPr lang="de-DE" sz="1200" dirty="0" err="1">
                <a:solidFill>
                  <a:srgbClr val="3B687F"/>
                </a:solidFill>
                <a:latin typeface="Arial"/>
                <a:cs typeface="Calibri" panose="020F0502020204030204" pitchFamily="34" charset="0"/>
              </a:rPr>
              <a:t>Patagonia</a:t>
            </a:r>
            <a:r>
              <a:rPr lang="de-DE" sz="1200" dirty="0">
                <a:solidFill>
                  <a:srgbClr val="3B687F"/>
                </a:solidFill>
                <a:latin typeface="Arial"/>
                <a:cs typeface="Calibri" panose="020F0502020204030204" pitchFamily="34" charset="0"/>
              </a:rPr>
              <a:t> hat seinen Umsatz in den letzten 10 Jahres um das vierfache gesteigert (2020: mehr als 1 Milliarde USD).</a:t>
            </a:r>
          </a:p>
          <a:p>
            <a:pPr marL="222250" lvl="1" indent="-212725" algn="l" eaLnBrk="1" hangingPunct="1">
              <a:lnSpc>
                <a:spcPct val="110000"/>
              </a:lnSpc>
              <a:spcBef>
                <a:spcPts val="0"/>
              </a:spcBef>
              <a:spcAft>
                <a:spcPts val="300"/>
              </a:spcAft>
              <a:buClr>
                <a:srgbClr val="526E7F"/>
              </a:buClr>
              <a:buFontTx/>
              <a:buChar char="•"/>
            </a:pPr>
            <a:endParaRPr lang="de-DE" sz="1200" dirty="0">
              <a:solidFill>
                <a:srgbClr val="3B687F"/>
              </a:solidFill>
              <a:latin typeface="Arial"/>
              <a:cs typeface="Calibri" panose="020F0502020204030204" pitchFamily="34" charset="0"/>
            </a:endParaRPr>
          </a:p>
          <a:p>
            <a:pPr marL="222250" lvl="1" indent="-212725" algn="l" eaLnBrk="1" hangingPunct="1">
              <a:lnSpc>
                <a:spcPct val="110000"/>
              </a:lnSpc>
              <a:spcBef>
                <a:spcPts val="0"/>
              </a:spcBef>
              <a:spcAft>
                <a:spcPts val="300"/>
              </a:spcAft>
              <a:buClr>
                <a:srgbClr val="526E7F"/>
              </a:buClr>
              <a:buFontTx/>
              <a:buChar char="•"/>
            </a:pPr>
            <a:endParaRPr lang="de-DE" sz="1200" dirty="0">
              <a:solidFill>
                <a:srgbClr val="3B687F"/>
              </a:solidFill>
              <a:latin typeface="Arial"/>
              <a:cs typeface="Calibri" panose="020F0502020204030204" pitchFamily="34" charset="0"/>
            </a:endParaRPr>
          </a:p>
        </p:txBody>
      </p:sp>
      <p:cxnSp>
        <p:nvCxnSpPr>
          <p:cNvPr id="18" name="Gerade Verbindung 17">
            <a:extLst>
              <a:ext uri="{FF2B5EF4-FFF2-40B4-BE49-F238E27FC236}">
                <a16:creationId xmlns:a16="http://schemas.microsoft.com/office/drawing/2014/main" id="{4AAEDEF9-BD24-DE43-8A11-FDCC73A419E8}"/>
              </a:ext>
            </a:extLst>
          </p:cNvPr>
          <p:cNvCxnSpPr>
            <a:cxnSpLocks/>
          </p:cNvCxnSpPr>
          <p:nvPr/>
        </p:nvCxnSpPr>
        <p:spPr>
          <a:xfrm>
            <a:off x="2471466" y="2363776"/>
            <a:ext cx="0" cy="1080000"/>
          </a:xfrm>
          <a:prstGeom prst="line">
            <a:avLst/>
          </a:prstGeom>
          <a:noFill/>
          <a:ln w="76200" cap="flat" cmpd="sng" algn="ctr">
            <a:solidFill>
              <a:schemeClr val="bg2"/>
            </a:solidFill>
            <a:prstDash val="solid"/>
            <a:miter lim="800000"/>
          </a:ln>
          <a:effectLst/>
        </p:spPr>
      </p:cxnSp>
      <p:cxnSp>
        <p:nvCxnSpPr>
          <p:cNvPr id="19" name="Gerade Verbindung 18">
            <a:extLst>
              <a:ext uri="{FF2B5EF4-FFF2-40B4-BE49-F238E27FC236}">
                <a16:creationId xmlns:a16="http://schemas.microsoft.com/office/drawing/2014/main" id="{DAD67D70-D5C5-D94A-9221-1DF50C2BEFE2}"/>
              </a:ext>
            </a:extLst>
          </p:cNvPr>
          <p:cNvCxnSpPr>
            <a:cxnSpLocks/>
          </p:cNvCxnSpPr>
          <p:nvPr/>
        </p:nvCxnSpPr>
        <p:spPr>
          <a:xfrm>
            <a:off x="2471466" y="3796251"/>
            <a:ext cx="0" cy="1080000"/>
          </a:xfrm>
          <a:prstGeom prst="line">
            <a:avLst/>
          </a:prstGeom>
          <a:noFill/>
          <a:ln w="76200" cap="flat" cmpd="sng" algn="ctr">
            <a:solidFill>
              <a:schemeClr val="bg2"/>
            </a:solidFill>
            <a:prstDash val="solid"/>
            <a:miter lim="800000"/>
          </a:ln>
          <a:effectLst/>
        </p:spPr>
      </p:cxnSp>
      <p:cxnSp>
        <p:nvCxnSpPr>
          <p:cNvPr id="20" name="Gerade Verbindung 19">
            <a:extLst>
              <a:ext uri="{FF2B5EF4-FFF2-40B4-BE49-F238E27FC236}">
                <a16:creationId xmlns:a16="http://schemas.microsoft.com/office/drawing/2014/main" id="{3CBD4AAB-CFD8-664B-AF11-91081C96479C}"/>
              </a:ext>
            </a:extLst>
          </p:cNvPr>
          <p:cNvCxnSpPr>
            <a:cxnSpLocks/>
          </p:cNvCxnSpPr>
          <p:nvPr/>
        </p:nvCxnSpPr>
        <p:spPr>
          <a:xfrm>
            <a:off x="2471466" y="5228725"/>
            <a:ext cx="0" cy="1080000"/>
          </a:xfrm>
          <a:prstGeom prst="line">
            <a:avLst/>
          </a:prstGeom>
          <a:noFill/>
          <a:ln w="76200" cap="flat" cmpd="sng" algn="ctr">
            <a:solidFill>
              <a:schemeClr val="bg2"/>
            </a:solidFill>
            <a:prstDash val="solid"/>
            <a:miter lim="800000"/>
          </a:ln>
          <a:effectLst/>
        </p:spPr>
      </p:cxnSp>
      <p:sp>
        <p:nvSpPr>
          <p:cNvPr id="22" name="Textfeld 21">
            <a:extLst>
              <a:ext uri="{FF2B5EF4-FFF2-40B4-BE49-F238E27FC236}">
                <a16:creationId xmlns:a16="http://schemas.microsoft.com/office/drawing/2014/main" id="{9DCBFCC8-F6DF-EE44-B55D-D7A4EED611E1}"/>
              </a:ext>
            </a:extLst>
          </p:cNvPr>
          <p:cNvSpPr txBox="1"/>
          <p:nvPr/>
        </p:nvSpPr>
        <p:spPr>
          <a:xfrm>
            <a:off x="2591304" y="3796251"/>
            <a:ext cx="6725416" cy="1158394"/>
          </a:xfrm>
          <a:prstGeom prst="rect">
            <a:avLst/>
          </a:prstGeom>
          <a:noFill/>
        </p:spPr>
        <p:txBody>
          <a:bodyPr wrap="square" tIns="0" bIns="0" rtlCol="0">
            <a:spAutoFit/>
          </a:bodyPr>
          <a:lstStyle/>
          <a:p>
            <a:pPr algn="l" eaLnBrk="1" fontAlgn="auto" hangingPunct="1">
              <a:spcBef>
                <a:spcPts val="0"/>
              </a:spcBef>
              <a:spcAft>
                <a:spcPts val="600"/>
              </a:spcAft>
            </a:pPr>
            <a:r>
              <a:rPr lang="de-DE" sz="1600" b="1">
                <a:solidFill>
                  <a:schemeClr val="bg2"/>
                </a:solidFill>
                <a:latin typeface="Calibri" panose="020F0502020204030204"/>
                <a:ea typeface="+mn-ea"/>
              </a:rPr>
              <a:t>Zusätzliche Einnahmen</a:t>
            </a:r>
          </a:p>
          <a:p>
            <a:pPr marL="222250" lvl="1" indent="-212725" algn="l" eaLnBrk="1" hangingPunct="1">
              <a:lnSpc>
                <a:spcPct val="110000"/>
              </a:lnSpc>
              <a:spcBef>
                <a:spcPts val="0"/>
              </a:spcBef>
              <a:spcAft>
                <a:spcPts val="300"/>
              </a:spcAft>
              <a:buClr>
                <a:srgbClr val="526E7F"/>
              </a:buClr>
              <a:buFontTx/>
              <a:buChar char="•"/>
            </a:pPr>
            <a:r>
              <a:rPr lang="de-DE" sz="1200">
                <a:solidFill>
                  <a:srgbClr val="3B687F"/>
                </a:solidFill>
                <a:latin typeface="Arial"/>
                <a:cs typeface="Calibri" panose="020F0502020204030204" pitchFamily="34" charset="0"/>
              </a:rPr>
              <a:t>Möglichkeit der </a:t>
            </a:r>
            <a:r>
              <a:rPr lang="de-DE" sz="1200" b="1">
                <a:solidFill>
                  <a:srgbClr val="3B687F"/>
                </a:solidFill>
                <a:latin typeface="Arial"/>
                <a:cs typeface="Calibri" panose="020F0502020204030204" pitchFamily="34" charset="0"/>
              </a:rPr>
              <a:t>Generierung zusätzlicher Einnahmen </a:t>
            </a:r>
            <a:r>
              <a:rPr lang="de-DE" sz="1200">
                <a:solidFill>
                  <a:srgbClr val="3B687F"/>
                </a:solidFill>
                <a:latin typeface="Arial"/>
                <a:cs typeface="Calibri" panose="020F0502020204030204" pitchFamily="34" charset="0"/>
              </a:rPr>
              <a:t>durch End-</a:t>
            </a:r>
            <a:r>
              <a:rPr lang="de-DE" sz="1200" err="1">
                <a:solidFill>
                  <a:srgbClr val="3B687F"/>
                </a:solidFill>
                <a:latin typeface="Arial"/>
                <a:cs typeface="Calibri" panose="020F0502020204030204" pitchFamily="34" charset="0"/>
              </a:rPr>
              <a:t>of</a:t>
            </a:r>
            <a:r>
              <a:rPr lang="de-DE" sz="1200">
                <a:solidFill>
                  <a:srgbClr val="3B687F"/>
                </a:solidFill>
                <a:latin typeface="Arial"/>
                <a:cs typeface="Calibri" panose="020F0502020204030204" pitchFamily="34" charset="0"/>
              </a:rPr>
              <a:t>-Life Prozesse, beispielsweise Recycling-Produkte und End-</a:t>
            </a:r>
            <a:r>
              <a:rPr lang="de-DE" sz="1200" err="1">
                <a:solidFill>
                  <a:srgbClr val="3B687F"/>
                </a:solidFill>
                <a:latin typeface="Arial"/>
                <a:cs typeface="Calibri" panose="020F0502020204030204" pitchFamily="34" charset="0"/>
              </a:rPr>
              <a:t>of</a:t>
            </a:r>
            <a:r>
              <a:rPr lang="de-DE" sz="1200">
                <a:solidFill>
                  <a:srgbClr val="3B687F"/>
                </a:solidFill>
                <a:latin typeface="Arial"/>
                <a:cs typeface="Calibri" panose="020F0502020204030204" pitchFamily="34" charset="0"/>
              </a:rPr>
              <a:t>-Life Produkte.</a:t>
            </a:r>
          </a:p>
          <a:p>
            <a:pPr marL="222250" lvl="1" indent="-212725" algn="l" eaLnBrk="1" hangingPunct="1">
              <a:lnSpc>
                <a:spcPct val="110000"/>
              </a:lnSpc>
              <a:spcBef>
                <a:spcPts val="0"/>
              </a:spcBef>
              <a:spcAft>
                <a:spcPts val="300"/>
              </a:spcAft>
              <a:buClr>
                <a:srgbClr val="526E7F"/>
              </a:buClr>
              <a:buFontTx/>
              <a:buChar char="•"/>
            </a:pPr>
            <a:r>
              <a:rPr lang="de-DE" sz="1200" b="1">
                <a:solidFill>
                  <a:srgbClr val="3B687F"/>
                </a:solidFill>
                <a:latin typeface="Arial"/>
                <a:cs typeface="Calibri" panose="020F0502020204030204" pitchFamily="34" charset="0"/>
              </a:rPr>
              <a:t>Fallbeispie</a:t>
            </a:r>
            <a:r>
              <a:rPr lang="de-DE" sz="1200">
                <a:solidFill>
                  <a:srgbClr val="3B687F"/>
                </a:solidFill>
                <a:latin typeface="Arial"/>
                <a:cs typeface="Calibri" panose="020F0502020204030204" pitchFamily="34" charset="0"/>
              </a:rPr>
              <a:t>l: Generierung zusätzliches Einkommen in Höhe von 28 Millionen USD durch Plastikrecycling-Programme in den Filialen bei Wal-Mart (2006). </a:t>
            </a:r>
          </a:p>
        </p:txBody>
      </p:sp>
      <p:sp>
        <p:nvSpPr>
          <p:cNvPr id="23" name="Textfeld 22">
            <a:extLst>
              <a:ext uri="{FF2B5EF4-FFF2-40B4-BE49-F238E27FC236}">
                <a16:creationId xmlns:a16="http://schemas.microsoft.com/office/drawing/2014/main" id="{8EC77A31-29F2-6840-BA9C-9102424857A9}"/>
              </a:ext>
            </a:extLst>
          </p:cNvPr>
          <p:cNvSpPr txBox="1"/>
          <p:nvPr/>
        </p:nvSpPr>
        <p:spPr>
          <a:xfrm>
            <a:off x="2591303" y="5228725"/>
            <a:ext cx="6889065" cy="1158394"/>
          </a:xfrm>
          <a:prstGeom prst="rect">
            <a:avLst/>
          </a:prstGeom>
          <a:noFill/>
        </p:spPr>
        <p:txBody>
          <a:bodyPr wrap="square" tIns="0" bIns="0" rtlCol="0">
            <a:spAutoFit/>
          </a:bodyPr>
          <a:lstStyle/>
          <a:p>
            <a:pPr algn="l" eaLnBrk="1" fontAlgn="auto" hangingPunct="1">
              <a:spcBef>
                <a:spcPts val="0"/>
              </a:spcBef>
              <a:spcAft>
                <a:spcPts val="600"/>
              </a:spcAft>
            </a:pPr>
            <a:r>
              <a:rPr lang="de-DE" sz="1600" b="1" dirty="0">
                <a:solidFill>
                  <a:schemeClr val="bg2"/>
                </a:solidFill>
                <a:latin typeface="Calibri" panose="020F0502020204030204"/>
                <a:ea typeface="+mn-ea"/>
              </a:rPr>
              <a:t>Exkurs: Nachhaltige Innovationen &amp; Geschäftsmodelle</a:t>
            </a:r>
          </a:p>
          <a:p>
            <a:pPr marL="222250" lvl="1" indent="-212725" algn="l" eaLnBrk="1" hangingPunct="1">
              <a:lnSpc>
                <a:spcPct val="110000"/>
              </a:lnSpc>
              <a:spcBef>
                <a:spcPts val="0"/>
              </a:spcBef>
              <a:spcAft>
                <a:spcPts val="300"/>
              </a:spcAft>
              <a:buClr>
                <a:srgbClr val="526E7F"/>
              </a:buClr>
              <a:buFontTx/>
              <a:buChar char="•"/>
            </a:pPr>
            <a:r>
              <a:rPr lang="de-DE" sz="1200" b="1" dirty="0">
                <a:solidFill>
                  <a:srgbClr val="3B687F"/>
                </a:solidFill>
                <a:latin typeface="Arial"/>
                <a:cs typeface="Calibri" panose="020F0502020204030204" pitchFamily="34" charset="0"/>
              </a:rPr>
              <a:t>Philips:</a:t>
            </a:r>
            <a:r>
              <a:rPr lang="de-DE" sz="1200" dirty="0">
                <a:solidFill>
                  <a:srgbClr val="3B687F"/>
                </a:solidFill>
                <a:latin typeface="Arial"/>
                <a:cs typeface="Calibri" panose="020F0502020204030204" pitchFamily="34" charset="0"/>
              </a:rPr>
              <a:t> Produkt-als-Dienstleistung</a:t>
            </a:r>
            <a:r>
              <a:rPr lang="de-DE" sz="1200" i="1" dirty="0">
                <a:solidFill>
                  <a:srgbClr val="3B687F"/>
                </a:solidFill>
                <a:latin typeface="Arial"/>
                <a:cs typeface="Calibri" panose="020F0502020204030204" pitchFamily="34" charset="0"/>
              </a:rPr>
              <a:t>-</a:t>
            </a:r>
            <a:r>
              <a:rPr lang="de-DE" sz="1200" dirty="0">
                <a:solidFill>
                  <a:srgbClr val="3B687F"/>
                </a:solidFill>
                <a:latin typeface="Arial"/>
                <a:cs typeface="Calibri" panose="020F0502020204030204" pitchFamily="34" charset="0"/>
              </a:rPr>
              <a:t>Ansatz umfasst die </a:t>
            </a:r>
            <a:r>
              <a:rPr lang="de-DE" sz="1200" b="1" dirty="0">
                <a:solidFill>
                  <a:srgbClr val="3B687F"/>
                </a:solidFill>
                <a:latin typeface="Arial"/>
                <a:cs typeface="Calibri" panose="020F0502020204030204" pitchFamily="34" charset="0"/>
              </a:rPr>
              <a:t>Nachrüstung, Modernisierung und Wiederverwendung </a:t>
            </a:r>
            <a:r>
              <a:rPr lang="de-DE" sz="1200" dirty="0">
                <a:solidFill>
                  <a:srgbClr val="3B687F"/>
                </a:solidFill>
                <a:latin typeface="Arial"/>
                <a:cs typeface="Calibri" panose="020F0502020204030204" pitchFamily="34" charset="0"/>
              </a:rPr>
              <a:t>seiner medizinischen Geräte. </a:t>
            </a:r>
            <a:r>
              <a:rPr lang="de-DE" sz="1200" b="1" dirty="0">
                <a:solidFill>
                  <a:srgbClr val="3B687F"/>
                </a:solidFill>
                <a:latin typeface="Arial"/>
                <a:cs typeface="Calibri" panose="020F0502020204030204" pitchFamily="34" charset="0"/>
              </a:rPr>
              <a:t>Umsatzwachstum von </a:t>
            </a:r>
            <a:r>
              <a:rPr lang="de-DE" sz="1200" b="1" dirty="0" smtClean="0">
                <a:solidFill>
                  <a:srgbClr val="3B687F"/>
                </a:solidFill>
                <a:latin typeface="Arial"/>
                <a:cs typeface="Calibri" panose="020F0502020204030204" pitchFamily="34" charset="0"/>
              </a:rPr>
              <a:t>9 % </a:t>
            </a:r>
            <a:r>
              <a:rPr lang="de-DE" sz="1200" dirty="0">
                <a:solidFill>
                  <a:srgbClr val="3B687F"/>
                </a:solidFill>
                <a:latin typeface="Arial"/>
                <a:cs typeface="Calibri" panose="020F0502020204030204" pitchFamily="34" charset="0"/>
              </a:rPr>
              <a:t>in 2016.</a:t>
            </a:r>
          </a:p>
          <a:p>
            <a:pPr marL="222250" lvl="1" indent="-212725" algn="l" eaLnBrk="1" hangingPunct="1">
              <a:lnSpc>
                <a:spcPct val="110000"/>
              </a:lnSpc>
              <a:spcBef>
                <a:spcPts val="0"/>
              </a:spcBef>
              <a:spcAft>
                <a:spcPts val="300"/>
              </a:spcAft>
              <a:buClr>
                <a:srgbClr val="526E7F"/>
              </a:buClr>
              <a:buFontTx/>
              <a:buChar char="•"/>
            </a:pPr>
            <a:r>
              <a:rPr lang="de-DE" sz="1200" dirty="0">
                <a:solidFill>
                  <a:srgbClr val="3B687F"/>
                </a:solidFill>
              </a:rPr>
              <a:t>Geschäftsmodelle</a:t>
            </a:r>
            <a:r>
              <a:rPr lang="de-DE" sz="1200" b="1" dirty="0">
                <a:solidFill>
                  <a:srgbClr val="3B687F"/>
                </a:solidFill>
              </a:rPr>
              <a:t> </a:t>
            </a:r>
            <a:r>
              <a:rPr lang="de-DE" sz="1200" dirty="0">
                <a:solidFill>
                  <a:srgbClr val="3B687F"/>
                </a:solidFill>
              </a:rPr>
              <a:t>mit</a:t>
            </a:r>
            <a:r>
              <a:rPr lang="de-DE" sz="1200" b="1" dirty="0">
                <a:solidFill>
                  <a:srgbClr val="3B687F"/>
                </a:solidFill>
              </a:rPr>
              <a:t> zirkulären Strategien </a:t>
            </a:r>
            <a:r>
              <a:rPr lang="de-DE" sz="1200" dirty="0">
                <a:solidFill>
                  <a:srgbClr val="3B687F"/>
                </a:solidFill>
              </a:rPr>
              <a:t>können einen Umsatz von bis zu </a:t>
            </a:r>
            <a:r>
              <a:rPr lang="de-DE" sz="1200" b="1" dirty="0">
                <a:solidFill>
                  <a:srgbClr val="3B687F"/>
                </a:solidFill>
              </a:rPr>
              <a:t>$4,5 Billionen </a:t>
            </a:r>
            <a:r>
              <a:rPr lang="de-DE" sz="1200" dirty="0">
                <a:solidFill>
                  <a:srgbClr val="3B687F"/>
                </a:solidFill>
              </a:rPr>
              <a:t>über die nächste Dekade erwirtschaften.</a:t>
            </a:r>
          </a:p>
        </p:txBody>
      </p:sp>
      <p:grpSp>
        <p:nvGrpSpPr>
          <p:cNvPr id="24" name="Gruppieren 23">
            <a:extLst>
              <a:ext uri="{FF2B5EF4-FFF2-40B4-BE49-F238E27FC236}">
                <a16:creationId xmlns:a16="http://schemas.microsoft.com/office/drawing/2014/main" id="{530AB454-1B61-DB47-9D21-57C0A1B26B40}"/>
              </a:ext>
            </a:extLst>
          </p:cNvPr>
          <p:cNvGrpSpPr/>
          <p:nvPr/>
        </p:nvGrpSpPr>
        <p:grpSpPr>
          <a:xfrm>
            <a:off x="431801" y="3742250"/>
            <a:ext cx="1188000" cy="1188000"/>
            <a:chOff x="407988" y="3580251"/>
            <a:chExt cx="1512000" cy="1512000"/>
          </a:xfrm>
        </p:grpSpPr>
        <p:sp>
          <p:nvSpPr>
            <p:cNvPr id="25" name="Oval 24">
              <a:extLst>
                <a:ext uri="{FF2B5EF4-FFF2-40B4-BE49-F238E27FC236}">
                  <a16:creationId xmlns:a16="http://schemas.microsoft.com/office/drawing/2014/main" id="{5173B603-A4DC-E140-95B5-31C2EDD601D9}"/>
                </a:ext>
              </a:extLst>
            </p:cNvPr>
            <p:cNvSpPr/>
            <p:nvPr/>
          </p:nvSpPr>
          <p:spPr>
            <a:xfrm>
              <a:off x="407988" y="3580251"/>
              <a:ext cx="1512000" cy="1512000"/>
            </a:xfrm>
            <a:prstGeom prst="ellipse">
              <a:avLst/>
            </a:prstGeom>
            <a:solidFill>
              <a:srgbClr val="3B687F"/>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a:ln>
                  <a:noFill/>
                </a:ln>
                <a:solidFill>
                  <a:prstClr val="white"/>
                </a:solidFill>
                <a:effectLst/>
                <a:uLnTx/>
                <a:uFillTx/>
                <a:latin typeface="Arial"/>
                <a:ea typeface="+mn-ea"/>
                <a:cs typeface="+mn-cs"/>
              </a:endParaRPr>
            </a:p>
          </p:txBody>
        </p:sp>
        <p:sp>
          <p:nvSpPr>
            <p:cNvPr id="26" name="Oval 25">
              <a:extLst>
                <a:ext uri="{FF2B5EF4-FFF2-40B4-BE49-F238E27FC236}">
                  <a16:creationId xmlns:a16="http://schemas.microsoft.com/office/drawing/2014/main" id="{B969C742-B81A-CD40-964F-4C1CFEFC2216}"/>
                </a:ext>
              </a:extLst>
            </p:cNvPr>
            <p:cNvSpPr/>
            <p:nvPr/>
          </p:nvSpPr>
          <p:spPr>
            <a:xfrm>
              <a:off x="596988" y="3769251"/>
              <a:ext cx="1134000" cy="1134000"/>
            </a:xfrm>
            <a:prstGeom prst="ellipse">
              <a:avLst/>
            </a:prstGeom>
            <a:solidFill>
              <a:sysClr val="window" lastClr="FFFFFF"/>
            </a:solidFill>
            <a:ln w="76200" cap="flat" cmpd="sng" algn="ctr">
              <a:solidFill>
                <a:srgbClr val="F9AA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a:ln>
                  <a:noFill/>
                </a:ln>
                <a:solidFill>
                  <a:prstClr val="white"/>
                </a:solidFill>
                <a:effectLst/>
                <a:uLnTx/>
                <a:uFillTx/>
                <a:latin typeface="Arial"/>
                <a:ea typeface="+mn-ea"/>
                <a:cs typeface="+mn-cs"/>
              </a:endParaRPr>
            </a:p>
          </p:txBody>
        </p:sp>
      </p:grpSp>
      <p:pic>
        <p:nvPicPr>
          <p:cNvPr id="31" name="Grafik 30" descr="Balkendiagramm mit Aufwärtstrend mit einfarbiger Füllung">
            <a:extLst>
              <a:ext uri="{FF2B5EF4-FFF2-40B4-BE49-F238E27FC236}">
                <a16:creationId xmlns:a16="http://schemas.microsoft.com/office/drawing/2014/main" id="{F5651F94-F11C-EC48-81AA-8E2DCD601086}"/>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709439" y="4019888"/>
            <a:ext cx="632725" cy="632725"/>
          </a:xfrm>
          <a:prstGeom prst="rect">
            <a:avLst/>
          </a:prstGeom>
        </p:spPr>
      </p:pic>
      <p:cxnSp>
        <p:nvCxnSpPr>
          <p:cNvPr id="34" name="Gerade Verbindung 33">
            <a:extLst>
              <a:ext uri="{FF2B5EF4-FFF2-40B4-BE49-F238E27FC236}">
                <a16:creationId xmlns:a16="http://schemas.microsoft.com/office/drawing/2014/main" id="{5166C066-7EAE-2E46-923E-195C20BD9F98}"/>
              </a:ext>
            </a:extLst>
          </p:cNvPr>
          <p:cNvCxnSpPr>
            <a:cxnSpLocks/>
          </p:cNvCxnSpPr>
          <p:nvPr/>
        </p:nvCxnSpPr>
        <p:spPr bwMode="auto">
          <a:xfrm>
            <a:off x="1619801" y="4336250"/>
            <a:ext cx="402039" cy="1"/>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Gewinkelte Verbindung 34">
            <a:extLst>
              <a:ext uri="{FF2B5EF4-FFF2-40B4-BE49-F238E27FC236}">
                <a16:creationId xmlns:a16="http://schemas.microsoft.com/office/drawing/2014/main" id="{77E45329-BECA-4547-B97A-67357E4E9E37}"/>
              </a:ext>
            </a:extLst>
          </p:cNvPr>
          <p:cNvCxnSpPr>
            <a:cxnSpLocks/>
          </p:cNvCxnSpPr>
          <p:nvPr/>
        </p:nvCxnSpPr>
        <p:spPr bwMode="auto">
          <a:xfrm flipV="1">
            <a:off x="1619801" y="2903776"/>
            <a:ext cx="402039" cy="1432474"/>
          </a:xfrm>
          <a:prstGeom prst="bentConnector3">
            <a:avLst>
              <a:gd name="adj1" fmla="val 50000"/>
            </a:avLst>
          </a:prstGeom>
          <a:solidFill>
            <a:schemeClr val="accent1"/>
          </a:solidFill>
          <a:ln w="9525"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Gewinkelte Verbindung 35">
            <a:extLst>
              <a:ext uri="{FF2B5EF4-FFF2-40B4-BE49-F238E27FC236}">
                <a16:creationId xmlns:a16="http://schemas.microsoft.com/office/drawing/2014/main" id="{A2FA717A-5CD0-644F-AEA5-0AA580255270}"/>
              </a:ext>
            </a:extLst>
          </p:cNvPr>
          <p:cNvCxnSpPr>
            <a:cxnSpLocks/>
          </p:cNvCxnSpPr>
          <p:nvPr/>
        </p:nvCxnSpPr>
        <p:spPr bwMode="auto">
          <a:xfrm>
            <a:off x="1619801" y="4336250"/>
            <a:ext cx="402039" cy="1432475"/>
          </a:xfrm>
          <a:prstGeom prst="bentConnector3">
            <a:avLst>
              <a:gd name="adj1" fmla="val 50000"/>
            </a:avLst>
          </a:prstGeom>
          <a:solidFill>
            <a:schemeClr val="accent1"/>
          </a:solidFill>
          <a:ln w="9525"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Fußzeilenplatzhalter 3">
            <a:extLst>
              <a:ext uri="{FF2B5EF4-FFF2-40B4-BE49-F238E27FC236}">
                <a16:creationId xmlns:a16="http://schemas.microsoft.com/office/drawing/2014/main" id="{F9BCF3DA-2D15-E141-9D32-2FA9792A2D47}"/>
              </a:ext>
            </a:extLst>
          </p:cNvPr>
          <p:cNvSpPr txBox="1">
            <a:spLocks/>
          </p:cNvSpPr>
          <p:nvPr/>
        </p:nvSpPr>
        <p:spPr bwMode="auto">
          <a:xfrm>
            <a:off x="431800" y="6477000"/>
            <a:ext cx="54000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eaLnBrk="0" fontAlgn="base" hangingPunct="0">
              <a:spcBef>
                <a:spcPct val="0"/>
              </a:spcBef>
              <a:spcAft>
                <a:spcPct val="0"/>
              </a:spcAft>
              <a:defRPr sz="1000" kern="1200">
                <a:solidFill>
                  <a:srgbClr val="3B687F"/>
                </a:solidFill>
                <a:latin typeface="Arial" charset="0"/>
                <a:ea typeface="ＭＳ Ｐゴシック"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algn="l"/>
            <a:r>
              <a:rPr lang="de-DE"/>
              <a:t>Quellen: enable2grow (2021), EY (2020), Statista (2021), WEF (2015), WBCSD (2017)</a:t>
            </a:r>
          </a:p>
        </p:txBody>
      </p:sp>
      <p:sp>
        <p:nvSpPr>
          <p:cNvPr id="28" name="Datumsplatzhalter 5">
            <a:extLst>
              <a:ext uri="{FF2B5EF4-FFF2-40B4-BE49-F238E27FC236}">
                <a16:creationId xmlns:a16="http://schemas.microsoft.com/office/drawing/2014/main" id="{21251FEF-0B2B-564B-9444-8EA3904096C8}"/>
              </a:ext>
            </a:extLst>
          </p:cNvPr>
          <p:cNvSpPr>
            <a:spLocks noGrp="1"/>
          </p:cNvSpPr>
          <p:nvPr>
            <p:ph type="dt" sz="half" idx="12"/>
          </p:nvPr>
        </p:nvSpPr>
        <p:spPr>
          <a:xfrm>
            <a:off x="431800" y="223838"/>
            <a:ext cx="8604000" cy="476250"/>
          </a:xfrm>
        </p:spPr>
        <p:txBody>
          <a:bodyPr/>
          <a:lstStyle/>
          <a:p>
            <a:r>
              <a:rPr lang="de-DE" smtClean="0"/>
              <a:t>Schulungskonzept für Nachhaltigen Einkauf </a:t>
            </a:r>
            <a:r>
              <a:rPr lang="de-DE" smtClean="0">
                <a:latin typeface="+mj-lt"/>
              </a:rPr>
              <a:t>– 1. </a:t>
            </a:r>
            <a:r>
              <a:rPr lang="de-DE" kern="0" smtClean="0">
                <a:cs typeface="Calibri" panose="020F0502020204030204" pitchFamily="34" charset="0"/>
              </a:rPr>
              <a:t>Bedeutung der Nachhaltigen Beschaffung</a:t>
            </a:r>
            <a:endParaRPr lang="de-DE" kern="0">
              <a:cs typeface="Calibri" panose="020F0502020204030204" pitchFamily="34" charset="0"/>
            </a:endParaRPr>
          </a:p>
        </p:txBody>
      </p:sp>
    </p:spTree>
    <p:extLst>
      <p:ext uri="{BB962C8B-B14F-4D97-AF65-F5344CB8AC3E}">
        <p14:creationId xmlns:p14="http://schemas.microsoft.com/office/powerpoint/2010/main" val="37688007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feld 22">
            <a:extLst>
              <a:ext uri="{FF2B5EF4-FFF2-40B4-BE49-F238E27FC236}">
                <a16:creationId xmlns:a16="http://schemas.microsoft.com/office/drawing/2014/main" id="{B6C772C9-10C0-9443-BE4D-5C71EE127EAF}"/>
              </a:ext>
            </a:extLst>
          </p:cNvPr>
          <p:cNvSpPr txBox="1"/>
          <p:nvPr/>
        </p:nvSpPr>
        <p:spPr>
          <a:xfrm>
            <a:off x="8184232" y="2453113"/>
            <a:ext cx="3528000" cy="3856207"/>
          </a:xfrm>
          <a:prstGeom prst="rect">
            <a:avLst/>
          </a:prstGeom>
          <a:noFill/>
          <a:ln w="19050">
            <a:solidFill>
              <a:schemeClr val="bg1">
                <a:lumMod val="75000"/>
              </a:schemeClr>
            </a:solidFill>
          </a:ln>
        </p:spPr>
        <p:txBody>
          <a:bodyPr wrap="square" tIns="72000" bIns="72000" rtlCol="0" anchor="t" anchorCtr="0">
            <a:noAutofit/>
          </a:bodyPr>
          <a:lstStyle>
            <a:defPPr>
              <a:defRPr lang="de-DE"/>
            </a:defPPr>
            <a:lvl1pPr marL="193675" indent="-193675" algn="l" eaLnBrk="1" hangingPunct="1">
              <a:lnSpc>
                <a:spcPct val="110000"/>
              </a:lnSpc>
              <a:spcBef>
                <a:spcPts val="300"/>
              </a:spcBef>
              <a:spcAft>
                <a:spcPts val="300"/>
              </a:spcAft>
              <a:buClr>
                <a:srgbClr val="526E7F"/>
              </a:buClr>
              <a:buFontTx/>
              <a:buChar char="•"/>
              <a:defRPr sz="1300">
                <a:solidFill>
                  <a:srgbClr val="3B687F"/>
                </a:solidFill>
                <a:latin typeface="+mn-lt"/>
                <a:cs typeface="Calibri" panose="020F0502020204030204" pitchFamily="34" charset="0"/>
              </a:defRPr>
            </a:lvl1pPr>
            <a:lvl2pPr marL="444500" lvl="1" indent="-222250" algn="l" eaLnBrk="1" hangingPunct="1">
              <a:lnSpc>
                <a:spcPct val="110000"/>
              </a:lnSpc>
              <a:spcBef>
                <a:spcPts val="300"/>
              </a:spcBef>
              <a:spcAft>
                <a:spcPts val="300"/>
              </a:spcAft>
              <a:buClr>
                <a:srgbClr val="526E7F"/>
              </a:buClr>
              <a:buFontTx/>
              <a:buChar char="•"/>
              <a:defRPr sz="1300">
                <a:solidFill>
                  <a:srgbClr val="3B687F"/>
                </a:solidFill>
                <a:latin typeface="+mn-lt"/>
                <a:cs typeface="Calibri" panose="020F0502020204030204" pitchFamily="34" charset="0"/>
              </a:defRPr>
            </a:lvl2pPr>
          </a:lstStyle>
          <a:p>
            <a:r>
              <a:rPr lang="de-DE" sz="1200" b="1"/>
              <a:t>Praktische Anwendung für Einkäufer</a:t>
            </a:r>
          </a:p>
          <a:p>
            <a:pPr lvl="1"/>
            <a:r>
              <a:rPr lang="de-DE" sz="1200"/>
              <a:t>Weitere Fallbeispiele</a:t>
            </a:r>
          </a:p>
          <a:p>
            <a:pPr lvl="1"/>
            <a:r>
              <a:rPr lang="de-DE" sz="1200"/>
              <a:t>Fokus: Einkauf &amp; Kreislaufwirtschaft</a:t>
            </a:r>
          </a:p>
          <a:p>
            <a:pPr lvl="1"/>
            <a:r>
              <a:rPr lang="de-DE" sz="1200"/>
              <a:t>Praxisaufgaben</a:t>
            </a:r>
          </a:p>
          <a:p>
            <a:pPr>
              <a:spcBef>
                <a:spcPts val="900"/>
              </a:spcBef>
            </a:pPr>
            <a:r>
              <a:rPr lang="de-DE" sz="1200" b="1">
                <a:latin typeface="Arial" charset="0"/>
              </a:rPr>
              <a:t>Austauschmöglichkeiten &amp; Vernetzung zu Nachhaltigem Einkauf</a:t>
            </a:r>
          </a:p>
          <a:p>
            <a:pPr lvl="1"/>
            <a:r>
              <a:rPr lang="de-DE" sz="1200"/>
              <a:t>Austauschplattformen</a:t>
            </a:r>
          </a:p>
          <a:p>
            <a:pPr lvl="1"/>
            <a:r>
              <a:rPr lang="de-DE" sz="1200"/>
              <a:t>Trainings &amp; Weiterbildungen</a:t>
            </a:r>
          </a:p>
        </p:txBody>
      </p:sp>
      <p:sp>
        <p:nvSpPr>
          <p:cNvPr id="21" name="Rechteck 20">
            <a:extLst>
              <a:ext uri="{FF2B5EF4-FFF2-40B4-BE49-F238E27FC236}">
                <a16:creationId xmlns:a16="http://schemas.microsoft.com/office/drawing/2014/main" id="{A899096A-16A5-5A4F-9668-861AE3DA361D}"/>
              </a:ext>
            </a:extLst>
          </p:cNvPr>
          <p:cNvSpPr/>
          <p:nvPr/>
        </p:nvSpPr>
        <p:spPr bwMode="auto">
          <a:xfrm>
            <a:off x="4308016" y="2453112"/>
            <a:ext cx="3528000" cy="1461663"/>
          </a:xfrm>
          <a:prstGeom prst="rect">
            <a:avLst/>
          </a:prstGeom>
          <a:solidFill>
            <a:srgbClr val="F9AA00">
              <a:alpha val="29804"/>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endParaRPr>
          </a:p>
        </p:txBody>
      </p:sp>
      <p:sp>
        <p:nvSpPr>
          <p:cNvPr id="4" name="Fußzeilenplatzhalter 3"/>
          <p:cNvSpPr>
            <a:spLocks noGrp="1"/>
          </p:cNvSpPr>
          <p:nvPr>
            <p:ph type="ftr" sz="quarter" idx="10"/>
          </p:nvPr>
        </p:nvSpPr>
        <p:spPr/>
        <p:txBody>
          <a:bodyPr/>
          <a:lstStyle/>
          <a:p>
            <a:r>
              <a:rPr lang="de-DE" dirty="0" smtClean="0">
                <a:latin typeface="+mn-lt"/>
              </a:rPr>
              <a:t>© LfU / IZU Infozentrum </a:t>
            </a:r>
            <a:r>
              <a:rPr lang="de-DE" dirty="0" err="1" smtClean="0">
                <a:latin typeface="+mn-lt"/>
              </a:rPr>
              <a:t>UmweltWirtschaft</a:t>
            </a:r>
            <a:r>
              <a:rPr lang="de-DE" dirty="0" smtClean="0">
                <a:latin typeface="+mn-lt"/>
              </a:rPr>
              <a:t> / 2022</a:t>
            </a:r>
            <a:endParaRPr lang="de-DE" dirty="0">
              <a:latin typeface="+mn-lt"/>
            </a:endParaRPr>
          </a:p>
        </p:txBody>
      </p:sp>
      <p:sp>
        <p:nvSpPr>
          <p:cNvPr id="5" name="Foliennummernplatzhalter 4"/>
          <p:cNvSpPr>
            <a:spLocks noGrp="1"/>
          </p:cNvSpPr>
          <p:nvPr>
            <p:ph type="sldNum" sz="quarter" idx="4"/>
          </p:nvPr>
        </p:nvSpPr>
        <p:spPr>
          <a:xfrm>
            <a:off x="5905500" y="6477000"/>
            <a:ext cx="478532" cy="280988"/>
          </a:xfrm>
        </p:spPr>
        <p:txBody>
          <a:bodyPr/>
          <a:lstStyle/>
          <a:p>
            <a:fld id="{874F30DA-0C98-471D-8D41-FDABE1A1224B}" type="slidenum">
              <a:rPr lang="de-DE">
                <a:latin typeface="+mn-lt"/>
              </a:rPr>
              <a:pPr/>
              <a:t>21</a:t>
            </a:fld>
            <a:endParaRPr lang="de-DE">
              <a:latin typeface="+mn-lt"/>
            </a:endParaRPr>
          </a:p>
        </p:txBody>
      </p:sp>
      <p:sp>
        <p:nvSpPr>
          <p:cNvPr id="6" name="Datumsplatzhalter 5"/>
          <p:cNvSpPr>
            <a:spLocks noGrp="1"/>
          </p:cNvSpPr>
          <p:nvPr>
            <p:ph type="dt" sz="half" idx="12"/>
          </p:nvPr>
        </p:nvSpPr>
        <p:spPr>
          <a:xfrm>
            <a:off x="431801" y="223838"/>
            <a:ext cx="8118433" cy="476250"/>
          </a:xfrm>
        </p:spPr>
        <p:txBody>
          <a:bodyPr/>
          <a:lstStyle/>
          <a:p>
            <a:r>
              <a:rPr lang="de-DE" smtClean="0"/>
              <a:t>Schulungskonzept für Nachhaltigen Einkauf – 2. </a:t>
            </a:r>
            <a:r>
              <a:rPr lang="de-DE" kern="0" smtClean="0">
                <a:cs typeface="Calibri" panose="020F0502020204030204" pitchFamily="34" charset="0"/>
              </a:rPr>
              <a:t>Fachwissen &amp; Methodenkompetenz</a:t>
            </a:r>
            <a:endParaRPr lang="de-DE" kern="0">
              <a:cs typeface="Calibri" panose="020F0502020204030204" pitchFamily="34" charset="0"/>
            </a:endParaRPr>
          </a:p>
        </p:txBody>
      </p:sp>
      <p:sp>
        <p:nvSpPr>
          <p:cNvPr id="252930" name="Rectangle 2"/>
          <p:cNvSpPr>
            <a:spLocks noGrp="1" noChangeArrowheads="1"/>
          </p:cNvSpPr>
          <p:nvPr>
            <p:ph type="title"/>
          </p:nvPr>
        </p:nvSpPr>
        <p:spPr>
          <a:xfrm>
            <a:off x="431801" y="935038"/>
            <a:ext cx="11425767" cy="500062"/>
          </a:xfrm>
        </p:spPr>
        <p:txBody>
          <a:bodyPr/>
          <a:lstStyle/>
          <a:p>
            <a:r>
              <a:rPr lang="de-DE">
                <a:latin typeface="+mn-lt"/>
              </a:rPr>
              <a:t>Inhaltsverzeichnis</a:t>
            </a:r>
          </a:p>
        </p:txBody>
      </p:sp>
      <p:sp>
        <p:nvSpPr>
          <p:cNvPr id="13" name="Textfeld 12">
            <a:extLst>
              <a:ext uri="{FF2B5EF4-FFF2-40B4-BE49-F238E27FC236}">
                <a16:creationId xmlns:a16="http://schemas.microsoft.com/office/drawing/2014/main" id="{EFD6BC70-5AEC-CA4B-AF8F-726BC447AA2F}"/>
              </a:ext>
            </a:extLst>
          </p:cNvPr>
          <p:cNvSpPr txBox="1"/>
          <p:nvPr/>
        </p:nvSpPr>
        <p:spPr>
          <a:xfrm>
            <a:off x="431800" y="2453113"/>
            <a:ext cx="3528000" cy="3856207"/>
          </a:xfrm>
          <a:prstGeom prst="rect">
            <a:avLst/>
          </a:prstGeom>
          <a:noFill/>
          <a:ln w="19050">
            <a:solidFill>
              <a:schemeClr val="bg1">
                <a:lumMod val="75000"/>
              </a:schemeClr>
            </a:solidFill>
          </a:ln>
        </p:spPr>
        <p:txBody>
          <a:bodyPr wrap="square" tIns="72000" bIns="72000" rtlCol="0" anchor="t" anchorCtr="0">
            <a:noAutofit/>
          </a:bodyPr>
          <a:lstStyle/>
          <a:p>
            <a:pPr marL="193675" indent="-193675" algn="l" eaLnBrk="1" hangingPunct="1">
              <a:lnSpc>
                <a:spcPct val="110000"/>
              </a:lnSpc>
              <a:spcBef>
                <a:spcPts val="900"/>
              </a:spcBef>
              <a:spcAft>
                <a:spcPts val="300"/>
              </a:spcAft>
              <a:buClr>
                <a:srgbClr val="526E7F"/>
              </a:buClr>
              <a:buFontTx/>
              <a:buChar char="•"/>
            </a:pPr>
            <a:r>
              <a:rPr lang="de-DE" sz="1200" b="1">
                <a:solidFill>
                  <a:srgbClr val="3B687F"/>
                </a:solidFill>
                <a:cs typeface="Calibri" panose="020F0502020204030204" pitchFamily="34" charset="0"/>
              </a:rPr>
              <a:t>Steigende Nachhaltigkeitsanforderungen an Unternehmen</a:t>
            </a:r>
          </a:p>
          <a:p>
            <a:pPr marL="444500" lvl="1" indent="-222250" algn="l" eaLnBrk="1" hangingPunct="1">
              <a:lnSpc>
                <a:spcPct val="110000"/>
              </a:lnSpc>
              <a:spcBef>
                <a:spcPts val="300"/>
              </a:spcBef>
              <a:spcAft>
                <a:spcPts val="300"/>
              </a:spcAft>
              <a:buClr>
                <a:srgbClr val="526E7F"/>
              </a:buClr>
              <a:buFontTx/>
              <a:buChar char="•"/>
            </a:pPr>
            <a:r>
              <a:rPr lang="de-DE" sz="1200">
                <a:solidFill>
                  <a:srgbClr val="3B687F"/>
                </a:solidFill>
                <a:cs typeface="Calibri" panose="020F0502020204030204" pitchFamily="34" charset="0"/>
              </a:rPr>
              <a:t>Zentrale Herausforderungen</a:t>
            </a:r>
          </a:p>
          <a:p>
            <a:pPr marL="444500" lvl="1" indent="-222250" algn="l" eaLnBrk="1" hangingPunct="1">
              <a:lnSpc>
                <a:spcPct val="110000"/>
              </a:lnSpc>
              <a:spcBef>
                <a:spcPts val="300"/>
              </a:spcBef>
              <a:spcAft>
                <a:spcPts val="300"/>
              </a:spcAft>
              <a:buClr>
                <a:srgbClr val="526E7F"/>
              </a:buClr>
              <a:buFontTx/>
              <a:buChar char="•"/>
            </a:pPr>
            <a:r>
              <a:rPr lang="de-DE" sz="1200">
                <a:solidFill>
                  <a:srgbClr val="3B687F"/>
                </a:solidFill>
                <a:cs typeface="Calibri" panose="020F0502020204030204" pitchFamily="34" charset="0"/>
              </a:rPr>
              <a:t>Nachhaltigkeitstrends &amp; -entwicklungen</a:t>
            </a:r>
          </a:p>
          <a:p>
            <a:pPr marL="444500" lvl="1" indent="-222250" algn="l" eaLnBrk="1" hangingPunct="1">
              <a:lnSpc>
                <a:spcPct val="110000"/>
              </a:lnSpc>
              <a:spcBef>
                <a:spcPts val="300"/>
              </a:spcBef>
              <a:spcAft>
                <a:spcPts val="300"/>
              </a:spcAft>
              <a:buClr>
                <a:srgbClr val="526E7F"/>
              </a:buClr>
              <a:buFontTx/>
              <a:buChar char="•"/>
            </a:pPr>
            <a:r>
              <a:rPr lang="de-DE" sz="1200">
                <a:solidFill>
                  <a:srgbClr val="3B687F"/>
                </a:solidFill>
                <a:cs typeface="Calibri" panose="020F0502020204030204" pitchFamily="34" charset="0"/>
              </a:rPr>
              <a:t>Regulatorischer Rahmen</a:t>
            </a:r>
            <a:endParaRPr lang="de-DE" sz="1200">
              <a:solidFill>
                <a:srgbClr val="3B687F"/>
              </a:solidFill>
              <a:latin typeface="+mn-lt"/>
              <a:cs typeface="Calibri" panose="020F0502020204030204" pitchFamily="34" charset="0"/>
            </a:endParaRPr>
          </a:p>
          <a:p>
            <a:pPr marL="193675" indent="-193675" algn="l" eaLnBrk="1" hangingPunct="1">
              <a:lnSpc>
                <a:spcPct val="110000"/>
              </a:lnSpc>
              <a:spcBef>
                <a:spcPts val="900"/>
              </a:spcBef>
              <a:spcAft>
                <a:spcPts val="300"/>
              </a:spcAft>
              <a:buClr>
                <a:srgbClr val="526E7F"/>
              </a:buClr>
              <a:buFontTx/>
              <a:buChar char="•"/>
            </a:pPr>
            <a:r>
              <a:rPr lang="de-DE" sz="1200" b="1">
                <a:solidFill>
                  <a:srgbClr val="3B687F"/>
                </a:solidFill>
                <a:cs typeface="Calibri" panose="020F0502020204030204" pitchFamily="34" charset="0"/>
              </a:rPr>
              <a:t>Die besondere Rolle des Einkaufs für Nachhaltigkeit</a:t>
            </a:r>
          </a:p>
          <a:p>
            <a:pPr marL="444500" lvl="1" indent="-222250" algn="l" eaLnBrk="1" hangingPunct="1">
              <a:lnSpc>
                <a:spcPct val="110000"/>
              </a:lnSpc>
              <a:spcBef>
                <a:spcPts val="300"/>
              </a:spcBef>
              <a:spcAft>
                <a:spcPts val="300"/>
              </a:spcAft>
              <a:buClr>
                <a:srgbClr val="526E7F"/>
              </a:buClr>
              <a:buFontTx/>
              <a:buChar char="•"/>
            </a:pPr>
            <a:r>
              <a:rPr lang="de-DE" sz="1200">
                <a:solidFill>
                  <a:srgbClr val="3B687F"/>
                </a:solidFill>
                <a:cs typeface="Calibri" panose="020F0502020204030204" pitchFamily="34" charset="0"/>
              </a:rPr>
              <a:t>Der Einkauf als Multiplikator</a:t>
            </a:r>
          </a:p>
          <a:p>
            <a:pPr marL="444500" lvl="1" indent="-222250" algn="l" eaLnBrk="1" hangingPunct="1">
              <a:lnSpc>
                <a:spcPct val="110000"/>
              </a:lnSpc>
              <a:spcBef>
                <a:spcPts val="300"/>
              </a:spcBef>
              <a:spcAft>
                <a:spcPts val="300"/>
              </a:spcAft>
              <a:buClr>
                <a:srgbClr val="526E7F"/>
              </a:buClr>
              <a:buFontTx/>
              <a:buChar char="•"/>
            </a:pPr>
            <a:r>
              <a:rPr lang="de-DE" sz="1200">
                <a:solidFill>
                  <a:srgbClr val="3B687F"/>
                </a:solidFill>
                <a:cs typeface="Calibri" panose="020F0502020204030204" pitchFamily="34" charset="0"/>
              </a:rPr>
              <a:t>Der Business Case für Nachhaltige Beschaffung</a:t>
            </a:r>
            <a:endParaRPr lang="de-DE" sz="1200">
              <a:solidFill>
                <a:schemeClr val="bg2"/>
              </a:solidFill>
              <a:latin typeface="+mn-lt"/>
              <a:cs typeface="Calibri" panose="020F0502020204030204" pitchFamily="34" charset="0"/>
            </a:endParaRPr>
          </a:p>
          <a:p>
            <a:pPr marL="171450" lvl="0" indent="-171450" algn="l">
              <a:lnSpc>
                <a:spcPct val="110000"/>
              </a:lnSpc>
              <a:spcBef>
                <a:spcPts val="300"/>
              </a:spcBef>
              <a:spcAft>
                <a:spcPts val="300"/>
              </a:spcAft>
              <a:buClr>
                <a:srgbClr val="526E7F"/>
              </a:buClr>
              <a:buFont typeface="Arial" panose="020B0604020202020204" pitchFamily="34" charset="0"/>
              <a:buChar char="•"/>
            </a:pPr>
            <a:endParaRPr lang="de-DE" sz="1200">
              <a:solidFill>
                <a:schemeClr val="bg2"/>
              </a:solidFill>
              <a:latin typeface="+mn-lt"/>
              <a:cs typeface="Calibri" panose="020F0502020204030204" pitchFamily="34" charset="0"/>
            </a:endParaRPr>
          </a:p>
          <a:p>
            <a:pPr marL="171450" lvl="0" indent="-171450" algn="l">
              <a:lnSpc>
                <a:spcPct val="110000"/>
              </a:lnSpc>
              <a:spcBef>
                <a:spcPts val="300"/>
              </a:spcBef>
              <a:spcAft>
                <a:spcPts val="300"/>
              </a:spcAft>
              <a:buClr>
                <a:srgbClr val="526E7F"/>
              </a:buClr>
              <a:buFont typeface="Arial" panose="020B0604020202020204" pitchFamily="34" charset="0"/>
              <a:buChar char="•"/>
            </a:pPr>
            <a:endParaRPr lang="de-DE" sz="1200">
              <a:solidFill>
                <a:schemeClr val="bg2"/>
              </a:solidFill>
              <a:latin typeface="+mn-lt"/>
              <a:cs typeface="Calibri" panose="020F0502020204030204" pitchFamily="34" charset="0"/>
            </a:endParaRPr>
          </a:p>
        </p:txBody>
      </p:sp>
      <p:sp>
        <p:nvSpPr>
          <p:cNvPr id="15" name="AutoShape 11">
            <a:extLst>
              <a:ext uri="{FF2B5EF4-FFF2-40B4-BE49-F238E27FC236}">
                <a16:creationId xmlns:a16="http://schemas.microsoft.com/office/drawing/2014/main" id="{84ED35F8-DA99-874D-BEF0-40EF323B738B}"/>
              </a:ext>
            </a:extLst>
          </p:cNvPr>
          <p:cNvSpPr>
            <a:spLocks noChangeArrowheads="1"/>
          </p:cNvSpPr>
          <p:nvPr/>
        </p:nvSpPr>
        <p:spPr bwMode="gray">
          <a:xfrm>
            <a:off x="431800" y="1611512"/>
            <a:ext cx="3690000" cy="665189"/>
          </a:xfrm>
          <a:prstGeom prst="homePlate">
            <a:avLst>
              <a:gd name="adj" fmla="val 20219"/>
            </a:avLst>
          </a:prstGeom>
          <a:noFill/>
          <a:ln w="19050" algn="ctr">
            <a:solidFill>
              <a:schemeClr val="bg1">
                <a:lumMod val="75000"/>
              </a:schemeClr>
            </a:solidFill>
            <a:miter lim="800000"/>
            <a:headEnd type="none" w="sm" len="sm"/>
            <a:tailEnd type="none" w="sm" len="sm"/>
          </a:ln>
        </p:spPr>
        <p:txBody>
          <a:bodyPr wrap="square" lIns="36000" tIns="36000" rIns="36000" bIns="36000" anchor="ctr"/>
          <a:lstStyle/>
          <a:p>
            <a:pPr algn="ctr">
              <a:lnSpc>
                <a:spcPct val="106000"/>
              </a:lnSpc>
              <a:buClr>
                <a:srgbClr val="000000"/>
              </a:buClr>
              <a:defRPr/>
            </a:pPr>
            <a:r>
              <a:rPr lang="de-DE" sz="1600" b="1" kern="0">
                <a:solidFill>
                  <a:srgbClr val="3B687F"/>
                </a:solidFill>
                <a:latin typeface="+mn-lt"/>
                <a:cs typeface="Calibri" panose="020F0502020204030204" pitchFamily="34" charset="0"/>
              </a:rPr>
              <a:t>Bedeutung der</a:t>
            </a:r>
            <a:br>
              <a:rPr lang="de-DE" sz="1600" b="1" kern="0">
                <a:solidFill>
                  <a:srgbClr val="3B687F"/>
                </a:solidFill>
                <a:latin typeface="+mn-lt"/>
                <a:cs typeface="Calibri" panose="020F0502020204030204" pitchFamily="34" charset="0"/>
              </a:rPr>
            </a:br>
            <a:r>
              <a:rPr lang="de-DE" sz="1600" b="1" kern="0">
                <a:solidFill>
                  <a:srgbClr val="3B687F"/>
                </a:solidFill>
                <a:latin typeface="+mn-lt"/>
                <a:cs typeface="Calibri" panose="020F0502020204030204" pitchFamily="34" charset="0"/>
              </a:rPr>
              <a:t>Nachhaltigen Beschaffung</a:t>
            </a:r>
          </a:p>
        </p:txBody>
      </p:sp>
      <p:sp>
        <p:nvSpPr>
          <p:cNvPr id="16" name="AutoShape 10">
            <a:extLst>
              <a:ext uri="{FF2B5EF4-FFF2-40B4-BE49-F238E27FC236}">
                <a16:creationId xmlns:a16="http://schemas.microsoft.com/office/drawing/2014/main" id="{1BBDAB15-EBE6-2643-A6D7-06B04434029A}"/>
              </a:ext>
            </a:extLst>
          </p:cNvPr>
          <p:cNvSpPr>
            <a:spLocks noChangeArrowheads="1"/>
          </p:cNvSpPr>
          <p:nvPr/>
        </p:nvSpPr>
        <p:spPr bwMode="gray">
          <a:xfrm>
            <a:off x="4308016" y="1612555"/>
            <a:ext cx="3690000" cy="664317"/>
          </a:xfrm>
          <a:prstGeom prst="chevron">
            <a:avLst>
              <a:gd name="adj" fmla="val 21029"/>
            </a:avLst>
          </a:prstGeom>
          <a:noFill/>
          <a:ln w="19050" algn="ctr">
            <a:solidFill>
              <a:schemeClr val="bg1">
                <a:lumMod val="75000"/>
              </a:schemeClr>
            </a:solidFill>
            <a:miter lim="800000"/>
            <a:headEnd type="none" w="sm" len="sm"/>
            <a:tailEnd type="none" w="sm" len="sm"/>
          </a:ln>
        </p:spPr>
        <p:txBody>
          <a:bodyPr wrap="square" lIns="36000" tIns="36000" rIns="36000" bIns="36000" anchor="ctr"/>
          <a:lstStyle/>
          <a:p>
            <a:pPr algn="ctr">
              <a:lnSpc>
                <a:spcPct val="106000"/>
              </a:lnSpc>
              <a:buClr>
                <a:srgbClr val="000000"/>
              </a:buClr>
              <a:defRPr/>
            </a:pPr>
            <a:r>
              <a:rPr lang="de-DE" sz="1600" b="1" kern="0">
                <a:solidFill>
                  <a:srgbClr val="3B687F"/>
                </a:solidFill>
                <a:latin typeface="+mn-lt"/>
                <a:cs typeface="Calibri" panose="020F0502020204030204" pitchFamily="34" charset="0"/>
              </a:rPr>
              <a:t>Fachwissen &amp; Methodenkompetenz</a:t>
            </a:r>
          </a:p>
        </p:txBody>
      </p:sp>
      <p:sp>
        <p:nvSpPr>
          <p:cNvPr id="11" name="AutoShape 10">
            <a:extLst>
              <a:ext uri="{FF2B5EF4-FFF2-40B4-BE49-F238E27FC236}">
                <a16:creationId xmlns:a16="http://schemas.microsoft.com/office/drawing/2014/main" id="{A795D83A-72D5-E74F-B772-A9820C4B3886}"/>
              </a:ext>
            </a:extLst>
          </p:cNvPr>
          <p:cNvSpPr>
            <a:spLocks noChangeArrowheads="1"/>
          </p:cNvSpPr>
          <p:nvPr/>
        </p:nvSpPr>
        <p:spPr bwMode="gray">
          <a:xfrm>
            <a:off x="8184232" y="1612555"/>
            <a:ext cx="3690000" cy="664317"/>
          </a:xfrm>
          <a:prstGeom prst="chevron">
            <a:avLst>
              <a:gd name="adj" fmla="val 21029"/>
            </a:avLst>
          </a:prstGeom>
          <a:noFill/>
          <a:ln w="19050" algn="ctr">
            <a:solidFill>
              <a:schemeClr val="bg1">
                <a:lumMod val="75000"/>
              </a:schemeClr>
            </a:solidFill>
            <a:miter lim="800000"/>
            <a:headEnd type="none" w="sm" len="sm"/>
            <a:tailEnd type="none" w="sm" len="sm"/>
          </a:ln>
        </p:spPr>
        <p:txBody>
          <a:bodyPr wrap="square" lIns="36000" tIns="36000" rIns="36000" bIns="36000" anchor="ctr"/>
          <a:lstStyle/>
          <a:p>
            <a:pPr algn="ctr">
              <a:lnSpc>
                <a:spcPct val="106000"/>
              </a:lnSpc>
              <a:buClr>
                <a:srgbClr val="000000"/>
              </a:buClr>
              <a:defRPr/>
            </a:pPr>
            <a:r>
              <a:rPr lang="de-DE" sz="1600" b="1" kern="0">
                <a:solidFill>
                  <a:srgbClr val="3B687F"/>
                </a:solidFill>
                <a:latin typeface="+mn-lt"/>
                <a:cs typeface="Calibri" panose="020F0502020204030204" pitchFamily="34" charset="0"/>
              </a:rPr>
              <a:t>Praktische Anwendung &amp; </a:t>
            </a:r>
            <a:br>
              <a:rPr lang="de-DE" sz="1600" b="1" kern="0">
                <a:solidFill>
                  <a:srgbClr val="3B687F"/>
                </a:solidFill>
                <a:latin typeface="+mn-lt"/>
                <a:cs typeface="Calibri" panose="020F0502020204030204" pitchFamily="34" charset="0"/>
              </a:rPr>
            </a:br>
            <a:r>
              <a:rPr lang="de-DE" sz="1600" b="1" kern="0">
                <a:solidFill>
                  <a:srgbClr val="3B687F"/>
                </a:solidFill>
                <a:latin typeface="+mn-lt"/>
                <a:cs typeface="Calibri" panose="020F0502020204030204" pitchFamily="34" charset="0"/>
              </a:rPr>
              <a:t>Vernetzung</a:t>
            </a:r>
          </a:p>
        </p:txBody>
      </p:sp>
      <p:sp>
        <p:nvSpPr>
          <p:cNvPr id="3" name="Oval 2">
            <a:extLst>
              <a:ext uri="{FF2B5EF4-FFF2-40B4-BE49-F238E27FC236}">
                <a16:creationId xmlns:a16="http://schemas.microsoft.com/office/drawing/2014/main" id="{F4B95520-81C6-5D49-AF5B-F948477EEF1D}"/>
              </a:ext>
            </a:extLst>
          </p:cNvPr>
          <p:cNvSpPr/>
          <p:nvPr/>
        </p:nvSpPr>
        <p:spPr bwMode="auto">
          <a:xfrm>
            <a:off x="551416" y="1800106"/>
            <a:ext cx="288000" cy="288000"/>
          </a:xfrm>
          <a:prstGeom prst="ellipse">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a:ln>
                  <a:noFill/>
                </a:ln>
                <a:solidFill>
                  <a:srgbClr val="3B687F"/>
                </a:solidFill>
                <a:effectLst/>
                <a:latin typeface="Arial" charset="0"/>
                <a:ea typeface="ＭＳ Ｐゴシック" charset="-128"/>
              </a:rPr>
              <a:t>1</a:t>
            </a:r>
          </a:p>
        </p:txBody>
      </p:sp>
      <p:sp>
        <p:nvSpPr>
          <p:cNvPr id="17" name="Oval 16">
            <a:extLst>
              <a:ext uri="{FF2B5EF4-FFF2-40B4-BE49-F238E27FC236}">
                <a16:creationId xmlns:a16="http://schemas.microsoft.com/office/drawing/2014/main" id="{53ECD448-A538-FF4D-944B-A38DDE6E06BF}"/>
              </a:ext>
            </a:extLst>
          </p:cNvPr>
          <p:cNvSpPr/>
          <p:nvPr/>
        </p:nvSpPr>
        <p:spPr bwMode="auto">
          <a:xfrm>
            <a:off x="4563736" y="1800106"/>
            <a:ext cx="288000" cy="288000"/>
          </a:xfrm>
          <a:prstGeom prst="ellipse">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b="1">
                <a:solidFill>
                  <a:srgbClr val="3B687F"/>
                </a:solidFill>
              </a:rPr>
              <a:t>2</a:t>
            </a:r>
            <a:endParaRPr kumimoji="0" lang="en-US" sz="1600" b="1" i="0" u="none" strike="noStrike" cap="none" normalizeH="0" baseline="0">
              <a:ln>
                <a:noFill/>
              </a:ln>
              <a:solidFill>
                <a:srgbClr val="3B687F"/>
              </a:solidFill>
              <a:effectLst/>
              <a:latin typeface="Arial" charset="0"/>
              <a:ea typeface="ＭＳ Ｐゴシック" charset="-128"/>
            </a:endParaRPr>
          </a:p>
        </p:txBody>
      </p:sp>
      <p:sp>
        <p:nvSpPr>
          <p:cNvPr id="18" name="Oval 17">
            <a:extLst>
              <a:ext uri="{FF2B5EF4-FFF2-40B4-BE49-F238E27FC236}">
                <a16:creationId xmlns:a16="http://schemas.microsoft.com/office/drawing/2014/main" id="{5C2F358E-3EDD-E64D-BF29-F86DCFB95848}"/>
              </a:ext>
            </a:extLst>
          </p:cNvPr>
          <p:cNvSpPr/>
          <p:nvPr/>
        </p:nvSpPr>
        <p:spPr bwMode="auto">
          <a:xfrm>
            <a:off x="8452168" y="1800106"/>
            <a:ext cx="288000" cy="288000"/>
          </a:xfrm>
          <a:prstGeom prst="ellipse">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b="1">
                <a:solidFill>
                  <a:srgbClr val="3B687F"/>
                </a:solidFill>
              </a:rPr>
              <a:t>3</a:t>
            </a:r>
            <a:endParaRPr kumimoji="0" lang="en-US" sz="1600" b="1" i="0" u="none" strike="noStrike" cap="none" normalizeH="0" baseline="0">
              <a:ln>
                <a:noFill/>
              </a:ln>
              <a:solidFill>
                <a:srgbClr val="3B687F"/>
              </a:solidFill>
              <a:effectLst/>
              <a:latin typeface="Arial" charset="0"/>
              <a:ea typeface="ＭＳ Ｐゴシック" charset="-128"/>
            </a:endParaRPr>
          </a:p>
        </p:txBody>
      </p:sp>
      <p:sp>
        <p:nvSpPr>
          <p:cNvPr id="22" name="Textfeld 21">
            <a:extLst>
              <a:ext uri="{FF2B5EF4-FFF2-40B4-BE49-F238E27FC236}">
                <a16:creationId xmlns:a16="http://schemas.microsoft.com/office/drawing/2014/main" id="{566D9C0E-035D-F641-B6A1-E7BE6B8AD7A0}"/>
              </a:ext>
            </a:extLst>
          </p:cNvPr>
          <p:cNvSpPr txBox="1"/>
          <p:nvPr/>
        </p:nvSpPr>
        <p:spPr>
          <a:xfrm>
            <a:off x="4308016" y="2453113"/>
            <a:ext cx="3528000" cy="3856207"/>
          </a:xfrm>
          <a:prstGeom prst="rect">
            <a:avLst/>
          </a:prstGeom>
          <a:noFill/>
          <a:ln w="19050">
            <a:solidFill>
              <a:schemeClr val="bg1">
                <a:lumMod val="75000"/>
              </a:schemeClr>
            </a:solidFill>
          </a:ln>
        </p:spPr>
        <p:txBody>
          <a:bodyPr wrap="square" tIns="72000" bIns="72000" rtlCol="0" anchor="t" anchorCtr="0">
            <a:noAutofit/>
          </a:bodyPr>
          <a:lstStyle>
            <a:defPPr>
              <a:defRPr lang="de-DE"/>
            </a:defPPr>
            <a:lvl1pPr marL="193675" indent="-193675" algn="l" eaLnBrk="1" hangingPunct="1">
              <a:lnSpc>
                <a:spcPct val="110000"/>
              </a:lnSpc>
              <a:spcBef>
                <a:spcPts val="300"/>
              </a:spcBef>
              <a:spcAft>
                <a:spcPts val="300"/>
              </a:spcAft>
              <a:buClr>
                <a:srgbClr val="526E7F"/>
              </a:buClr>
              <a:buFontTx/>
              <a:buChar char="•"/>
              <a:defRPr sz="1300">
                <a:solidFill>
                  <a:srgbClr val="3B687F"/>
                </a:solidFill>
                <a:latin typeface="+mn-lt"/>
                <a:cs typeface="Calibri" panose="020F0502020204030204" pitchFamily="34" charset="0"/>
              </a:defRPr>
            </a:lvl1pPr>
            <a:lvl2pPr marL="444500" lvl="1" indent="-222250" algn="l" eaLnBrk="1" hangingPunct="1">
              <a:lnSpc>
                <a:spcPct val="110000"/>
              </a:lnSpc>
              <a:spcBef>
                <a:spcPts val="300"/>
              </a:spcBef>
              <a:spcAft>
                <a:spcPts val="300"/>
              </a:spcAft>
              <a:buClr>
                <a:srgbClr val="526E7F"/>
              </a:buClr>
              <a:buFontTx/>
              <a:buChar char="•"/>
              <a:defRPr sz="1300">
                <a:solidFill>
                  <a:srgbClr val="3B687F"/>
                </a:solidFill>
                <a:latin typeface="+mn-lt"/>
                <a:cs typeface="Calibri" panose="020F0502020204030204" pitchFamily="34" charset="0"/>
              </a:defRPr>
            </a:lvl2pPr>
          </a:lstStyle>
          <a:p>
            <a:pPr>
              <a:spcBef>
                <a:spcPts val="900"/>
              </a:spcBef>
            </a:pPr>
            <a:r>
              <a:rPr lang="de-DE" sz="1200" b="1">
                <a:latin typeface="Arial" charset="0"/>
              </a:rPr>
              <a:t>Nachhaltigkeit im Beschaffungsprozess</a:t>
            </a:r>
          </a:p>
          <a:p>
            <a:pPr lvl="1"/>
            <a:r>
              <a:rPr lang="de-DE" sz="1200"/>
              <a:t>Nachhaltige Beschaffungsstrategie</a:t>
            </a:r>
          </a:p>
          <a:p>
            <a:pPr lvl="1"/>
            <a:r>
              <a:rPr lang="de-DE" sz="1200"/>
              <a:t>Nachhaltiges Lieferantenmanagement</a:t>
            </a:r>
          </a:p>
          <a:p>
            <a:pPr lvl="1"/>
            <a:r>
              <a:rPr lang="de-DE" sz="1200"/>
              <a:t>Weitere Beschaffungsprozesse</a:t>
            </a:r>
          </a:p>
          <a:p>
            <a:pPr lvl="1"/>
            <a:r>
              <a:rPr lang="de-DE" sz="1200"/>
              <a:t>Fokus: Lieferkettensorgfaltspflichtengesetz</a:t>
            </a:r>
          </a:p>
          <a:p>
            <a:pPr>
              <a:spcBef>
                <a:spcPts val="900"/>
              </a:spcBef>
            </a:pPr>
            <a:r>
              <a:rPr lang="de-DE" sz="1200" b="1">
                <a:latin typeface="Arial" charset="0"/>
              </a:rPr>
              <a:t>Methoden, Standards &amp; Tools für die Nachhaltige Beschaffung</a:t>
            </a:r>
          </a:p>
          <a:p>
            <a:pPr lvl="1"/>
            <a:r>
              <a:rPr lang="de-DE" sz="1200"/>
              <a:t>Checkliste Nachhaltige Beschaffung</a:t>
            </a:r>
          </a:p>
          <a:p>
            <a:pPr lvl="1"/>
            <a:r>
              <a:rPr lang="de-DE" sz="1200"/>
              <a:t>Standards, Ratings &amp; Rankings</a:t>
            </a:r>
          </a:p>
          <a:p>
            <a:pPr lvl="1"/>
            <a:r>
              <a:rPr lang="de-DE" sz="1200"/>
              <a:t>Systeme &amp; Tools</a:t>
            </a:r>
          </a:p>
        </p:txBody>
      </p:sp>
      <p:sp>
        <p:nvSpPr>
          <p:cNvPr id="19" name="Rechteck 18">
            <a:extLst>
              <a:ext uri="{FF2B5EF4-FFF2-40B4-BE49-F238E27FC236}">
                <a16:creationId xmlns:a16="http://schemas.microsoft.com/office/drawing/2014/main" id="{916CBCEF-8DE2-3B42-9F85-66BAFAC4BDA2}"/>
              </a:ext>
            </a:extLst>
          </p:cNvPr>
          <p:cNvSpPr/>
          <p:nvPr/>
        </p:nvSpPr>
        <p:spPr bwMode="auto">
          <a:xfrm>
            <a:off x="335360" y="1556792"/>
            <a:ext cx="3804030" cy="4802212"/>
          </a:xfrm>
          <a:prstGeom prst="rect">
            <a:avLst/>
          </a:prstGeom>
          <a:solidFill>
            <a:srgbClr val="FFFFFF">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endParaRPr>
          </a:p>
        </p:txBody>
      </p:sp>
      <p:sp>
        <p:nvSpPr>
          <p:cNvPr id="20" name="Rechteck 19">
            <a:extLst>
              <a:ext uri="{FF2B5EF4-FFF2-40B4-BE49-F238E27FC236}">
                <a16:creationId xmlns:a16="http://schemas.microsoft.com/office/drawing/2014/main" id="{F6F03EB4-599F-1B46-A746-00640720CE16}"/>
              </a:ext>
            </a:extLst>
          </p:cNvPr>
          <p:cNvSpPr/>
          <p:nvPr/>
        </p:nvSpPr>
        <p:spPr bwMode="auto">
          <a:xfrm>
            <a:off x="8070202" y="1556792"/>
            <a:ext cx="3804030" cy="4802212"/>
          </a:xfrm>
          <a:prstGeom prst="rect">
            <a:avLst/>
          </a:prstGeom>
          <a:solidFill>
            <a:srgbClr val="FFFFFF">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endParaRPr>
          </a:p>
        </p:txBody>
      </p:sp>
    </p:spTree>
    <p:extLst>
      <p:ext uri="{BB962C8B-B14F-4D97-AF65-F5344CB8AC3E}">
        <p14:creationId xmlns:p14="http://schemas.microsoft.com/office/powerpoint/2010/main" val="39593045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032746-FDC1-F642-8CE8-4CE6A6B7BBF6}"/>
              </a:ext>
            </a:extLst>
          </p:cNvPr>
          <p:cNvSpPr>
            <a:spLocks noGrp="1"/>
          </p:cNvSpPr>
          <p:nvPr>
            <p:ph type="title"/>
          </p:nvPr>
        </p:nvSpPr>
        <p:spPr>
          <a:xfrm>
            <a:off x="431801" y="935038"/>
            <a:ext cx="11425767" cy="500062"/>
          </a:xfrm>
        </p:spPr>
        <p:txBody>
          <a:bodyPr/>
          <a:lstStyle/>
          <a:p>
            <a:r>
              <a:rPr lang="de-DE"/>
              <a:t>Nachhaltigkeit im Beschaffungsprozess – Fahrplan</a:t>
            </a:r>
          </a:p>
        </p:txBody>
      </p:sp>
      <p:sp>
        <p:nvSpPr>
          <p:cNvPr id="4" name="Fußzeilenplatzhalter 3">
            <a:extLst>
              <a:ext uri="{FF2B5EF4-FFF2-40B4-BE49-F238E27FC236}">
                <a16:creationId xmlns:a16="http://schemas.microsoft.com/office/drawing/2014/main" id="{D541BC83-5765-AA42-8516-56B026E39D64}"/>
              </a:ext>
            </a:extLst>
          </p:cNvPr>
          <p:cNvSpPr>
            <a:spLocks noGrp="1"/>
          </p:cNvSpPr>
          <p:nvPr>
            <p:ph type="ftr" sz="quarter" idx="10"/>
          </p:nvPr>
        </p:nvSpPr>
        <p:spPr/>
        <p:txBody>
          <a:bodyPr/>
          <a:lstStyle/>
          <a:p>
            <a:r>
              <a:rPr lang="de-DE" dirty="0" smtClean="0"/>
              <a:t>© LfU / IZU Infozentrum </a:t>
            </a:r>
            <a:r>
              <a:rPr lang="de-DE" dirty="0" err="1" smtClean="0"/>
              <a:t>UmweltWirtschaft</a:t>
            </a:r>
            <a:r>
              <a:rPr lang="de-DE" dirty="0" smtClean="0"/>
              <a:t> / 2022</a:t>
            </a:r>
            <a:endParaRPr lang="de-DE" dirty="0"/>
          </a:p>
        </p:txBody>
      </p:sp>
      <p:sp>
        <p:nvSpPr>
          <p:cNvPr id="6" name="Foliennummernplatzhalter 5">
            <a:extLst>
              <a:ext uri="{FF2B5EF4-FFF2-40B4-BE49-F238E27FC236}">
                <a16:creationId xmlns:a16="http://schemas.microsoft.com/office/drawing/2014/main" id="{1F327968-3A89-9C4C-A16A-755E0A964D3A}"/>
              </a:ext>
            </a:extLst>
          </p:cNvPr>
          <p:cNvSpPr>
            <a:spLocks noGrp="1"/>
          </p:cNvSpPr>
          <p:nvPr>
            <p:ph type="sldNum" sz="quarter" idx="4"/>
          </p:nvPr>
        </p:nvSpPr>
        <p:spPr/>
        <p:txBody>
          <a:bodyPr/>
          <a:lstStyle/>
          <a:p>
            <a:fld id="{894680D0-7A83-433A-9719-C4143F27F647}" type="slidenum">
              <a:rPr lang="de-DE" smtClean="0"/>
              <a:pPr/>
              <a:t>22</a:t>
            </a:fld>
            <a:endParaRPr lang="de-DE"/>
          </a:p>
        </p:txBody>
      </p:sp>
      <p:sp>
        <p:nvSpPr>
          <p:cNvPr id="9" name="Textfeld 8">
            <a:extLst>
              <a:ext uri="{FF2B5EF4-FFF2-40B4-BE49-F238E27FC236}">
                <a16:creationId xmlns:a16="http://schemas.microsoft.com/office/drawing/2014/main" id="{B21A79A7-DC59-F449-84D4-BEE95CB2B375}"/>
              </a:ext>
            </a:extLst>
          </p:cNvPr>
          <p:cNvSpPr txBox="1"/>
          <p:nvPr/>
        </p:nvSpPr>
        <p:spPr>
          <a:xfrm>
            <a:off x="431801" y="1628774"/>
            <a:ext cx="9048575" cy="492443"/>
          </a:xfrm>
          <a:prstGeom prst="rect">
            <a:avLst/>
          </a:prstGeom>
          <a:noFill/>
        </p:spPr>
        <p:txBody>
          <a:bodyPr wrap="square" rtlCol="0">
            <a:spAutoFit/>
          </a:bodyPr>
          <a:lstStyle/>
          <a:p>
            <a:pPr algn="l"/>
            <a:r>
              <a:rPr lang="de-DE" sz="1300">
                <a:solidFill>
                  <a:srgbClr val="3B687F"/>
                </a:solidFill>
              </a:rPr>
              <a:t>Um die Beschaffungsfunktion nachhaltig zu gestalten, gilt es zunächst die organisatorischen Weichen zu stellen, die strategischen Leitplanken zu setzen und anschließend Nachhaltigkeitsaspekte in wesentliche Prozesse zu integrieren.</a:t>
            </a:r>
          </a:p>
        </p:txBody>
      </p:sp>
      <p:sp>
        <p:nvSpPr>
          <p:cNvPr id="13" name="Rechteck 12">
            <a:extLst>
              <a:ext uri="{FF2B5EF4-FFF2-40B4-BE49-F238E27FC236}">
                <a16:creationId xmlns:a16="http://schemas.microsoft.com/office/drawing/2014/main" id="{5F1470DD-DE99-8D4F-B891-7A667015243D}"/>
              </a:ext>
            </a:extLst>
          </p:cNvPr>
          <p:cNvSpPr/>
          <p:nvPr/>
        </p:nvSpPr>
        <p:spPr bwMode="auto">
          <a:xfrm>
            <a:off x="9624392" y="1628774"/>
            <a:ext cx="2232646" cy="4701600"/>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0000" tIns="72000" rIns="91440" bIns="72000" numCol="1" rtlCol="0" anchor="t" anchorCtr="0" compatLnSpc="1">
            <a:prstTxWarp prst="textNoShape">
              <a:avLst/>
            </a:prstTxWarp>
          </a:bodyPr>
          <a:lstStyle/>
          <a:p>
            <a:pPr marL="182563" marR="0" algn="l" defTabSz="914400" rtl="0" eaLnBrk="0" fontAlgn="base" latinLnBrk="0" hangingPunct="0">
              <a:lnSpc>
                <a:spcPct val="100000"/>
              </a:lnSpc>
              <a:spcBef>
                <a:spcPct val="0"/>
              </a:spcBef>
              <a:spcAft>
                <a:spcPts val="600"/>
              </a:spcAft>
              <a:buClrTx/>
              <a:buSzTx/>
              <a:buFontTx/>
              <a:buNone/>
            </a:pPr>
            <a:r>
              <a:rPr kumimoji="0" lang="de-DE" sz="1000" b="1" i="0" u="none" strike="noStrike" cap="none" normalizeH="0" baseline="0">
                <a:ln>
                  <a:noFill/>
                </a:ln>
                <a:solidFill>
                  <a:srgbClr val="3B687F"/>
                </a:solidFill>
                <a:effectLst/>
              </a:rPr>
              <a:t>Weiterführende Informationen</a:t>
            </a:r>
          </a:p>
          <a:p>
            <a:pPr marL="182563" marR="0" indent="-182563" algn="l" defTabSz="914400" rtl="0" eaLnBrk="0" fontAlgn="base" latinLnBrk="0" hangingPunct="0">
              <a:lnSpc>
                <a:spcPct val="100000"/>
              </a:lnSpc>
              <a:spcBef>
                <a:spcPct val="0"/>
              </a:spcBef>
              <a:spcAft>
                <a:spcPts val="300"/>
              </a:spcAft>
              <a:buClrTx/>
              <a:buSzTx/>
              <a:buFont typeface="Arial" panose="020B0604020202020204" pitchFamily="34" charset="0"/>
              <a:buChar char="•"/>
            </a:pPr>
            <a:r>
              <a:rPr lang="de-DE" sz="1000">
                <a:solidFill>
                  <a:srgbClr val="3B687F"/>
                </a:solidFill>
              </a:rPr>
              <a:t>Die ISO 20400 Richtlinie beschreibt Vorgehensweisen zur Implementierung von Nachhaltiger Beschaffung</a:t>
            </a:r>
          </a:p>
          <a:p>
            <a:pPr marL="182563" marR="0" indent="-182563" algn="l" defTabSz="914400" rtl="0" eaLnBrk="0" fontAlgn="base" latinLnBrk="0" hangingPunct="0">
              <a:lnSpc>
                <a:spcPct val="100000"/>
              </a:lnSpc>
              <a:spcBef>
                <a:spcPct val="0"/>
              </a:spcBef>
              <a:spcAft>
                <a:spcPts val="300"/>
              </a:spcAft>
              <a:buClrTx/>
              <a:buSzTx/>
              <a:buFont typeface="Arial" panose="020B0604020202020204" pitchFamily="34" charset="0"/>
              <a:buChar char="•"/>
            </a:pPr>
            <a:r>
              <a:rPr lang="de-DE" sz="1000">
                <a:solidFill>
                  <a:srgbClr val="3B687F"/>
                </a:solidFill>
              </a:rPr>
              <a:t>Eine Checkliste zur Einführung Nachhaltiger Beschaffung findet sich in Modul 2.2</a:t>
            </a:r>
          </a:p>
          <a:p>
            <a:pPr marL="182563" marR="0" indent="-182563" algn="l" defTabSz="914400" rtl="0" eaLnBrk="0" fontAlgn="base" latinLnBrk="0" hangingPunct="0">
              <a:lnSpc>
                <a:spcPct val="100000"/>
              </a:lnSpc>
              <a:spcBef>
                <a:spcPct val="0"/>
              </a:spcBef>
              <a:spcAft>
                <a:spcPts val="300"/>
              </a:spcAft>
              <a:buClrTx/>
              <a:buSzTx/>
              <a:buFont typeface="Arial" panose="020B0604020202020204" pitchFamily="34" charset="0"/>
              <a:buChar char="•"/>
            </a:pPr>
            <a:endParaRPr kumimoji="0" lang="de-DE" sz="1000" i="0" u="none" strike="noStrike" cap="none" normalizeH="0" baseline="0">
              <a:ln>
                <a:noFill/>
              </a:ln>
              <a:solidFill>
                <a:srgbClr val="3B687F"/>
              </a:solidFill>
              <a:effectLst/>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kumimoji="0" lang="de-DE" sz="1000" i="0" u="none" strike="noStrike" cap="none" normalizeH="0" baseline="0">
              <a:ln>
                <a:noFill/>
              </a:ln>
              <a:solidFill>
                <a:srgbClr val="3B687F"/>
              </a:solidFill>
              <a:effectLst/>
            </a:endParaRPr>
          </a:p>
        </p:txBody>
      </p:sp>
      <p:pic>
        <p:nvPicPr>
          <p:cNvPr id="14" name="Grafik 13" descr="Informationen mit einfarbiger Füllung">
            <a:extLst>
              <a:ext uri="{FF2B5EF4-FFF2-40B4-BE49-F238E27FC236}">
                <a16:creationId xmlns:a16="http://schemas.microsoft.com/office/drawing/2014/main" id="{BD2189F9-C91F-E544-BDD1-A0A0BC5A483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9648000" y="1658527"/>
            <a:ext cx="216000" cy="216000"/>
          </a:xfrm>
          <a:prstGeom prst="rect">
            <a:avLst/>
          </a:prstGeom>
        </p:spPr>
      </p:pic>
      <p:sp>
        <p:nvSpPr>
          <p:cNvPr id="19" name="Rechteck 18">
            <a:extLst>
              <a:ext uri="{FF2B5EF4-FFF2-40B4-BE49-F238E27FC236}">
                <a16:creationId xmlns:a16="http://schemas.microsoft.com/office/drawing/2014/main" id="{5CCE679E-E7B3-C748-8DBD-D52148D29191}"/>
              </a:ext>
            </a:extLst>
          </p:cNvPr>
          <p:cNvSpPr/>
          <p:nvPr/>
        </p:nvSpPr>
        <p:spPr bwMode="auto">
          <a:xfrm>
            <a:off x="442913" y="2276475"/>
            <a:ext cx="949007" cy="4068763"/>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rgbClr val="3B687F"/>
              </a:solidFill>
              <a:effectLst/>
              <a:latin typeface="Arial" charset="0"/>
              <a:ea typeface="ＭＳ Ｐゴシック" charset="-128"/>
            </a:endParaRPr>
          </a:p>
        </p:txBody>
      </p:sp>
      <p:pic>
        <p:nvPicPr>
          <p:cNvPr id="8" name="Grafik 7" descr="Route zwei Stecknadeln mit Weg mit einfarbiger Füllung">
            <a:extLst>
              <a:ext uri="{FF2B5EF4-FFF2-40B4-BE49-F238E27FC236}">
                <a16:creationId xmlns:a16="http://schemas.microsoft.com/office/drawing/2014/main" id="{01F2AAB3-781A-F54F-B219-FD8708193D7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453737" y="3853656"/>
            <a:ext cx="914400" cy="914400"/>
          </a:xfrm>
          <a:prstGeom prst="rect">
            <a:avLst/>
          </a:prstGeom>
        </p:spPr>
      </p:pic>
      <p:sp>
        <p:nvSpPr>
          <p:cNvPr id="20" name="Textfeld 19">
            <a:extLst>
              <a:ext uri="{FF2B5EF4-FFF2-40B4-BE49-F238E27FC236}">
                <a16:creationId xmlns:a16="http://schemas.microsoft.com/office/drawing/2014/main" id="{96F89995-812C-7049-9C98-6ECC5787E18D}"/>
              </a:ext>
            </a:extLst>
          </p:cNvPr>
          <p:cNvSpPr txBox="1"/>
          <p:nvPr/>
        </p:nvSpPr>
        <p:spPr>
          <a:xfrm>
            <a:off x="1783589" y="2551730"/>
            <a:ext cx="7121889" cy="692497"/>
          </a:xfrm>
          <a:prstGeom prst="rect">
            <a:avLst/>
          </a:prstGeom>
          <a:noFill/>
        </p:spPr>
        <p:txBody>
          <a:bodyPr wrap="square" rtlCol="0">
            <a:spAutoFit/>
          </a:bodyPr>
          <a:lstStyle/>
          <a:p>
            <a:pPr marL="276225" indent="-276225" algn="l">
              <a:buFont typeface="+mj-lt"/>
              <a:buAutoNum type="romanUcPeriod"/>
            </a:pPr>
            <a:r>
              <a:rPr lang="de-DE" sz="1300" b="1">
                <a:solidFill>
                  <a:srgbClr val="3B687F"/>
                </a:solidFill>
              </a:rPr>
              <a:t>Die Basis schaffen</a:t>
            </a:r>
          </a:p>
          <a:p>
            <a:pPr marL="273050" lvl="1" algn="l"/>
            <a:r>
              <a:rPr lang="de-DE" sz="1300">
                <a:solidFill>
                  <a:srgbClr val="3B687F"/>
                </a:solidFill>
              </a:rPr>
              <a:t>Unterstützung durch Entscheidungsträger, Aufsetzen der organisatorischen Strukturen, Identifizierung und Einbindung relevanter Stakeholder</a:t>
            </a:r>
          </a:p>
        </p:txBody>
      </p:sp>
      <p:sp>
        <p:nvSpPr>
          <p:cNvPr id="24" name="Textfeld 23">
            <a:extLst>
              <a:ext uri="{FF2B5EF4-FFF2-40B4-BE49-F238E27FC236}">
                <a16:creationId xmlns:a16="http://schemas.microsoft.com/office/drawing/2014/main" id="{932DA995-697E-0147-97ED-5CAFF829DAEE}"/>
              </a:ext>
            </a:extLst>
          </p:cNvPr>
          <p:cNvSpPr txBox="1"/>
          <p:nvPr/>
        </p:nvSpPr>
        <p:spPr>
          <a:xfrm>
            <a:off x="1783589" y="5336528"/>
            <a:ext cx="7121889" cy="692497"/>
          </a:xfrm>
          <a:prstGeom prst="rect">
            <a:avLst/>
          </a:prstGeom>
          <a:noFill/>
        </p:spPr>
        <p:txBody>
          <a:bodyPr wrap="square" rtlCol="0">
            <a:spAutoFit/>
          </a:bodyPr>
          <a:lstStyle/>
          <a:p>
            <a:pPr marL="276225" indent="-276225" algn="l">
              <a:buFont typeface="+mj-lt"/>
              <a:buAutoNum type="romanUcPeriod" startAt="4"/>
            </a:pPr>
            <a:r>
              <a:rPr lang="de-DE" sz="1300" b="1">
                <a:solidFill>
                  <a:srgbClr val="3B687F"/>
                </a:solidFill>
              </a:rPr>
              <a:t>Erfolge messen</a:t>
            </a:r>
          </a:p>
          <a:p>
            <a:pPr marL="273050" algn="l"/>
            <a:r>
              <a:rPr lang="de-DE" sz="1300">
                <a:solidFill>
                  <a:srgbClr val="3B687F"/>
                </a:solidFill>
              </a:rPr>
              <a:t>Definition relevanter Kennzahlen für Nachhaltige Beschaffung, Fortschrittsmessung und Berichterstattung</a:t>
            </a:r>
          </a:p>
        </p:txBody>
      </p:sp>
      <p:sp>
        <p:nvSpPr>
          <p:cNvPr id="25" name="Textfeld 24">
            <a:extLst>
              <a:ext uri="{FF2B5EF4-FFF2-40B4-BE49-F238E27FC236}">
                <a16:creationId xmlns:a16="http://schemas.microsoft.com/office/drawing/2014/main" id="{18C870E7-2554-FF43-9845-89DFDA10F10D}"/>
              </a:ext>
            </a:extLst>
          </p:cNvPr>
          <p:cNvSpPr txBox="1"/>
          <p:nvPr/>
        </p:nvSpPr>
        <p:spPr>
          <a:xfrm>
            <a:off x="1783589" y="3479996"/>
            <a:ext cx="7121889" cy="692497"/>
          </a:xfrm>
          <a:prstGeom prst="rect">
            <a:avLst/>
          </a:prstGeom>
          <a:noFill/>
        </p:spPr>
        <p:txBody>
          <a:bodyPr wrap="square" rtlCol="0">
            <a:spAutoFit/>
          </a:bodyPr>
          <a:lstStyle/>
          <a:p>
            <a:pPr marL="276225" indent="-276225" algn="l">
              <a:buFont typeface="+mj-lt"/>
              <a:buAutoNum type="romanUcPeriod" startAt="2"/>
            </a:pPr>
            <a:r>
              <a:rPr lang="de-DE" sz="1300" b="1">
                <a:solidFill>
                  <a:srgbClr val="3B687F"/>
                </a:solidFill>
              </a:rPr>
              <a:t>Strategische Leitplanken setzen</a:t>
            </a:r>
          </a:p>
          <a:p>
            <a:pPr marL="273050" lvl="1" algn="l"/>
            <a:r>
              <a:rPr lang="de-DE" sz="1300">
                <a:solidFill>
                  <a:srgbClr val="3B687F"/>
                </a:solidFill>
              </a:rPr>
              <a:t>Ableitung von Prioritäten, Definition des Umfangs und Entwicklung einer Nachhaltigen Beschaffungsstrategie</a:t>
            </a:r>
          </a:p>
        </p:txBody>
      </p:sp>
      <p:sp>
        <p:nvSpPr>
          <p:cNvPr id="27" name="Textfeld 26">
            <a:extLst>
              <a:ext uri="{FF2B5EF4-FFF2-40B4-BE49-F238E27FC236}">
                <a16:creationId xmlns:a16="http://schemas.microsoft.com/office/drawing/2014/main" id="{0B16C7BF-C70C-5E47-B6CD-E5FAF0B5A03F}"/>
              </a:ext>
            </a:extLst>
          </p:cNvPr>
          <p:cNvSpPr txBox="1"/>
          <p:nvPr/>
        </p:nvSpPr>
        <p:spPr>
          <a:xfrm>
            <a:off x="1783589" y="4408262"/>
            <a:ext cx="7121889" cy="692497"/>
          </a:xfrm>
          <a:prstGeom prst="rect">
            <a:avLst/>
          </a:prstGeom>
          <a:noFill/>
        </p:spPr>
        <p:txBody>
          <a:bodyPr wrap="square" rtlCol="0">
            <a:spAutoFit/>
          </a:bodyPr>
          <a:lstStyle/>
          <a:p>
            <a:pPr marL="276225" indent="-276225" algn="l">
              <a:buFont typeface="+mj-lt"/>
              <a:buAutoNum type="romanUcPeriod" startAt="3"/>
            </a:pPr>
            <a:r>
              <a:rPr lang="de-DE" sz="1300" b="1">
                <a:solidFill>
                  <a:srgbClr val="3B687F"/>
                </a:solidFill>
              </a:rPr>
              <a:t>Beschaffungsprozesse nachhaltig gestalten</a:t>
            </a:r>
          </a:p>
          <a:p>
            <a:pPr marL="273050" lvl="1" algn="l"/>
            <a:r>
              <a:rPr lang="de-DE" sz="1300">
                <a:solidFill>
                  <a:srgbClr val="3B687F"/>
                </a:solidFill>
              </a:rPr>
              <a:t>Ableitung von Maßnahmen und Integration von Nachhaltigkeitsaspekten in die Beschaffungsprozesse und Systeme</a:t>
            </a:r>
          </a:p>
        </p:txBody>
      </p:sp>
      <p:pic>
        <p:nvPicPr>
          <p:cNvPr id="28" name="Grafik 27" descr="Nachhaltigkeit mit einfarbiger Füllung">
            <a:extLst>
              <a:ext uri="{FF2B5EF4-FFF2-40B4-BE49-F238E27FC236}">
                <a16:creationId xmlns:a16="http://schemas.microsoft.com/office/drawing/2014/main" id="{5530B6B9-189D-C94E-96D9-7577C103519E}"/>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8801675" y="4430510"/>
            <a:ext cx="593463" cy="648000"/>
          </a:xfrm>
          <a:prstGeom prst="rect">
            <a:avLst/>
          </a:prstGeom>
        </p:spPr>
      </p:pic>
      <p:pic>
        <p:nvPicPr>
          <p:cNvPr id="29" name="Grafik 28" descr="Schachfiguren mit einfarbiger Füllung">
            <a:extLst>
              <a:ext uri="{FF2B5EF4-FFF2-40B4-BE49-F238E27FC236}">
                <a16:creationId xmlns:a16="http://schemas.microsoft.com/office/drawing/2014/main" id="{87FB362A-D4AB-824D-B2F6-4EAE60B98AC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8774406" y="3502244"/>
            <a:ext cx="648000" cy="648000"/>
          </a:xfrm>
          <a:prstGeom prst="rect">
            <a:avLst/>
          </a:prstGeom>
        </p:spPr>
      </p:pic>
      <p:pic>
        <p:nvPicPr>
          <p:cNvPr id="30" name="Grafik 29" descr="Aufwärtstrend mit einfarbiger Füllung">
            <a:extLst>
              <a:ext uri="{FF2B5EF4-FFF2-40B4-BE49-F238E27FC236}">
                <a16:creationId xmlns:a16="http://schemas.microsoft.com/office/drawing/2014/main" id="{5A9623DC-F908-3C4F-8295-4D55211295E3}"/>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8774406" y="5358776"/>
            <a:ext cx="648000" cy="648000"/>
          </a:xfrm>
          <a:prstGeom prst="rect">
            <a:avLst/>
          </a:prstGeom>
        </p:spPr>
      </p:pic>
      <p:pic>
        <p:nvPicPr>
          <p:cNvPr id="31" name="Grafik 30" descr="Hierarchie mit einfarbiger Füllung">
            <a:extLst>
              <a:ext uri="{FF2B5EF4-FFF2-40B4-BE49-F238E27FC236}">
                <a16:creationId xmlns:a16="http://schemas.microsoft.com/office/drawing/2014/main" id="{EC18A9DC-F7A5-A346-BE56-9E347B7D7DA2}"/>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p:blipFill>
        <p:spPr>
          <a:xfrm>
            <a:off x="8774406" y="2573978"/>
            <a:ext cx="648000" cy="648000"/>
          </a:xfrm>
          <a:prstGeom prst="rect">
            <a:avLst/>
          </a:prstGeom>
        </p:spPr>
      </p:pic>
      <p:sp>
        <p:nvSpPr>
          <p:cNvPr id="21" name="Datumsplatzhalter 5">
            <a:extLst>
              <a:ext uri="{FF2B5EF4-FFF2-40B4-BE49-F238E27FC236}">
                <a16:creationId xmlns:a16="http://schemas.microsoft.com/office/drawing/2014/main" id="{6FE65E30-8A9F-5347-BEB6-87D300ED9EE5}"/>
              </a:ext>
            </a:extLst>
          </p:cNvPr>
          <p:cNvSpPr>
            <a:spLocks noGrp="1"/>
          </p:cNvSpPr>
          <p:nvPr>
            <p:ph type="dt" sz="half" idx="12"/>
          </p:nvPr>
        </p:nvSpPr>
        <p:spPr>
          <a:xfrm>
            <a:off x="431801" y="223838"/>
            <a:ext cx="8118433" cy="476250"/>
          </a:xfrm>
        </p:spPr>
        <p:txBody>
          <a:bodyPr/>
          <a:lstStyle/>
          <a:p>
            <a:r>
              <a:rPr lang="de-DE" smtClean="0"/>
              <a:t>Schulungskonzept für Nachhaltigen Einkauf – 2. </a:t>
            </a:r>
            <a:r>
              <a:rPr lang="de-DE" kern="0" smtClean="0">
                <a:cs typeface="Calibri" panose="020F0502020204030204" pitchFamily="34" charset="0"/>
              </a:rPr>
              <a:t>Fachwissen &amp; Methodenkompetenz</a:t>
            </a:r>
            <a:endParaRPr lang="de-DE" kern="0">
              <a:cs typeface="Calibri" panose="020F0502020204030204" pitchFamily="34" charset="0"/>
            </a:endParaRPr>
          </a:p>
        </p:txBody>
      </p:sp>
    </p:spTree>
    <p:extLst>
      <p:ext uri="{BB962C8B-B14F-4D97-AF65-F5344CB8AC3E}">
        <p14:creationId xmlns:p14="http://schemas.microsoft.com/office/powerpoint/2010/main" val="4764847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hteck 21">
            <a:extLst>
              <a:ext uri="{FF2B5EF4-FFF2-40B4-BE49-F238E27FC236}">
                <a16:creationId xmlns:a16="http://schemas.microsoft.com/office/drawing/2014/main" id="{412E35A2-2662-BF49-B467-3C17584EE4C3}"/>
              </a:ext>
            </a:extLst>
          </p:cNvPr>
          <p:cNvSpPr/>
          <p:nvPr/>
        </p:nvSpPr>
        <p:spPr bwMode="auto">
          <a:xfrm>
            <a:off x="442913" y="2276475"/>
            <a:ext cx="949007" cy="4068763"/>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rgbClr val="3B687F"/>
              </a:solidFill>
              <a:effectLst/>
              <a:latin typeface="Arial" charset="0"/>
              <a:ea typeface="ＭＳ Ｐゴシック" charset="-128"/>
            </a:endParaRPr>
          </a:p>
        </p:txBody>
      </p:sp>
      <p:sp>
        <p:nvSpPr>
          <p:cNvPr id="2" name="Titel 1">
            <a:extLst>
              <a:ext uri="{FF2B5EF4-FFF2-40B4-BE49-F238E27FC236}">
                <a16:creationId xmlns:a16="http://schemas.microsoft.com/office/drawing/2014/main" id="{92032746-FDC1-F642-8CE8-4CE6A6B7BBF6}"/>
              </a:ext>
            </a:extLst>
          </p:cNvPr>
          <p:cNvSpPr>
            <a:spLocks noGrp="1"/>
          </p:cNvSpPr>
          <p:nvPr>
            <p:ph type="title"/>
          </p:nvPr>
        </p:nvSpPr>
        <p:spPr>
          <a:xfrm>
            <a:off x="431801" y="935038"/>
            <a:ext cx="11425767" cy="500062"/>
          </a:xfrm>
        </p:spPr>
        <p:txBody>
          <a:bodyPr/>
          <a:lstStyle/>
          <a:p>
            <a:r>
              <a:rPr lang="de-DE"/>
              <a:t>Nachhaltigkeit im Beschaffungsprozess – Strategische Leitplanken setzen</a:t>
            </a:r>
          </a:p>
        </p:txBody>
      </p:sp>
      <p:sp>
        <p:nvSpPr>
          <p:cNvPr id="4" name="Fußzeilenplatzhalter 3">
            <a:extLst>
              <a:ext uri="{FF2B5EF4-FFF2-40B4-BE49-F238E27FC236}">
                <a16:creationId xmlns:a16="http://schemas.microsoft.com/office/drawing/2014/main" id="{D541BC83-5765-AA42-8516-56B026E39D64}"/>
              </a:ext>
            </a:extLst>
          </p:cNvPr>
          <p:cNvSpPr>
            <a:spLocks noGrp="1"/>
          </p:cNvSpPr>
          <p:nvPr>
            <p:ph type="ftr" sz="quarter" idx="10"/>
          </p:nvPr>
        </p:nvSpPr>
        <p:spPr/>
        <p:txBody>
          <a:bodyPr/>
          <a:lstStyle/>
          <a:p>
            <a:r>
              <a:rPr lang="de-DE" dirty="0" smtClean="0"/>
              <a:t>© LfU / IZU Infozentrum </a:t>
            </a:r>
            <a:r>
              <a:rPr lang="de-DE" dirty="0" err="1" smtClean="0"/>
              <a:t>UmweltWirtschaft</a:t>
            </a:r>
            <a:r>
              <a:rPr lang="de-DE" dirty="0" smtClean="0"/>
              <a:t> / 2022</a:t>
            </a:r>
            <a:endParaRPr lang="de-DE" dirty="0"/>
          </a:p>
        </p:txBody>
      </p:sp>
      <p:sp>
        <p:nvSpPr>
          <p:cNvPr id="6" name="Foliennummernplatzhalter 5">
            <a:extLst>
              <a:ext uri="{FF2B5EF4-FFF2-40B4-BE49-F238E27FC236}">
                <a16:creationId xmlns:a16="http://schemas.microsoft.com/office/drawing/2014/main" id="{1F327968-3A89-9C4C-A16A-755E0A964D3A}"/>
              </a:ext>
            </a:extLst>
          </p:cNvPr>
          <p:cNvSpPr>
            <a:spLocks noGrp="1"/>
          </p:cNvSpPr>
          <p:nvPr>
            <p:ph type="sldNum" sz="quarter" idx="4"/>
          </p:nvPr>
        </p:nvSpPr>
        <p:spPr/>
        <p:txBody>
          <a:bodyPr/>
          <a:lstStyle/>
          <a:p>
            <a:fld id="{894680D0-7A83-433A-9719-C4143F27F647}" type="slidenum">
              <a:rPr lang="de-DE" smtClean="0"/>
              <a:pPr/>
              <a:t>23</a:t>
            </a:fld>
            <a:endParaRPr lang="de-DE"/>
          </a:p>
        </p:txBody>
      </p:sp>
      <p:sp>
        <p:nvSpPr>
          <p:cNvPr id="9" name="Textfeld 8">
            <a:extLst>
              <a:ext uri="{FF2B5EF4-FFF2-40B4-BE49-F238E27FC236}">
                <a16:creationId xmlns:a16="http://schemas.microsoft.com/office/drawing/2014/main" id="{B21A79A7-DC59-F449-84D4-BEE95CB2B375}"/>
              </a:ext>
            </a:extLst>
          </p:cNvPr>
          <p:cNvSpPr txBox="1"/>
          <p:nvPr/>
        </p:nvSpPr>
        <p:spPr>
          <a:xfrm>
            <a:off x="431801" y="1628774"/>
            <a:ext cx="9048575" cy="492443"/>
          </a:xfrm>
          <a:prstGeom prst="rect">
            <a:avLst/>
          </a:prstGeom>
          <a:noFill/>
        </p:spPr>
        <p:txBody>
          <a:bodyPr wrap="square" rtlCol="0">
            <a:spAutoFit/>
          </a:bodyPr>
          <a:lstStyle/>
          <a:p>
            <a:pPr algn="l"/>
            <a:r>
              <a:rPr lang="de-DE" sz="1300">
                <a:solidFill>
                  <a:srgbClr val="3B687F"/>
                </a:solidFill>
              </a:rPr>
              <a:t>Eine Nachhaltige Beschaffungsstrategie gibt die Leitplanken vor für unternehmerisch verantwortliches Handeln im Einkauf, und sollte in Einklang stehen mit der übergreifenden Nachhaltigkeitsstrategie des Unternehmens. </a:t>
            </a:r>
          </a:p>
        </p:txBody>
      </p:sp>
      <p:sp>
        <p:nvSpPr>
          <p:cNvPr id="13" name="Rechteck 12">
            <a:extLst>
              <a:ext uri="{FF2B5EF4-FFF2-40B4-BE49-F238E27FC236}">
                <a16:creationId xmlns:a16="http://schemas.microsoft.com/office/drawing/2014/main" id="{5F1470DD-DE99-8D4F-B891-7A667015243D}"/>
              </a:ext>
            </a:extLst>
          </p:cNvPr>
          <p:cNvSpPr/>
          <p:nvPr/>
        </p:nvSpPr>
        <p:spPr bwMode="auto">
          <a:xfrm>
            <a:off x="9624392" y="1628774"/>
            <a:ext cx="2232646" cy="4701600"/>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0000" tIns="72000" rIns="91440" bIns="72000" numCol="1" rtlCol="0" anchor="t" anchorCtr="0" compatLnSpc="1">
            <a:prstTxWarp prst="textNoShape">
              <a:avLst/>
            </a:prstTxWarp>
          </a:bodyPr>
          <a:lstStyle/>
          <a:p>
            <a:pPr marL="182563" algn="l">
              <a:spcBef>
                <a:spcPts val="1200"/>
              </a:spcBef>
              <a:spcAft>
                <a:spcPts val="600"/>
              </a:spcAft>
            </a:pPr>
            <a:r>
              <a:rPr lang="de-DE" sz="1000" b="1">
                <a:solidFill>
                  <a:srgbClr val="3B687F"/>
                </a:solidFill>
              </a:rPr>
              <a:t>Weiterführende Referenzen</a:t>
            </a:r>
          </a:p>
          <a:p>
            <a:pPr marL="182563" lvl="0" indent="-182563" algn="l">
              <a:spcAft>
                <a:spcPts val="300"/>
              </a:spcAft>
              <a:buFont typeface="Arial" panose="020B0604020202020204" pitchFamily="34" charset="0"/>
              <a:buChar char="•"/>
            </a:pPr>
            <a:r>
              <a:rPr lang="de-DE" sz="1000">
                <a:solidFill>
                  <a:srgbClr val="3B687F"/>
                </a:solidFill>
                <a:hlinkClick r:id="rId3">
                  <a:extLst>
                    <a:ext uri="{A12FA001-AC4F-418D-AE19-62706E023703}">
                      <ahyp:hlinkClr xmlns:ahyp="http://schemas.microsoft.com/office/drawing/2018/hyperlinkcolor" xmlns="" val="tx"/>
                    </a:ext>
                  </a:extLst>
                </a:hlinkClick>
              </a:rPr>
              <a:t>BME</a:t>
            </a:r>
            <a:r>
              <a:rPr lang="de-DE" sz="1000">
                <a:solidFill>
                  <a:srgbClr val="3B687F"/>
                </a:solidFill>
              </a:rPr>
              <a:t> (2019)</a:t>
            </a:r>
          </a:p>
          <a:p>
            <a:pPr marL="182563" lvl="0" indent="-182563" algn="l">
              <a:spcAft>
                <a:spcPts val="300"/>
              </a:spcAft>
              <a:buFont typeface="Arial" panose="020B0604020202020204" pitchFamily="34" charset="0"/>
              <a:buChar char="•"/>
            </a:pPr>
            <a:r>
              <a:rPr lang="de-DE" sz="1000">
                <a:solidFill>
                  <a:srgbClr val="3B687F"/>
                </a:solidFill>
                <a:hlinkClick r:id="rId4">
                  <a:extLst>
                    <a:ext uri="{A12FA001-AC4F-418D-AE19-62706E023703}">
                      <ahyp:hlinkClr xmlns:ahyp="http://schemas.microsoft.com/office/drawing/2018/hyperlinkcolor" xmlns="" val="tx"/>
                    </a:ext>
                  </a:extLst>
                </a:hlinkClick>
              </a:rPr>
              <a:t>UNGM</a:t>
            </a:r>
            <a:r>
              <a:rPr lang="de-DE" sz="1000">
                <a:solidFill>
                  <a:srgbClr val="3B687F"/>
                </a:solidFill>
              </a:rPr>
              <a:t> (2020)</a:t>
            </a:r>
          </a:p>
          <a:p>
            <a:pPr lvl="0" algn="l"/>
            <a:endParaRPr lang="de-DE" sz="1000">
              <a:solidFill>
                <a:srgbClr val="3B687F"/>
              </a:solidFill>
            </a:endParaRPr>
          </a:p>
          <a:p>
            <a:pPr marL="182563" lvl="0" indent="-182563" algn="l">
              <a:buFont typeface="Arial" panose="020B0604020202020204" pitchFamily="34" charset="0"/>
              <a:buChar char="•"/>
            </a:pPr>
            <a:endParaRPr lang="de-DE" sz="1000">
              <a:solidFill>
                <a:srgbClr val="3B687F"/>
              </a:solidFill>
            </a:endParaRPr>
          </a:p>
          <a:p>
            <a:pPr marL="182563" lvl="0" indent="-182563" algn="l">
              <a:buFont typeface="Arial" panose="020B0604020202020204" pitchFamily="34" charset="0"/>
              <a:buChar char="•"/>
            </a:pPr>
            <a:endParaRPr lang="de-DE" sz="1000">
              <a:solidFill>
                <a:srgbClr val="3B687F"/>
              </a:solidFill>
            </a:endParaRPr>
          </a:p>
          <a:p>
            <a:pPr marL="182563" lvl="0" indent="-182563" algn="l">
              <a:buFont typeface="Arial" panose="020B0604020202020204" pitchFamily="34" charset="0"/>
              <a:buChar char="•"/>
            </a:pPr>
            <a:endParaRPr lang="de-DE" sz="1000">
              <a:solidFill>
                <a:srgbClr val="3B687F"/>
              </a:solidFill>
            </a:endParaRPr>
          </a:p>
          <a:p>
            <a:pPr marL="184150" algn="l"/>
            <a:endParaRPr lang="de-DE" sz="1000">
              <a:solidFill>
                <a:srgbClr val="3B687F"/>
              </a:solidFill>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lang="de-DE" sz="1000">
              <a:solidFill>
                <a:srgbClr val="3B687F"/>
              </a:solidFill>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kumimoji="0" lang="de-DE" sz="1000" i="0" u="none" strike="noStrike" cap="none" normalizeH="0" baseline="0">
              <a:ln>
                <a:noFill/>
              </a:ln>
              <a:solidFill>
                <a:srgbClr val="3B687F"/>
              </a:solidFill>
              <a:effectLst/>
              <a:latin typeface="Arial" charset="0"/>
              <a:ea typeface="ＭＳ Ｐゴシック" charset="-128"/>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kumimoji="0" lang="de-DE" sz="1000" i="0" u="none" strike="noStrike" cap="none" normalizeH="0" baseline="0">
              <a:ln>
                <a:noFill/>
              </a:ln>
              <a:solidFill>
                <a:srgbClr val="3B687F"/>
              </a:solidFill>
              <a:effectLst/>
              <a:latin typeface="Arial" charset="0"/>
              <a:ea typeface="ＭＳ Ｐゴシック" charset="-128"/>
            </a:endParaRPr>
          </a:p>
        </p:txBody>
      </p:sp>
      <p:sp>
        <p:nvSpPr>
          <p:cNvPr id="15" name="Freeform 141">
            <a:extLst>
              <a:ext uri="{FF2B5EF4-FFF2-40B4-BE49-F238E27FC236}">
                <a16:creationId xmlns:a16="http://schemas.microsoft.com/office/drawing/2014/main" id="{59AB9CCF-A078-6A44-92B6-D658D1ED155E}"/>
              </a:ext>
            </a:extLst>
          </p:cNvPr>
          <p:cNvSpPr>
            <a:spLocks noEditPoints="1"/>
          </p:cNvSpPr>
          <p:nvPr/>
        </p:nvSpPr>
        <p:spPr bwMode="auto">
          <a:xfrm>
            <a:off x="9676506" y="1710698"/>
            <a:ext cx="163886" cy="143760"/>
          </a:xfrm>
          <a:custGeom>
            <a:avLst/>
            <a:gdLst>
              <a:gd name="T0" fmla="*/ 37 w 48"/>
              <a:gd name="T1" fmla="*/ 34 h 42"/>
              <a:gd name="T2" fmla="*/ 30 w 48"/>
              <a:gd name="T3" fmla="*/ 42 h 42"/>
              <a:gd name="T4" fmla="*/ 7 w 48"/>
              <a:gd name="T5" fmla="*/ 42 h 42"/>
              <a:gd name="T6" fmla="*/ 0 w 48"/>
              <a:gd name="T7" fmla="*/ 34 h 42"/>
              <a:gd name="T8" fmla="*/ 0 w 48"/>
              <a:gd name="T9" fmla="*/ 12 h 42"/>
              <a:gd name="T10" fmla="*/ 7 w 48"/>
              <a:gd name="T11" fmla="*/ 4 h 42"/>
              <a:gd name="T12" fmla="*/ 26 w 48"/>
              <a:gd name="T13" fmla="*/ 4 h 42"/>
              <a:gd name="T14" fmla="*/ 27 w 48"/>
              <a:gd name="T15" fmla="*/ 5 h 42"/>
              <a:gd name="T16" fmla="*/ 27 w 48"/>
              <a:gd name="T17" fmla="*/ 6 h 42"/>
              <a:gd name="T18" fmla="*/ 26 w 48"/>
              <a:gd name="T19" fmla="*/ 7 h 42"/>
              <a:gd name="T20" fmla="*/ 7 w 48"/>
              <a:gd name="T21" fmla="*/ 7 h 42"/>
              <a:gd name="T22" fmla="*/ 3 w 48"/>
              <a:gd name="T23" fmla="*/ 12 h 42"/>
              <a:gd name="T24" fmla="*/ 3 w 48"/>
              <a:gd name="T25" fmla="*/ 34 h 42"/>
              <a:gd name="T26" fmla="*/ 7 w 48"/>
              <a:gd name="T27" fmla="*/ 38 h 42"/>
              <a:gd name="T28" fmla="*/ 30 w 48"/>
              <a:gd name="T29" fmla="*/ 38 h 42"/>
              <a:gd name="T30" fmla="*/ 34 w 48"/>
              <a:gd name="T31" fmla="*/ 34 h 42"/>
              <a:gd name="T32" fmla="*/ 34 w 48"/>
              <a:gd name="T33" fmla="*/ 25 h 42"/>
              <a:gd name="T34" fmla="*/ 35 w 48"/>
              <a:gd name="T35" fmla="*/ 24 h 42"/>
              <a:gd name="T36" fmla="*/ 36 w 48"/>
              <a:gd name="T37" fmla="*/ 24 h 42"/>
              <a:gd name="T38" fmla="*/ 37 w 48"/>
              <a:gd name="T39" fmla="*/ 25 h 42"/>
              <a:gd name="T40" fmla="*/ 37 w 48"/>
              <a:gd name="T41" fmla="*/ 34 h 42"/>
              <a:gd name="T42" fmla="*/ 48 w 48"/>
              <a:gd name="T43" fmla="*/ 16 h 42"/>
              <a:gd name="T44" fmla="*/ 46 w 48"/>
              <a:gd name="T45" fmla="*/ 18 h 42"/>
              <a:gd name="T46" fmla="*/ 45 w 48"/>
              <a:gd name="T47" fmla="*/ 17 h 42"/>
              <a:gd name="T48" fmla="*/ 40 w 48"/>
              <a:gd name="T49" fmla="*/ 12 h 42"/>
              <a:gd name="T50" fmla="*/ 22 w 48"/>
              <a:gd name="T51" fmla="*/ 30 h 42"/>
              <a:gd name="T52" fmla="*/ 22 w 48"/>
              <a:gd name="T53" fmla="*/ 30 h 42"/>
              <a:gd name="T54" fmla="*/ 21 w 48"/>
              <a:gd name="T55" fmla="*/ 30 h 42"/>
              <a:gd name="T56" fmla="*/ 18 w 48"/>
              <a:gd name="T57" fmla="*/ 27 h 42"/>
              <a:gd name="T58" fmla="*/ 18 w 48"/>
              <a:gd name="T59" fmla="*/ 26 h 42"/>
              <a:gd name="T60" fmla="*/ 18 w 48"/>
              <a:gd name="T61" fmla="*/ 26 h 42"/>
              <a:gd name="T62" fmla="*/ 36 w 48"/>
              <a:gd name="T63" fmla="*/ 8 h 42"/>
              <a:gd name="T64" fmla="*/ 31 w 48"/>
              <a:gd name="T65" fmla="*/ 3 h 42"/>
              <a:gd name="T66" fmla="*/ 30 w 48"/>
              <a:gd name="T67" fmla="*/ 2 h 42"/>
              <a:gd name="T68" fmla="*/ 32 w 48"/>
              <a:gd name="T69" fmla="*/ 0 h 42"/>
              <a:gd name="T70" fmla="*/ 46 w 48"/>
              <a:gd name="T71" fmla="*/ 0 h 42"/>
              <a:gd name="T72" fmla="*/ 48 w 48"/>
              <a:gd name="T73" fmla="*/ 2 h 42"/>
              <a:gd name="T74" fmla="*/ 48 w 48"/>
              <a:gd name="T75" fmla="*/ 1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 h="42">
                <a:moveTo>
                  <a:pt x="37" y="34"/>
                </a:moveTo>
                <a:cubicBezTo>
                  <a:pt x="37" y="38"/>
                  <a:pt x="34" y="42"/>
                  <a:pt x="30" y="42"/>
                </a:cubicBezTo>
                <a:cubicBezTo>
                  <a:pt x="7" y="42"/>
                  <a:pt x="7" y="42"/>
                  <a:pt x="7" y="42"/>
                </a:cubicBezTo>
                <a:cubicBezTo>
                  <a:pt x="3" y="42"/>
                  <a:pt x="0" y="38"/>
                  <a:pt x="0" y="34"/>
                </a:cubicBezTo>
                <a:cubicBezTo>
                  <a:pt x="0" y="12"/>
                  <a:pt x="0" y="12"/>
                  <a:pt x="0" y="12"/>
                </a:cubicBezTo>
                <a:cubicBezTo>
                  <a:pt x="0" y="7"/>
                  <a:pt x="3" y="4"/>
                  <a:pt x="7" y="4"/>
                </a:cubicBezTo>
                <a:cubicBezTo>
                  <a:pt x="26" y="4"/>
                  <a:pt x="26" y="4"/>
                  <a:pt x="26" y="4"/>
                </a:cubicBezTo>
                <a:cubicBezTo>
                  <a:pt x="27" y="4"/>
                  <a:pt x="27" y="4"/>
                  <a:pt x="27" y="5"/>
                </a:cubicBezTo>
                <a:cubicBezTo>
                  <a:pt x="27" y="6"/>
                  <a:pt x="27" y="6"/>
                  <a:pt x="27" y="6"/>
                </a:cubicBezTo>
                <a:cubicBezTo>
                  <a:pt x="27" y="7"/>
                  <a:pt x="27" y="7"/>
                  <a:pt x="26" y="7"/>
                </a:cubicBezTo>
                <a:cubicBezTo>
                  <a:pt x="7" y="7"/>
                  <a:pt x="7" y="7"/>
                  <a:pt x="7" y="7"/>
                </a:cubicBezTo>
                <a:cubicBezTo>
                  <a:pt x="5" y="7"/>
                  <a:pt x="3" y="9"/>
                  <a:pt x="3" y="12"/>
                </a:cubicBezTo>
                <a:cubicBezTo>
                  <a:pt x="3" y="34"/>
                  <a:pt x="3" y="34"/>
                  <a:pt x="3" y="34"/>
                </a:cubicBezTo>
                <a:cubicBezTo>
                  <a:pt x="3" y="36"/>
                  <a:pt x="5" y="38"/>
                  <a:pt x="7" y="38"/>
                </a:cubicBezTo>
                <a:cubicBezTo>
                  <a:pt x="30" y="38"/>
                  <a:pt x="30" y="38"/>
                  <a:pt x="30" y="38"/>
                </a:cubicBezTo>
                <a:cubicBezTo>
                  <a:pt x="32" y="38"/>
                  <a:pt x="34" y="36"/>
                  <a:pt x="34" y="34"/>
                </a:cubicBezTo>
                <a:cubicBezTo>
                  <a:pt x="34" y="25"/>
                  <a:pt x="34" y="25"/>
                  <a:pt x="34" y="25"/>
                </a:cubicBezTo>
                <a:cubicBezTo>
                  <a:pt x="34" y="25"/>
                  <a:pt x="34" y="24"/>
                  <a:pt x="35" y="24"/>
                </a:cubicBezTo>
                <a:cubicBezTo>
                  <a:pt x="36" y="24"/>
                  <a:pt x="36" y="24"/>
                  <a:pt x="36" y="24"/>
                </a:cubicBezTo>
                <a:cubicBezTo>
                  <a:pt x="37" y="24"/>
                  <a:pt x="37" y="25"/>
                  <a:pt x="37" y="25"/>
                </a:cubicBezTo>
                <a:lnTo>
                  <a:pt x="37" y="34"/>
                </a:lnTo>
                <a:close/>
                <a:moveTo>
                  <a:pt x="48" y="16"/>
                </a:moveTo>
                <a:cubicBezTo>
                  <a:pt x="48" y="17"/>
                  <a:pt x="47" y="18"/>
                  <a:pt x="46" y="18"/>
                </a:cubicBezTo>
                <a:cubicBezTo>
                  <a:pt x="45" y="18"/>
                  <a:pt x="45" y="17"/>
                  <a:pt x="45" y="17"/>
                </a:cubicBezTo>
                <a:cubicBezTo>
                  <a:pt x="40" y="12"/>
                  <a:pt x="40" y="12"/>
                  <a:pt x="40" y="12"/>
                </a:cubicBezTo>
                <a:cubicBezTo>
                  <a:pt x="22" y="30"/>
                  <a:pt x="22" y="30"/>
                  <a:pt x="22" y="30"/>
                </a:cubicBezTo>
                <a:cubicBezTo>
                  <a:pt x="22" y="30"/>
                  <a:pt x="22" y="30"/>
                  <a:pt x="22" y="30"/>
                </a:cubicBezTo>
                <a:cubicBezTo>
                  <a:pt x="22" y="30"/>
                  <a:pt x="21" y="30"/>
                  <a:pt x="21" y="30"/>
                </a:cubicBezTo>
                <a:cubicBezTo>
                  <a:pt x="18" y="27"/>
                  <a:pt x="18" y="27"/>
                  <a:pt x="18" y="27"/>
                </a:cubicBezTo>
                <a:cubicBezTo>
                  <a:pt x="18" y="27"/>
                  <a:pt x="18" y="26"/>
                  <a:pt x="18" y="26"/>
                </a:cubicBezTo>
                <a:cubicBezTo>
                  <a:pt x="18" y="26"/>
                  <a:pt x="18" y="26"/>
                  <a:pt x="18" y="26"/>
                </a:cubicBezTo>
                <a:cubicBezTo>
                  <a:pt x="36" y="8"/>
                  <a:pt x="36" y="8"/>
                  <a:pt x="36" y="8"/>
                </a:cubicBezTo>
                <a:cubicBezTo>
                  <a:pt x="31" y="3"/>
                  <a:pt x="31" y="3"/>
                  <a:pt x="31" y="3"/>
                </a:cubicBezTo>
                <a:cubicBezTo>
                  <a:pt x="31" y="3"/>
                  <a:pt x="30" y="3"/>
                  <a:pt x="30" y="2"/>
                </a:cubicBezTo>
                <a:cubicBezTo>
                  <a:pt x="30" y="1"/>
                  <a:pt x="31" y="0"/>
                  <a:pt x="32" y="0"/>
                </a:cubicBezTo>
                <a:cubicBezTo>
                  <a:pt x="46" y="0"/>
                  <a:pt x="46" y="0"/>
                  <a:pt x="46" y="0"/>
                </a:cubicBezTo>
                <a:cubicBezTo>
                  <a:pt x="47" y="0"/>
                  <a:pt x="48" y="1"/>
                  <a:pt x="48" y="2"/>
                </a:cubicBezTo>
                <a:lnTo>
                  <a:pt x="48" y="16"/>
                </a:lnTo>
                <a:close/>
              </a:path>
            </a:pathLst>
          </a:custGeom>
          <a:solidFill>
            <a:srgbClr val="F9AA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id-ID" sz="1799">
              <a:solidFill>
                <a:srgbClr val="3B687F"/>
              </a:solidFill>
            </a:endParaRPr>
          </a:p>
        </p:txBody>
      </p:sp>
      <p:pic>
        <p:nvPicPr>
          <p:cNvPr id="8" name="Grafik 7" descr="Schachfiguren mit einfarbiger Füllung">
            <a:extLst>
              <a:ext uri="{FF2B5EF4-FFF2-40B4-BE49-F238E27FC236}">
                <a16:creationId xmlns:a16="http://schemas.microsoft.com/office/drawing/2014/main" id="{02590ECD-2AD7-6743-BA1E-FC4B5A415CC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454168" y="3833177"/>
            <a:ext cx="914400" cy="914400"/>
          </a:xfrm>
          <a:prstGeom prst="rect">
            <a:avLst/>
          </a:prstGeom>
        </p:spPr>
      </p:pic>
      <p:sp>
        <p:nvSpPr>
          <p:cNvPr id="29" name="Textfeld 28">
            <a:extLst>
              <a:ext uri="{FF2B5EF4-FFF2-40B4-BE49-F238E27FC236}">
                <a16:creationId xmlns:a16="http://schemas.microsoft.com/office/drawing/2014/main" id="{CEADAB33-014B-C744-A429-000BC23D26A6}"/>
              </a:ext>
            </a:extLst>
          </p:cNvPr>
          <p:cNvSpPr txBox="1"/>
          <p:nvPr/>
        </p:nvSpPr>
        <p:spPr>
          <a:xfrm>
            <a:off x="1783589" y="2366798"/>
            <a:ext cx="7121889" cy="1084912"/>
          </a:xfrm>
          <a:prstGeom prst="rect">
            <a:avLst/>
          </a:prstGeom>
          <a:noFill/>
        </p:spPr>
        <p:txBody>
          <a:bodyPr wrap="square" rtlCol="0">
            <a:spAutoFit/>
          </a:bodyPr>
          <a:lstStyle/>
          <a:p>
            <a:pPr marL="276225" indent="-276225" algn="l">
              <a:spcAft>
                <a:spcPts val="500"/>
              </a:spcAft>
              <a:buFont typeface="+mj-lt"/>
              <a:buAutoNum type="arabicPeriod"/>
            </a:pPr>
            <a:r>
              <a:rPr lang="de-DE" sz="1300" b="1" dirty="0">
                <a:solidFill>
                  <a:srgbClr val="3B687F"/>
                </a:solidFill>
              </a:rPr>
              <a:t>Basis: Übergreifende Nachhaltigkeitsstrategie &amp; Wesentlichkeitsanalyse</a:t>
            </a:r>
          </a:p>
          <a:p>
            <a:pPr marL="490538" lvl="1" indent="-217488" algn="l">
              <a:spcAft>
                <a:spcPts val="300"/>
              </a:spcAft>
              <a:buFont typeface="Arial" panose="020B0604020202020204" pitchFamily="34" charset="0"/>
              <a:buChar char="•"/>
            </a:pPr>
            <a:r>
              <a:rPr lang="de-DE" sz="1100" dirty="0">
                <a:solidFill>
                  <a:srgbClr val="3B687F"/>
                </a:solidFill>
              </a:rPr>
              <a:t>Auf Basis der unternehmensübergreifenden Nachhaltigkeitsstrategie und Wesentlichkeitsanalyse kann die nachhaltige Beschaffungsstrategie abgeleitet </a:t>
            </a:r>
            <a:r>
              <a:rPr lang="de-DE" sz="1100" dirty="0" smtClean="0">
                <a:solidFill>
                  <a:srgbClr val="3B687F"/>
                </a:solidFill>
              </a:rPr>
              <a:t>werden.</a:t>
            </a:r>
            <a:endParaRPr lang="de-DE" sz="1100" dirty="0">
              <a:solidFill>
                <a:srgbClr val="3B687F"/>
              </a:solidFill>
            </a:endParaRPr>
          </a:p>
          <a:p>
            <a:pPr marL="490538" lvl="1" indent="-217488" algn="l">
              <a:spcAft>
                <a:spcPts val="300"/>
              </a:spcAft>
              <a:buFont typeface="Arial" panose="020B0604020202020204" pitchFamily="34" charset="0"/>
              <a:buChar char="•"/>
            </a:pPr>
            <a:r>
              <a:rPr lang="de-DE" sz="1100" dirty="0">
                <a:solidFill>
                  <a:srgbClr val="3B687F"/>
                </a:solidFill>
              </a:rPr>
              <a:t>Verfügt das Unternehmen bislang über keine Nachhaltigkeitsstrategie, können die wesentlichen (Stakeholder-</a:t>
            </a:r>
            <a:r>
              <a:rPr lang="de-DE" sz="1100" dirty="0" smtClean="0">
                <a:solidFill>
                  <a:srgbClr val="3B687F"/>
                </a:solidFill>
              </a:rPr>
              <a:t>)Anforderungen </a:t>
            </a:r>
            <a:r>
              <a:rPr lang="de-DE" sz="1100" dirty="0">
                <a:solidFill>
                  <a:srgbClr val="3B687F"/>
                </a:solidFill>
              </a:rPr>
              <a:t>an die Beschaffung analysiert </a:t>
            </a:r>
            <a:r>
              <a:rPr lang="de-DE" sz="1100" dirty="0" smtClean="0">
                <a:solidFill>
                  <a:srgbClr val="3B687F"/>
                </a:solidFill>
              </a:rPr>
              <a:t>werden.</a:t>
            </a:r>
            <a:endParaRPr lang="de-DE" sz="1100" dirty="0">
              <a:solidFill>
                <a:srgbClr val="3B687F"/>
              </a:solidFill>
            </a:endParaRPr>
          </a:p>
        </p:txBody>
      </p:sp>
      <p:sp>
        <p:nvSpPr>
          <p:cNvPr id="30" name="Textfeld 29">
            <a:extLst>
              <a:ext uri="{FF2B5EF4-FFF2-40B4-BE49-F238E27FC236}">
                <a16:creationId xmlns:a16="http://schemas.microsoft.com/office/drawing/2014/main" id="{7447CDB3-89DE-A049-A842-FBAE2B37F960}"/>
              </a:ext>
            </a:extLst>
          </p:cNvPr>
          <p:cNvSpPr txBox="1"/>
          <p:nvPr/>
        </p:nvSpPr>
        <p:spPr>
          <a:xfrm>
            <a:off x="1783589" y="5387898"/>
            <a:ext cx="7121889" cy="1072088"/>
          </a:xfrm>
          <a:prstGeom prst="rect">
            <a:avLst/>
          </a:prstGeom>
          <a:noFill/>
        </p:spPr>
        <p:txBody>
          <a:bodyPr wrap="square" rtlCol="0">
            <a:spAutoFit/>
          </a:bodyPr>
          <a:lstStyle/>
          <a:p>
            <a:pPr marL="276225" indent="-276225" algn="l">
              <a:spcAft>
                <a:spcPts val="500"/>
              </a:spcAft>
              <a:buFont typeface="+mj-lt"/>
              <a:buAutoNum type="arabicPeriod" startAt="4"/>
            </a:pPr>
            <a:r>
              <a:rPr lang="de-DE" sz="1300" b="1" dirty="0">
                <a:solidFill>
                  <a:srgbClr val="3B687F"/>
                </a:solidFill>
              </a:rPr>
              <a:t>Definition von Kennzahlen</a:t>
            </a:r>
          </a:p>
          <a:p>
            <a:pPr marL="490538" lvl="1" indent="-217488" algn="l">
              <a:spcAft>
                <a:spcPts val="300"/>
              </a:spcAft>
              <a:buFont typeface="Arial" panose="020B0604020202020204" pitchFamily="34" charset="0"/>
              <a:buChar char="•"/>
            </a:pPr>
            <a:r>
              <a:rPr lang="de-DE" sz="1100" dirty="0">
                <a:solidFill>
                  <a:srgbClr val="3B687F"/>
                </a:solidFill>
              </a:rPr>
              <a:t>Um die nachhaltige Beschaffungsstrategie steuern zu können, sind Kennzahlen und entsprechende Zielsetzungen </a:t>
            </a:r>
            <a:r>
              <a:rPr lang="de-DE" sz="1100" dirty="0" smtClean="0">
                <a:solidFill>
                  <a:srgbClr val="3B687F"/>
                </a:solidFill>
              </a:rPr>
              <a:t>festzulegen.</a:t>
            </a:r>
            <a:endParaRPr lang="de-DE" sz="1100" dirty="0">
              <a:solidFill>
                <a:srgbClr val="3B687F"/>
              </a:solidFill>
            </a:endParaRPr>
          </a:p>
          <a:p>
            <a:pPr marL="490538" lvl="1" indent="-217488" algn="l">
              <a:spcAft>
                <a:spcPts val="300"/>
              </a:spcAft>
              <a:buFont typeface="Arial" panose="020B0604020202020204" pitchFamily="34" charset="0"/>
              <a:buChar char="•"/>
            </a:pPr>
            <a:r>
              <a:rPr lang="de-DE" sz="1100" dirty="0">
                <a:solidFill>
                  <a:srgbClr val="3B687F"/>
                </a:solidFill>
              </a:rPr>
              <a:t>Diese dienen als Basis zur Ableitung von Maßnahmen, zur Verankerung in den </a:t>
            </a:r>
            <a:r>
              <a:rPr lang="de-DE" sz="1100" dirty="0" smtClean="0">
                <a:solidFill>
                  <a:srgbClr val="3B687F"/>
                </a:solidFill>
              </a:rPr>
              <a:t>Beschaffungsprozessen.</a:t>
            </a:r>
            <a:endParaRPr lang="de-DE" sz="1100" dirty="0">
              <a:solidFill>
                <a:srgbClr val="3B687F"/>
              </a:solidFill>
            </a:endParaRPr>
          </a:p>
        </p:txBody>
      </p:sp>
      <p:sp>
        <p:nvSpPr>
          <p:cNvPr id="31" name="Textfeld 30">
            <a:extLst>
              <a:ext uri="{FF2B5EF4-FFF2-40B4-BE49-F238E27FC236}">
                <a16:creationId xmlns:a16="http://schemas.microsoft.com/office/drawing/2014/main" id="{75829188-4088-9647-A415-05B139F3619D}"/>
              </a:ext>
            </a:extLst>
          </p:cNvPr>
          <p:cNvSpPr txBox="1"/>
          <p:nvPr/>
        </p:nvSpPr>
        <p:spPr>
          <a:xfrm>
            <a:off x="1783589" y="3551658"/>
            <a:ext cx="7121889" cy="902811"/>
          </a:xfrm>
          <a:prstGeom prst="rect">
            <a:avLst/>
          </a:prstGeom>
          <a:noFill/>
        </p:spPr>
        <p:txBody>
          <a:bodyPr wrap="square" rtlCol="0">
            <a:spAutoFit/>
          </a:bodyPr>
          <a:lstStyle/>
          <a:p>
            <a:pPr marL="276225" indent="-276225" algn="l">
              <a:spcAft>
                <a:spcPts val="500"/>
              </a:spcAft>
              <a:buFont typeface="+mj-lt"/>
              <a:buAutoNum type="arabicPeriod" startAt="2"/>
            </a:pPr>
            <a:r>
              <a:rPr lang="de-DE" sz="1300" b="1" dirty="0">
                <a:solidFill>
                  <a:srgbClr val="3B687F"/>
                </a:solidFill>
              </a:rPr>
              <a:t>Definition von Prioritäten &amp; Umfang</a:t>
            </a:r>
          </a:p>
          <a:p>
            <a:pPr marL="490538" lvl="1" indent="-217488" algn="l">
              <a:spcAft>
                <a:spcPts val="300"/>
              </a:spcAft>
              <a:buFont typeface="Arial" panose="020B0604020202020204" pitchFamily="34" charset="0"/>
              <a:buChar char="•"/>
            </a:pPr>
            <a:r>
              <a:rPr lang="de-DE" sz="1100" dirty="0">
                <a:solidFill>
                  <a:srgbClr val="3B687F"/>
                </a:solidFill>
              </a:rPr>
              <a:t>Entsprechend der Anforderungen sind Prioritäten für die nachhaltige Beschaffung zu </a:t>
            </a:r>
            <a:r>
              <a:rPr lang="de-DE" sz="1100" dirty="0" smtClean="0">
                <a:solidFill>
                  <a:srgbClr val="3B687F"/>
                </a:solidFill>
              </a:rPr>
              <a:t>definieren.</a:t>
            </a:r>
            <a:endParaRPr lang="de-DE" sz="1100" dirty="0">
              <a:solidFill>
                <a:srgbClr val="3B687F"/>
              </a:solidFill>
            </a:endParaRPr>
          </a:p>
          <a:p>
            <a:pPr marL="490538" lvl="1" indent="-217488" algn="l">
              <a:spcAft>
                <a:spcPts val="300"/>
              </a:spcAft>
              <a:buFont typeface="Arial" panose="020B0604020202020204" pitchFamily="34" charset="0"/>
              <a:buChar char="•"/>
            </a:pPr>
            <a:r>
              <a:rPr lang="de-DE" sz="1100" dirty="0">
                <a:solidFill>
                  <a:srgbClr val="3B687F"/>
                </a:solidFill>
              </a:rPr>
              <a:t>Der Umfang der nachhaltigen Beschaffungsstrategie ist festzulegen, beispielsweise in Bezug auf betroffene Warengruppen und </a:t>
            </a:r>
            <a:r>
              <a:rPr lang="de-DE" sz="1100" dirty="0" smtClean="0">
                <a:solidFill>
                  <a:srgbClr val="3B687F"/>
                </a:solidFill>
              </a:rPr>
              <a:t>Organisationseinheiten. </a:t>
            </a:r>
            <a:endParaRPr lang="de-DE" sz="1100" dirty="0">
              <a:solidFill>
                <a:srgbClr val="3B687F"/>
              </a:solidFill>
            </a:endParaRPr>
          </a:p>
        </p:txBody>
      </p:sp>
      <p:sp>
        <p:nvSpPr>
          <p:cNvPr id="32" name="Textfeld 31">
            <a:extLst>
              <a:ext uri="{FF2B5EF4-FFF2-40B4-BE49-F238E27FC236}">
                <a16:creationId xmlns:a16="http://schemas.microsoft.com/office/drawing/2014/main" id="{08BE2CB7-54F0-8C4C-8BF5-9CCB738D8841}"/>
              </a:ext>
            </a:extLst>
          </p:cNvPr>
          <p:cNvSpPr txBox="1"/>
          <p:nvPr/>
        </p:nvSpPr>
        <p:spPr>
          <a:xfrm>
            <a:off x="1783589" y="4554417"/>
            <a:ext cx="7121889" cy="733534"/>
          </a:xfrm>
          <a:prstGeom prst="rect">
            <a:avLst/>
          </a:prstGeom>
          <a:noFill/>
        </p:spPr>
        <p:txBody>
          <a:bodyPr wrap="square" rtlCol="0">
            <a:spAutoFit/>
          </a:bodyPr>
          <a:lstStyle/>
          <a:p>
            <a:pPr marL="276225" indent="-276225" algn="l">
              <a:spcAft>
                <a:spcPts val="500"/>
              </a:spcAft>
              <a:buFont typeface="+mj-lt"/>
              <a:buAutoNum type="arabicPeriod" startAt="3"/>
            </a:pPr>
            <a:r>
              <a:rPr lang="de-DE" sz="1300" b="1" dirty="0">
                <a:solidFill>
                  <a:srgbClr val="3B687F"/>
                </a:solidFill>
              </a:rPr>
              <a:t>Formulierung eines Leitbilds und Ableitung Strategie &amp; Handlungsfelder</a:t>
            </a:r>
          </a:p>
          <a:p>
            <a:pPr marL="490538" lvl="1" indent="-217488" algn="l">
              <a:spcAft>
                <a:spcPts val="300"/>
              </a:spcAft>
              <a:buFont typeface="Arial" panose="020B0604020202020204" pitchFamily="34" charset="0"/>
              <a:buChar char="•"/>
            </a:pPr>
            <a:r>
              <a:rPr lang="de-DE" sz="1100" dirty="0">
                <a:solidFill>
                  <a:srgbClr val="3B687F"/>
                </a:solidFill>
              </a:rPr>
              <a:t>Das Leitbild formuliert die Grundsätze und Werte der Nachhaltigen </a:t>
            </a:r>
            <a:r>
              <a:rPr lang="de-DE" sz="1100" dirty="0" smtClean="0">
                <a:solidFill>
                  <a:srgbClr val="3B687F"/>
                </a:solidFill>
              </a:rPr>
              <a:t>Beschaffungsstrategie.</a:t>
            </a:r>
            <a:endParaRPr lang="de-DE" sz="1100" dirty="0">
              <a:solidFill>
                <a:srgbClr val="3B687F"/>
              </a:solidFill>
            </a:endParaRPr>
          </a:p>
          <a:p>
            <a:pPr marL="490538" lvl="1" indent="-217488" algn="l">
              <a:spcAft>
                <a:spcPts val="300"/>
              </a:spcAft>
              <a:buFont typeface="Arial" panose="020B0604020202020204" pitchFamily="34" charset="0"/>
              <a:buChar char="•"/>
            </a:pPr>
            <a:r>
              <a:rPr lang="de-DE" sz="1100" dirty="0">
                <a:solidFill>
                  <a:srgbClr val="3B687F"/>
                </a:solidFill>
              </a:rPr>
              <a:t>Wesentliche Handlungsfelder geben den strategischen Rahmen vor zur Ableitung von </a:t>
            </a:r>
            <a:r>
              <a:rPr lang="de-DE" sz="1100" dirty="0" smtClean="0">
                <a:solidFill>
                  <a:srgbClr val="3B687F"/>
                </a:solidFill>
              </a:rPr>
              <a:t>Kernthemen.</a:t>
            </a:r>
            <a:endParaRPr lang="de-DE" sz="1300" dirty="0">
              <a:solidFill>
                <a:srgbClr val="3B687F"/>
              </a:solidFill>
            </a:endParaRPr>
          </a:p>
        </p:txBody>
      </p:sp>
      <p:sp>
        <p:nvSpPr>
          <p:cNvPr id="16" name="Datumsplatzhalter 5">
            <a:extLst>
              <a:ext uri="{FF2B5EF4-FFF2-40B4-BE49-F238E27FC236}">
                <a16:creationId xmlns:a16="http://schemas.microsoft.com/office/drawing/2014/main" id="{FD42A4E1-C9A3-0C42-85B1-046B210A92CB}"/>
              </a:ext>
            </a:extLst>
          </p:cNvPr>
          <p:cNvSpPr>
            <a:spLocks noGrp="1"/>
          </p:cNvSpPr>
          <p:nvPr>
            <p:ph type="dt" sz="half" idx="12"/>
          </p:nvPr>
        </p:nvSpPr>
        <p:spPr>
          <a:xfrm>
            <a:off x="431801" y="223838"/>
            <a:ext cx="8118433" cy="476250"/>
          </a:xfrm>
        </p:spPr>
        <p:txBody>
          <a:bodyPr/>
          <a:lstStyle/>
          <a:p>
            <a:r>
              <a:rPr lang="de-DE" smtClean="0"/>
              <a:t>Schulungskonzept für Nachhaltigen Einkauf – 2. </a:t>
            </a:r>
            <a:r>
              <a:rPr lang="de-DE" kern="0" smtClean="0">
                <a:cs typeface="Calibri" panose="020F0502020204030204" pitchFamily="34" charset="0"/>
              </a:rPr>
              <a:t>Fachwissen &amp; Methodenkompetenz</a:t>
            </a:r>
            <a:endParaRPr lang="de-DE" kern="0">
              <a:cs typeface="Calibri" panose="020F0502020204030204" pitchFamily="34" charset="0"/>
            </a:endParaRPr>
          </a:p>
        </p:txBody>
      </p:sp>
    </p:spTree>
    <p:extLst>
      <p:ext uri="{BB962C8B-B14F-4D97-AF65-F5344CB8AC3E}">
        <p14:creationId xmlns:p14="http://schemas.microsoft.com/office/powerpoint/2010/main" val="19824239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15">
            <a:extLst>
              <a:ext uri="{FF2B5EF4-FFF2-40B4-BE49-F238E27FC236}">
                <a16:creationId xmlns:a16="http://schemas.microsoft.com/office/drawing/2014/main" id="{6FC473CD-8FC4-724A-B3D5-736287407CF2}"/>
              </a:ext>
            </a:extLst>
          </p:cNvPr>
          <p:cNvSpPr>
            <a:spLocks noChangeArrowheads="1"/>
          </p:cNvSpPr>
          <p:nvPr/>
        </p:nvSpPr>
        <p:spPr bwMode="auto">
          <a:xfrm>
            <a:off x="1647369" y="2806305"/>
            <a:ext cx="7281148" cy="796851"/>
          </a:xfrm>
          <a:prstGeom prst="rect">
            <a:avLst/>
          </a:prstGeom>
          <a:solidFill>
            <a:schemeClr val="accent3">
              <a:lumMod val="95000"/>
            </a:schemeClr>
          </a:solidFill>
          <a:ln w="9525">
            <a:noFill/>
            <a:miter lim="800000"/>
            <a:headEnd/>
            <a:tailEnd/>
          </a:ln>
          <a:effectLst/>
        </p:spPr>
        <p:txBody>
          <a:bodyPr wrap="none" lIns="79379" tIns="41277" rIns="79379" bIns="41277" anchor="ctr"/>
          <a:lstStyle/>
          <a:p>
            <a:pPr marL="0" marR="0" lvl="0" indent="0" algn="ctr" defTabSz="806501" eaLnBrk="1" fontAlgn="auto" latinLnBrk="0" hangingPunct="1">
              <a:lnSpc>
                <a:spcPct val="100000"/>
              </a:lnSpc>
              <a:spcBef>
                <a:spcPts val="0"/>
              </a:spcBef>
              <a:spcAft>
                <a:spcPts val="0"/>
              </a:spcAft>
              <a:buClrTx/>
              <a:buSzTx/>
              <a:buFontTx/>
              <a:buNone/>
              <a:tabLst/>
              <a:defRPr/>
            </a:pPr>
            <a:endParaRPr kumimoji="0" lang="de-DE" sz="1588" b="0" i="0" u="none" strike="noStrike" kern="0" cap="none" spc="0" normalizeH="0" baseline="0" noProof="0">
              <a:ln>
                <a:noFill/>
              </a:ln>
              <a:solidFill>
                <a:srgbClr val="000000"/>
              </a:solidFill>
              <a:effectLst/>
              <a:uLnTx/>
              <a:uFillTx/>
              <a:latin typeface="Arial" panose="020B0604020202020204"/>
            </a:endParaRPr>
          </a:p>
        </p:txBody>
      </p:sp>
      <p:sp>
        <p:nvSpPr>
          <p:cNvPr id="2" name="Titel 1">
            <a:extLst>
              <a:ext uri="{FF2B5EF4-FFF2-40B4-BE49-F238E27FC236}">
                <a16:creationId xmlns:a16="http://schemas.microsoft.com/office/drawing/2014/main" id="{92032746-FDC1-F642-8CE8-4CE6A6B7BBF6}"/>
              </a:ext>
            </a:extLst>
          </p:cNvPr>
          <p:cNvSpPr>
            <a:spLocks noGrp="1"/>
          </p:cNvSpPr>
          <p:nvPr>
            <p:ph type="title"/>
          </p:nvPr>
        </p:nvSpPr>
        <p:spPr>
          <a:xfrm>
            <a:off x="431801" y="935038"/>
            <a:ext cx="11425767" cy="500062"/>
          </a:xfrm>
        </p:spPr>
        <p:txBody>
          <a:bodyPr/>
          <a:lstStyle/>
          <a:p>
            <a:r>
              <a:rPr lang="de-DE"/>
              <a:t>Nachhaltigkeit im Beschaffungsprozess – Überblick</a:t>
            </a:r>
          </a:p>
        </p:txBody>
      </p:sp>
      <p:sp>
        <p:nvSpPr>
          <p:cNvPr id="4" name="Fußzeilenplatzhalter 3">
            <a:extLst>
              <a:ext uri="{FF2B5EF4-FFF2-40B4-BE49-F238E27FC236}">
                <a16:creationId xmlns:a16="http://schemas.microsoft.com/office/drawing/2014/main" id="{D541BC83-5765-AA42-8516-56B026E39D64}"/>
              </a:ext>
            </a:extLst>
          </p:cNvPr>
          <p:cNvSpPr>
            <a:spLocks noGrp="1"/>
          </p:cNvSpPr>
          <p:nvPr>
            <p:ph type="ftr" sz="quarter" idx="10"/>
          </p:nvPr>
        </p:nvSpPr>
        <p:spPr/>
        <p:txBody>
          <a:bodyPr/>
          <a:lstStyle/>
          <a:p>
            <a:r>
              <a:rPr lang="de-DE" dirty="0" smtClean="0"/>
              <a:t>© LfU / IZU Infozentrum </a:t>
            </a:r>
            <a:r>
              <a:rPr lang="de-DE" dirty="0" err="1" smtClean="0"/>
              <a:t>UmweltWirtschaft</a:t>
            </a:r>
            <a:r>
              <a:rPr lang="de-DE" dirty="0" smtClean="0"/>
              <a:t> / 2022</a:t>
            </a:r>
            <a:endParaRPr lang="de-DE" dirty="0"/>
          </a:p>
        </p:txBody>
      </p:sp>
      <p:sp>
        <p:nvSpPr>
          <p:cNvPr id="6" name="Foliennummernplatzhalter 5">
            <a:extLst>
              <a:ext uri="{FF2B5EF4-FFF2-40B4-BE49-F238E27FC236}">
                <a16:creationId xmlns:a16="http://schemas.microsoft.com/office/drawing/2014/main" id="{1F327968-3A89-9C4C-A16A-755E0A964D3A}"/>
              </a:ext>
            </a:extLst>
          </p:cNvPr>
          <p:cNvSpPr>
            <a:spLocks noGrp="1"/>
          </p:cNvSpPr>
          <p:nvPr>
            <p:ph type="sldNum" sz="quarter" idx="4"/>
          </p:nvPr>
        </p:nvSpPr>
        <p:spPr/>
        <p:txBody>
          <a:bodyPr/>
          <a:lstStyle/>
          <a:p>
            <a:fld id="{894680D0-7A83-433A-9719-C4143F27F647}" type="slidenum">
              <a:rPr lang="de-DE" smtClean="0"/>
              <a:pPr/>
              <a:t>24</a:t>
            </a:fld>
            <a:endParaRPr lang="de-DE"/>
          </a:p>
        </p:txBody>
      </p:sp>
      <p:sp>
        <p:nvSpPr>
          <p:cNvPr id="9" name="Textfeld 8">
            <a:extLst>
              <a:ext uri="{FF2B5EF4-FFF2-40B4-BE49-F238E27FC236}">
                <a16:creationId xmlns:a16="http://schemas.microsoft.com/office/drawing/2014/main" id="{B21A79A7-DC59-F449-84D4-BEE95CB2B375}"/>
              </a:ext>
            </a:extLst>
          </p:cNvPr>
          <p:cNvSpPr txBox="1"/>
          <p:nvPr/>
        </p:nvSpPr>
        <p:spPr>
          <a:xfrm>
            <a:off x="431801" y="1628774"/>
            <a:ext cx="9048575" cy="492443"/>
          </a:xfrm>
          <a:prstGeom prst="rect">
            <a:avLst/>
          </a:prstGeom>
          <a:noFill/>
        </p:spPr>
        <p:txBody>
          <a:bodyPr wrap="square" rtlCol="0">
            <a:spAutoFit/>
          </a:bodyPr>
          <a:lstStyle/>
          <a:p>
            <a:pPr algn="l"/>
            <a:r>
              <a:rPr lang="de-DE" sz="1300">
                <a:solidFill>
                  <a:srgbClr val="3B687F"/>
                </a:solidFill>
              </a:rPr>
              <a:t>Nachhaltigkeitsaspekte können an verschiedenen Stellen des Beschaffungsprozesses verankert werden, vom strategischen Einkauf über den taktischen Einkauf bis hin zur operativen Bestellung.</a:t>
            </a:r>
          </a:p>
        </p:txBody>
      </p:sp>
      <p:sp>
        <p:nvSpPr>
          <p:cNvPr id="13" name="Rechteck 12">
            <a:extLst>
              <a:ext uri="{FF2B5EF4-FFF2-40B4-BE49-F238E27FC236}">
                <a16:creationId xmlns:a16="http://schemas.microsoft.com/office/drawing/2014/main" id="{5F1470DD-DE99-8D4F-B891-7A667015243D}"/>
              </a:ext>
            </a:extLst>
          </p:cNvPr>
          <p:cNvSpPr/>
          <p:nvPr/>
        </p:nvSpPr>
        <p:spPr bwMode="auto">
          <a:xfrm>
            <a:off x="9624392" y="1628774"/>
            <a:ext cx="2232646" cy="4701600"/>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0000" tIns="72000" rIns="91440" bIns="72000" numCol="1" rtlCol="0" anchor="t" anchorCtr="0" compatLnSpc="1">
            <a:prstTxWarp prst="textNoShape">
              <a:avLst/>
            </a:prstTxWarp>
          </a:bodyPr>
          <a:lstStyle/>
          <a:p>
            <a:pPr marL="182563" algn="l">
              <a:spcBef>
                <a:spcPts val="1200"/>
              </a:spcBef>
              <a:spcAft>
                <a:spcPts val="600"/>
              </a:spcAft>
            </a:pPr>
            <a:r>
              <a:rPr lang="de-DE" sz="1000" b="1">
                <a:solidFill>
                  <a:srgbClr val="3B687F"/>
                </a:solidFill>
              </a:rPr>
              <a:t>Weiterführende Referenzen</a:t>
            </a:r>
          </a:p>
          <a:p>
            <a:pPr marL="182563" lvl="0" indent="-182563" algn="l">
              <a:spcAft>
                <a:spcPts val="300"/>
              </a:spcAft>
              <a:buFont typeface="Arial" panose="020B0604020202020204" pitchFamily="34" charset="0"/>
              <a:buChar char="•"/>
            </a:pPr>
            <a:r>
              <a:rPr lang="de-DE" sz="1000">
                <a:solidFill>
                  <a:srgbClr val="3B687F"/>
                </a:solidFill>
              </a:rPr>
              <a:t>ISO (2017)</a:t>
            </a:r>
          </a:p>
          <a:p>
            <a:pPr marL="182563" algn="l">
              <a:spcBef>
                <a:spcPts val="1200"/>
              </a:spcBef>
              <a:spcAft>
                <a:spcPts val="600"/>
              </a:spcAft>
            </a:pPr>
            <a:r>
              <a:rPr lang="de-DE" sz="1000" b="1">
                <a:solidFill>
                  <a:srgbClr val="3B687F"/>
                </a:solidFill>
              </a:rPr>
              <a:t>Buchtipp</a:t>
            </a:r>
          </a:p>
          <a:p>
            <a:pPr marL="182563" lvl="0" indent="-182563" algn="l">
              <a:spcAft>
                <a:spcPts val="300"/>
              </a:spcAft>
              <a:buFont typeface="Arial" panose="020B0604020202020204" pitchFamily="34" charset="0"/>
              <a:buChar char="•"/>
            </a:pPr>
            <a:r>
              <a:rPr lang="de-DE" sz="1000">
                <a:solidFill>
                  <a:srgbClr val="3B687F"/>
                </a:solidFill>
              </a:rPr>
              <a:t>Müller / </a:t>
            </a:r>
            <a:r>
              <a:rPr lang="de-DE" sz="1000" err="1">
                <a:solidFill>
                  <a:srgbClr val="3B687F"/>
                </a:solidFill>
              </a:rPr>
              <a:t>Siakala</a:t>
            </a:r>
            <a:r>
              <a:rPr lang="de-DE" sz="1000">
                <a:solidFill>
                  <a:srgbClr val="3B687F"/>
                </a:solidFill>
              </a:rPr>
              <a:t> (2020)</a:t>
            </a:r>
          </a:p>
          <a:p>
            <a:pPr marL="182563" lvl="0" indent="-182563" algn="l">
              <a:buFont typeface="Arial" panose="020B0604020202020204" pitchFamily="34" charset="0"/>
              <a:buChar char="•"/>
            </a:pPr>
            <a:endParaRPr lang="de-DE" sz="1000">
              <a:solidFill>
                <a:srgbClr val="3B687F"/>
              </a:solidFill>
            </a:endParaRPr>
          </a:p>
          <a:p>
            <a:pPr marL="182563" lvl="0" indent="-182563" algn="l">
              <a:buFont typeface="Arial" panose="020B0604020202020204" pitchFamily="34" charset="0"/>
              <a:buChar char="•"/>
            </a:pPr>
            <a:endParaRPr lang="de-DE" sz="1000">
              <a:solidFill>
                <a:srgbClr val="3B687F"/>
              </a:solidFill>
            </a:endParaRPr>
          </a:p>
          <a:p>
            <a:pPr marL="184150" algn="l"/>
            <a:endParaRPr lang="de-DE" sz="1000">
              <a:solidFill>
                <a:srgbClr val="3B687F"/>
              </a:solidFill>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lang="de-DE" sz="1000">
              <a:solidFill>
                <a:srgbClr val="3B687F"/>
              </a:solidFill>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kumimoji="0" lang="de-DE" sz="1000" i="0" u="none" strike="noStrike" cap="none" normalizeH="0" baseline="0">
              <a:ln>
                <a:noFill/>
              </a:ln>
              <a:solidFill>
                <a:srgbClr val="3B687F"/>
              </a:solidFill>
              <a:effectLst/>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kumimoji="0" lang="de-DE" sz="1000" i="0" u="none" strike="noStrike" cap="none" normalizeH="0" baseline="0">
              <a:ln>
                <a:noFill/>
              </a:ln>
              <a:solidFill>
                <a:srgbClr val="3B687F"/>
              </a:solidFill>
              <a:effectLst/>
            </a:endParaRPr>
          </a:p>
        </p:txBody>
      </p:sp>
      <p:sp>
        <p:nvSpPr>
          <p:cNvPr id="15" name="Freeform 141">
            <a:extLst>
              <a:ext uri="{FF2B5EF4-FFF2-40B4-BE49-F238E27FC236}">
                <a16:creationId xmlns:a16="http://schemas.microsoft.com/office/drawing/2014/main" id="{59AB9CCF-A078-6A44-92B6-D658D1ED155E}"/>
              </a:ext>
            </a:extLst>
          </p:cNvPr>
          <p:cNvSpPr>
            <a:spLocks noEditPoints="1"/>
          </p:cNvSpPr>
          <p:nvPr/>
        </p:nvSpPr>
        <p:spPr bwMode="auto">
          <a:xfrm>
            <a:off x="9676506" y="1705810"/>
            <a:ext cx="163886" cy="143760"/>
          </a:xfrm>
          <a:custGeom>
            <a:avLst/>
            <a:gdLst>
              <a:gd name="T0" fmla="*/ 37 w 48"/>
              <a:gd name="T1" fmla="*/ 34 h 42"/>
              <a:gd name="T2" fmla="*/ 30 w 48"/>
              <a:gd name="T3" fmla="*/ 42 h 42"/>
              <a:gd name="T4" fmla="*/ 7 w 48"/>
              <a:gd name="T5" fmla="*/ 42 h 42"/>
              <a:gd name="T6" fmla="*/ 0 w 48"/>
              <a:gd name="T7" fmla="*/ 34 h 42"/>
              <a:gd name="T8" fmla="*/ 0 w 48"/>
              <a:gd name="T9" fmla="*/ 12 h 42"/>
              <a:gd name="T10" fmla="*/ 7 w 48"/>
              <a:gd name="T11" fmla="*/ 4 h 42"/>
              <a:gd name="T12" fmla="*/ 26 w 48"/>
              <a:gd name="T13" fmla="*/ 4 h 42"/>
              <a:gd name="T14" fmla="*/ 27 w 48"/>
              <a:gd name="T15" fmla="*/ 5 h 42"/>
              <a:gd name="T16" fmla="*/ 27 w 48"/>
              <a:gd name="T17" fmla="*/ 6 h 42"/>
              <a:gd name="T18" fmla="*/ 26 w 48"/>
              <a:gd name="T19" fmla="*/ 7 h 42"/>
              <a:gd name="T20" fmla="*/ 7 w 48"/>
              <a:gd name="T21" fmla="*/ 7 h 42"/>
              <a:gd name="T22" fmla="*/ 3 w 48"/>
              <a:gd name="T23" fmla="*/ 12 h 42"/>
              <a:gd name="T24" fmla="*/ 3 w 48"/>
              <a:gd name="T25" fmla="*/ 34 h 42"/>
              <a:gd name="T26" fmla="*/ 7 w 48"/>
              <a:gd name="T27" fmla="*/ 38 h 42"/>
              <a:gd name="T28" fmla="*/ 30 w 48"/>
              <a:gd name="T29" fmla="*/ 38 h 42"/>
              <a:gd name="T30" fmla="*/ 34 w 48"/>
              <a:gd name="T31" fmla="*/ 34 h 42"/>
              <a:gd name="T32" fmla="*/ 34 w 48"/>
              <a:gd name="T33" fmla="*/ 25 h 42"/>
              <a:gd name="T34" fmla="*/ 35 w 48"/>
              <a:gd name="T35" fmla="*/ 24 h 42"/>
              <a:gd name="T36" fmla="*/ 36 w 48"/>
              <a:gd name="T37" fmla="*/ 24 h 42"/>
              <a:gd name="T38" fmla="*/ 37 w 48"/>
              <a:gd name="T39" fmla="*/ 25 h 42"/>
              <a:gd name="T40" fmla="*/ 37 w 48"/>
              <a:gd name="T41" fmla="*/ 34 h 42"/>
              <a:gd name="T42" fmla="*/ 48 w 48"/>
              <a:gd name="T43" fmla="*/ 16 h 42"/>
              <a:gd name="T44" fmla="*/ 46 w 48"/>
              <a:gd name="T45" fmla="*/ 18 h 42"/>
              <a:gd name="T46" fmla="*/ 45 w 48"/>
              <a:gd name="T47" fmla="*/ 17 h 42"/>
              <a:gd name="T48" fmla="*/ 40 w 48"/>
              <a:gd name="T49" fmla="*/ 12 h 42"/>
              <a:gd name="T50" fmla="*/ 22 w 48"/>
              <a:gd name="T51" fmla="*/ 30 h 42"/>
              <a:gd name="T52" fmla="*/ 22 w 48"/>
              <a:gd name="T53" fmla="*/ 30 h 42"/>
              <a:gd name="T54" fmla="*/ 21 w 48"/>
              <a:gd name="T55" fmla="*/ 30 h 42"/>
              <a:gd name="T56" fmla="*/ 18 w 48"/>
              <a:gd name="T57" fmla="*/ 27 h 42"/>
              <a:gd name="T58" fmla="*/ 18 w 48"/>
              <a:gd name="T59" fmla="*/ 26 h 42"/>
              <a:gd name="T60" fmla="*/ 18 w 48"/>
              <a:gd name="T61" fmla="*/ 26 h 42"/>
              <a:gd name="T62" fmla="*/ 36 w 48"/>
              <a:gd name="T63" fmla="*/ 8 h 42"/>
              <a:gd name="T64" fmla="*/ 31 w 48"/>
              <a:gd name="T65" fmla="*/ 3 h 42"/>
              <a:gd name="T66" fmla="*/ 30 w 48"/>
              <a:gd name="T67" fmla="*/ 2 h 42"/>
              <a:gd name="T68" fmla="*/ 32 w 48"/>
              <a:gd name="T69" fmla="*/ 0 h 42"/>
              <a:gd name="T70" fmla="*/ 46 w 48"/>
              <a:gd name="T71" fmla="*/ 0 h 42"/>
              <a:gd name="T72" fmla="*/ 48 w 48"/>
              <a:gd name="T73" fmla="*/ 2 h 42"/>
              <a:gd name="T74" fmla="*/ 48 w 48"/>
              <a:gd name="T75" fmla="*/ 1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 h="42">
                <a:moveTo>
                  <a:pt x="37" y="34"/>
                </a:moveTo>
                <a:cubicBezTo>
                  <a:pt x="37" y="38"/>
                  <a:pt x="34" y="42"/>
                  <a:pt x="30" y="42"/>
                </a:cubicBezTo>
                <a:cubicBezTo>
                  <a:pt x="7" y="42"/>
                  <a:pt x="7" y="42"/>
                  <a:pt x="7" y="42"/>
                </a:cubicBezTo>
                <a:cubicBezTo>
                  <a:pt x="3" y="42"/>
                  <a:pt x="0" y="38"/>
                  <a:pt x="0" y="34"/>
                </a:cubicBezTo>
                <a:cubicBezTo>
                  <a:pt x="0" y="12"/>
                  <a:pt x="0" y="12"/>
                  <a:pt x="0" y="12"/>
                </a:cubicBezTo>
                <a:cubicBezTo>
                  <a:pt x="0" y="7"/>
                  <a:pt x="3" y="4"/>
                  <a:pt x="7" y="4"/>
                </a:cubicBezTo>
                <a:cubicBezTo>
                  <a:pt x="26" y="4"/>
                  <a:pt x="26" y="4"/>
                  <a:pt x="26" y="4"/>
                </a:cubicBezTo>
                <a:cubicBezTo>
                  <a:pt x="27" y="4"/>
                  <a:pt x="27" y="4"/>
                  <a:pt x="27" y="5"/>
                </a:cubicBezTo>
                <a:cubicBezTo>
                  <a:pt x="27" y="6"/>
                  <a:pt x="27" y="6"/>
                  <a:pt x="27" y="6"/>
                </a:cubicBezTo>
                <a:cubicBezTo>
                  <a:pt x="27" y="7"/>
                  <a:pt x="27" y="7"/>
                  <a:pt x="26" y="7"/>
                </a:cubicBezTo>
                <a:cubicBezTo>
                  <a:pt x="7" y="7"/>
                  <a:pt x="7" y="7"/>
                  <a:pt x="7" y="7"/>
                </a:cubicBezTo>
                <a:cubicBezTo>
                  <a:pt x="5" y="7"/>
                  <a:pt x="3" y="9"/>
                  <a:pt x="3" y="12"/>
                </a:cubicBezTo>
                <a:cubicBezTo>
                  <a:pt x="3" y="34"/>
                  <a:pt x="3" y="34"/>
                  <a:pt x="3" y="34"/>
                </a:cubicBezTo>
                <a:cubicBezTo>
                  <a:pt x="3" y="36"/>
                  <a:pt x="5" y="38"/>
                  <a:pt x="7" y="38"/>
                </a:cubicBezTo>
                <a:cubicBezTo>
                  <a:pt x="30" y="38"/>
                  <a:pt x="30" y="38"/>
                  <a:pt x="30" y="38"/>
                </a:cubicBezTo>
                <a:cubicBezTo>
                  <a:pt x="32" y="38"/>
                  <a:pt x="34" y="36"/>
                  <a:pt x="34" y="34"/>
                </a:cubicBezTo>
                <a:cubicBezTo>
                  <a:pt x="34" y="25"/>
                  <a:pt x="34" y="25"/>
                  <a:pt x="34" y="25"/>
                </a:cubicBezTo>
                <a:cubicBezTo>
                  <a:pt x="34" y="25"/>
                  <a:pt x="34" y="24"/>
                  <a:pt x="35" y="24"/>
                </a:cubicBezTo>
                <a:cubicBezTo>
                  <a:pt x="36" y="24"/>
                  <a:pt x="36" y="24"/>
                  <a:pt x="36" y="24"/>
                </a:cubicBezTo>
                <a:cubicBezTo>
                  <a:pt x="37" y="24"/>
                  <a:pt x="37" y="25"/>
                  <a:pt x="37" y="25"/>
                </a:cubicBezTo>
                <a:lnTo>
                  <a:pt x="37" y="34"/>
                </a:lnTo>
                <a:close/>
                <a:moveTo>
                  <a:pt x="48" y="16"/>
                </a:moveTo>
                <a:cubicBezTo>
                  <a:pt x="48" y="17"/>
                  <a:pt x="47" y="18"/>
                  <a:pt x="46" y="18"/>
                </a:cubicBezTo>
                <a:cubicBezTo>
                  <a:pt x="45" y="18"/>
                  <a:pt x="45" y="17"/>
                  <a:pt x="45" y="17"/>
                </a:cubicBezTo>
                <a:cubicBezTo>
                  <a:pt x="40" y="12"/>
                  <a:pt x="40" y="12"/>
                  <a:pt x="40" y="12"/>
                </a:cubicBezTo>
                <a:cubicBezTo>
                  <a:pt x="22" y="30"/>
                  <a:pt x="22" y="30"/>
                  <a:pt x="22" y="30"/>
                </a:cubicBezTo>
                <a:cubicBezTo>
                  <a:pt x="22" y="30"/>
                  <a:pt x="22" y="30"/>
                  <a:pt x="22" y="30"/>
                </a:cubicBezTo>
                <a:cubicBezTo>
                  <a:pt x="22" y="30"/>
                  <a:pt x="21" y="30"/>
                  <a:pt x="21" y="30"/>
                </a:cubicBezTo>
                <a:cubicBezTo>
                  <a:pt x="18" y="27"/>
                  <a:pt x="18" y="27"/>
                  <a:pt x="18" y="27"/>
                </a:cubicBezTo>
                <a:cubicBezTo>
                  <a:pt x="18" y="27"/>
                  <a:pt x="18" y="26"/>
                  <a:pt x="18" y="26"/>
                </a:cubicBezTo>
                <a:cubicBezTo>
                  <a:pt x="18" y="26"/>
                  <a:pt x="18" y="26"/>
                  <a:pt x="18" y="26"/>
                </a:cubicBezTo>
                <a:cubicBezTo>
                  <a:pt x="36" y="8"/>
                  <a:pt x="36" y="8"/>
                  <a:pt x="36" y="8"/>
                </a:cubicBezTo>
                <a:cubicBezTo>
                  <a:pt x="31" y="3"/>
                  <a:pt x="31" y="3"/>
                  <a:pt x="31" y="3"/>
                </a:cubicBezTo>
                <a:cubicBezTo>
                  <a:pt x="31" y="3"/>
                  <a:pt x="30" y="3"/>
                  <a:pt x="30" y="2"/>
                </a:cubicBezTo>
                <a:cubicBezTo>
                  <a:pt x="30" y="1"/>
                  <a:pt x="31" y="0"/>
                  <a:pt x="32" y="0"/>
                </a:cubicBezTo>
                <a:cubicBezTo>
                  <a:pt x="46" y="0"/>
                  <a:pt x="46" y="0"/>
                  <a:pt x="46" y="0"/>
                </a:cubicBezTo>
                <a:cubicBezTo>
                  <a:pt x="47" y="0"/>
                  <a:pt x="48" y="1"/>
                  <a:pt x="48" y="2"/>
                </a:cubicBezTo>
                <a:lnTo>
                  <a:pt x="48" y="16"/>
                </a:lnTo>
                <a:close/>
              </a:path>
            </a:pathLst>
          </a:custGeom>
          <a:solidFill>
            <a:srgbClr val="F9AA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de-DE" sz="1799"/>
          </a:p>
        </p:txBody>
      </p:sp>
      <p:pic>
        <p:nvPicPr>
          <p:cNvPr id="12" name="Grafik 11" descr="Geschichten erzählen mit einfarbiger Füllung">
            <a:extLst>
              <a:ext uri="{FF2B5EF4-FFF2-40B4-BE49-F238E27FC236}">
                <a16:creationId xmlns:a16="http://schemas.microsoft.com/office/drawing/2014/main" id="{F164949E-9A5A-CA47-84E1-F6443387DB9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9642301" y="2219035"/>
            <a:ext cx="216000" cy="216000"/>
          </a:xfrm>
          <a:prstGeom prst="rect">
            <a:avLst/>
          </a:prstGeom>
        </p:spPr>
      </p:pic>
      <p:sp>
        <p:nvSpPr>
          <p:cNvPr id="50" name="Rechteck 49">
            <a:extLst>
              <a:ext uri="{FF2B5EF4-FFF2-40B4-BE49-F238E27FC236}">
                <a16:creationId xmlns:a16="http://schemas.microsoft.com/office/drawing/2014/main" id="{586B9BAD-97D0-C646-BAE8-2BA51D9D7BD8}"/>
              </a:ext>
            </a:extLst>
          </p:cNvPr>
          <p:cNvSpPr/>
          <p:nvPr/>
        </p:nvSpPr>
        <p:spPr>
          <a:xfrm>
            <a:off x="442913" y="2275838"/>
            <a:ext cx="8609648" cy="4050000"/>
          </a:xfrm>
          <a:prstGeom prst="rect">
            <a:avLst/>
          </a:prstGeom>
          <a:noFill/>
          <a:ln w="12700" cap="flat" cmpd="sng" algn="ctr">
            <a:solidFill>
              <a:schemeClr val="bg1">
                <a:lumMod val="75000"/>
              </a:schemeClr>
            </a:solidFill>
            <a:prstDash val="solid"/>
            <a:miter lim="800000"/>
          </a:ln>
          <a:effectLst/>
        </p:spPr>
        <p:txBody>
          <a:bodyPr rtlCol="0" anchor="ctr"/>
          <a:lstStyle/>
          <a:p>
            <a:pPr marL="0" marR="0" lvl="0" indent="0" algn="ctr" defTabSz="1007887" eaLnBrk="1" fontAlgn="auto" latinLnBrk="0" hangingPunct="1">
              <a:lnSpc>
                <a:spcPct val="100000"/>
              </a:lnSpc>
              <a:spcBef>
                <a:spcPts val="0"/>
              </a:spcBef>
              <a:spcAft>
                <a:spcPts val="0"/>
              </a:spcAft>
              <a:buClrTx/>
              <a:buSzTx/>
              <a:buFontTx/>
              <a:buNone/>
              <a:tabLst/>
              <a:defRPr/>
            </a:pPr>
            <a:endParaRPr kumimoji="0" lang="de-DE" sz="20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8" name="Rectangle 24">
            <a:extLst>
              <a:ext uri="{FF2B5EF4-FFF2-40B4-BE49-F238E27FC236}">
                <a16:creationId xmlns:a16="http://schemas.microsoft.com/office/drawing/2014/main" id="{F5903750-AA75-AE46-B9B8-0C5EACCE9B5A}"/>
              </a:ext>
            </a:extLst>
          </p:cNvPr>
          <p:cNvSpPr>
            <a:spLocks noChangeArrowheads="1"/>
          </p:cNvSpPr>
          <p:nvPr/>
        </p:nvSpPr>
        <p:spPr bwMode="auto">
          <a:xfrm>
            <a:off x="530013" y="2399268"/>
            <a:ext cx="8398504" cy="323424"/>
          </a:xfrm>
          <a:prstGeom prst="rect">
            <a:avLst/>
          </a:prstGeom>
          <a:solidFill>
            <a:srgbClr val="3B687F"/>
          </a:solidFill>
          <a:ln w="9525" algn="ctr">
            <a:solidFill>
              <a:srgbClr val="FFFFFF"/>
            </a:solidFill>
            <a:miter lim="800000"/>
            <a:headEnd/>
            <a:tailEnd/>
          </a:ln>
          <a:effectLst/>
        </p:spPr>
        <p:txBody>
          <a:bodyPr lIns="15876" tIns="41277" rIns="15876" bIns="41277" anchor="ctr"/>
          <a:lstStyle/>
          <a:p>
            <a:pPr marL="0" marR="0" lvl="0" indent="0" algn="ctr" defTabSz="806501" eaLnBrk="0" fontAlgn="auto" latinLnBrk="0" hangingPunct="0">
              <a:lnSpc>
                <a:spcPct val="90000"/>
              </a:lnSpc>
              <a:spcBef>
                <a:spcPct val="0"/>
              </a:spcBef>
              <a:spcAft>
                <a:spcPts val="0"/>
              </a:spcAft>
              <a:buClrTx/>
              <a:buSzTx/>
              <a:buFontTx/>
              <a:buNone/>
              <a:tabLst/>
              <a:defRPr/>
            </a:pPr>
            <a:r>
              <a:rPr kumimoji="0" lang="de-DE" sz="1200" b="1" i="0" u="none" strike="noStrike" kern="0" cap="none" spc="0" normalizeH="0" baseline="0" noProof="0">
                <a:ln>
                  <a:noFill/>
                </a:ln>
                <a:solidFill>
                  <a:srgbClr val="FFFFFF"/>
                </a:solidFill>
                <a:effectLst/>
                <a:uLnTx/>
                <a:uFillTx/>
                <a:latin typeface="Arial" panose="020B0604020202020204"/>
              </a:rPr>
              <a:t>Beschaffungsprozesse mit Fokus auf Nachhaltigkeit</a:t>
            </a:r>
          </a:p>
        </p:txBody>
      </p:sp>
      <p:sp>
        <p:nvSpPr>
          <p:cNvPr id="19" name="Rectangle 15">
            <a:extLst>
              <a:ext uri="{FF2B5EF4-FFF2-40B4-BE49-F238E27FC236}">
                <a16:creationId xmlns:a16="http://schemas.microsoft.com/office/drawing/2014/main" id="{012E95C4-F245-E54C-8A23-D397AC998886}"/>
              </a:ext>
            </a:extLst>
          </p:cNvPr>
          <p:cNvSpPr>
            <a:spLocks noChangeArrowheads="1"/>
          </p:cNvSpPr>
          <p:nvPr/>
        </p:nvSpPr>
        <p:spPr bwMode="auto">
          <a:xfrm>
            <a:off x="1647369" y="5388445"/>
            <a:ext cx="7281148" cy="796851"/>
          </a:xfrm>
          <a:prstGeom prst="rect">
            <a:avLst/>
          </a:prstGeom>
          <a:solidFill>
            <a:schemeClr val="accent3">
              <a:lumMod val="95000"/>
            </a:schemeClr>
          </a:solidFill>
          <a:ln w="9525">
            <a:noFill/>
            <a:miter lim="800000"/>
            <a:headEnd/>
            <a:tailEnd/>
          </a:ln>
          <a:effectLst/>
        </p:spPr>
        <p:txBody>
          <a:bodyPr wrap="none" lIns="79379" tIns="41277" rIns="79379" bIns="41277" anchor="ctr"/>
          <a:lstStyle/>
          <a:p>
            <a:pPr marL="0" marR="0" lvl="0" indent="0" algn="ctr" defTabSz="806501" eaLnBrk="1" fontAlgn="auto" latinLnBrk="0" hangingPunct="1">
              <a:lnSpc>
                <a:spcPct val="100000"/>
              </a:lnSpc>
              <a:spcBef>
                <a:spcPts val="0"/>
              </a:spcBef>
              <a:spcAft>
                <a:spcPts val="0"/>
              </a:spcAft>
              <a:buClrTx/>
              <a:buSzTx/>
              <a:buFontTx/>
              <a:buNone/>
              <a:tabLst/>
              <a:defRPr/>
            </a:pPr>
            <a:endParaRPr kumimoji="0" lang="de-DE" sz="1588" b="0" i="0" u="none" strike="noStrike" kern="0" cap="none" spc="0" normalizeH="0" baseline="0" noProof="0">
              <a:ln>
                <a:noFill/>
              </a:ln>
              <a:solidFill>
                <a:srgbClr val="000000"/>
              </a:solidFill>
              <a:effectLst/>
              <a:uLnTx/>
              <a:uFillTx/>
              <a:latin typeface="Arial" panose="020B0604020202020204"/>
            </a:endParaRPr>
          </a:p>
        </p:txBody>
      </p:sp>
      <p:sp>
        <p:nvSpPr>
          <p:cNvPr id="20" name="AutoShape 9">
            <a:extLst>
              <a:ext uri="{FF2B5EF4-FFF2-40B4-BE49-F238E27FC236}">
                <a16:creationId xmlns:a16="http://schemas.microsoft.com/office/drawing/2014/main" id="{75068FB9-9887-C146-9779-112E205B99A9}"/>
              </a:ext>
            </a:extLst>
          </p:cNvPr>
          <p:cNvSpPr>
            <a:spLocks noChangeArrowheads="1"/>
          </p:cNvSpPr>
          <p:nvPr/>
        </p:nvSpPr>
        <p:spPr bwMode="auto">
          <a:xfrm>
            <a:off x="530014" y="5388445"/>
            <a:ext cx="975514" cy="796851"/>
          </a:xfrm>
          <a:prstGeom prst="homePlate">
            <a:avLst>
              <a:gd name="adj" fmla="val 16505"/>
            </a:avLst>
          </a:prstGeom>
          <a:solidFill>
            <a:srgbClr val="3B687F"/>
          </a:solidFill>
          <a:ln w="9525">
            <a:noFill/>
            <a:miter lim="800000"/>
            <a:headEnd/>
            <a:tailEnd/>
          </a:ln>
          <a:effectLst/>
        </p:spPr>
        <p:txBody>
          <a:bodyPr lIns="72000" tIns="41277" rIns="15876" bIns="41277" anchor="ctr"/>
          <a:lstStyle/>
          <a:p>
            <a:pPr marL="0" marR="0" lvl="0" indent="0" algn="l" defTabSz="806501" eaLnBrk="0" fontAlgn="auto" latinLnBrk="0" hangingPunct="0">
              <a:lnSpc>
                <a:spcPct val="90000"/>
              </a:lnSpc>
              <a:spcBef>
                <a:spcPct val="0"/>
              </a:spcBef>
              <a:spcAft>
                <a:spcPts val="0"/>
              </a:spcAft>
              <a:buClrTx/>
              <a:buSzTx/>
              <a:buFontTx/>
              <a:buNone/>
              <a:tabLst/>
              <a:defRPr/>
            </a:pPr>
            <a:r>
              <a:rPr kumimoji="0" lang="de-DE" sz="882" b="1" i="0" u="none" strike="noStrike" kern="0" cap="none" spc="0" normalizeH="0" baseline="0" noProof="0">
                <a:ln>
                  <a:noFill/>
                </a:ln>
                <a:solidFill>
                  <a:srgbClr val="FFFFFF"/>
                </a:solidFill>
                <a:effectLst/>
                <a:uLnTx/>
                <a:uFillTx/>
                <a:latin typeface="Arial" panose="020B0604020202020204"/>
              </a:rPr>
              <a:t>Performance &amp; Basis Prozesse</a:t>
            </a:r>
          </a:p>
        </p:txBody>
      </p:sp>
      <p:sp>
        <p:nvSpPr>
          <p:cNvPr id="21" name="Rectangle 24">
            <a:extLst>
              <a:ext uri="{FF2B5EF4-FFF2-40B4-BE49-F238E27FC236}">
                <a16:creationId xmlns:a16="http://schemas.microsoft.com/office/drawing/2014/main" id="{EA0BC14D-671F-5142-AB34-E563201278E0}"/>
              </a:ext>
            </a:extLst>
          </p:cNvPr>
          <p:cNvSpPr>
            <a:spLocks noChangeArrowheads="1"/>
          </p:cNvSpPr>
          <p:nvPr/>
        </p:nvSpPr>
        <p:spPr bwMode="auto">
          <a:xfrm>
            <a:off x="1694229" y="5453789"/>
            <a:ext cx="1193792" cy="666162"/>
          </a:xfrm>
          <a:prstGeom prst="rect">
            <a:avLst/>
          </a:prstGeom>
          <a:solidFill>
            <a:srgbClr val="3B687F"/>
          </a:solidFill>
          <a:ln w="9525" algn="ctr">
            <a:solidFill>
              <a:srgbClr val="FFFFFF"/>
            </a:solidFill>
            <a:miter lim="800000"/>
            <a:headEnd/>
            <a:tailEnd/>
          </a:ln>
          <a:effectLst/>
        </p:spPr>
        <p:txBody>
          <a:bodyPr lIns="15876" tIns="41277" rIns="15876" bIns="41277" anchor="ctr"/>
          <a:lstStyle/>
          <a:p>
            <a:pPr marL="0" marR="0" lvl="0" indent="0" algn="ctr" defTabSz="806501" eaLnBrk="0" fontAlgn="auto" latinLnBrk="0" hangingPunct="0">
              <a:lnSpc>
                <a:spcPct val="90000"/>
              </a:lnSpc>
              <a:spcBef>
                <a:spcPct val="0"/>
              </a:spcBef>
              <a:spcAft>
                <a:spcPts val="0"/>
              </a:spcAft>
              <a:buClrTx/>
              <a:buSzTx/>
              <a:buFontTx/>
              <a:buNone/>
              <a:tabLst/>
              <a:defRPr/>
            </a:pPr>
            <a:r>
              <a:rPr kumimoji="0" lang="de-DE" sz="882" b="0" i="0" u="none" strike="noStrike" kern="0" cap="none" spc="0" normalizeH="0" baseline="0" noProof="0">
                <a:ln>
                  <a:noFill/>
                </a:ln>
                <a:solidFill>
                  <a:srgbClr val="FFFFFF"/>
                </a:solidFill>
                <a:effectLst/>
                <a:uLnTx/>
                <a:uFillTx/>
                <a:latin typeface="Arial" panose="020B0604020202020204"/>
              </a:rPr>
              <a:t>Datenmanagement &amp; Analysen</a:t>
            </a:r>
          </a:p>
        </p:txBody>
      </p:sp>
      <p:sp>
        <p:nvSpPr>
          <p:cNvPr id="22" name="Rectangle 25">
            <a:extLst>
              <a:ext uri="{FF2B5EF4-FFF2-40B4-BE49-F238E27FC236}">
                <a16:creationId xmlns:a16="http://schemas.microsoft.com/office/drawing/2014/main" id="{7233AEDC-7A1D-954E-9307-2F5720DAE6D2}"/>
              </a:ext>
            </a:extLst>
          </p:cNvPr>
          <p:cNvSpPr>
            <a:spLocks noChangeArrowheads="1"/>
          </p:cNvSpPr>
          <p:nvPr/>
        </p:nvSpPr>
        <p:spPr bwMode="auto">
          <a:xfrm>
            <a:off x="2888112" y="5453789"/>
            <a:ext cx="1193792" cy="666162"/>
          </a:xfrm>
          <a:prstGeom prst="rect">
            <a:avLst/>
          </a:prstGeom>
          <a:solidFill>
            <a:srgbClr val="3B687F"/>
          </a:solidFill>
          <a:ln w="9525" algn="ctr">
            <a:solidFill>
              <a:srgbClr val="FFFFFF"/>
            </a:solidFill>
            <a:miter lim="800000"/>
            <a:headEnd/>
            <a:tailEnd/>
          </a:ln>
          <a:effectLst/>
        </p:spPr>
        <p:txBody>
          <a:bodyPr lIns="15876" tIns="41277" rIns="15876" bIns="41277" anchor="ctr"/>
          <a:lstStyle/>
          <a:p>
            <a:pPr marL="0" marR="0" lvl="0" indent="0" algn="ctr" defTabSz="806501" eaLnBrk="0" fontAlgn="auto" latinLnBrk="0" hangingPunct="0">
              <a:lnSpc>
                <a:spcPct val="90000"/>
              </a:lnSpc>
              <a:spcBef>
                <a:spcPct val="0"/>
              </a:spcBef>
              <a:spcAft>
                <a:spcPts val="0"/>
              </a:spcAft>
              <a:buClrTx/>
              <a:buSzTx/>
              <a:buFontTx/>
              <a:buNone/>
              <a:tabLst/>
              <a:defRPr/>
            </a:pPr>
            <a:r>
              <a:rPr kumimoji="0" lang="de-DE" sz="882" b="0" i="0" u="none" strike="noStrike" kern="0" cap="none" spc="0" normalizeH="0" baseline="0" noProof="0">
                <a:ln>
                  <a:noFill/>
                </a:ln>
                <a:solidFill>
                  <a:srgbClr val="FFFFFF"/>
                </a:solidFill>
                <a:effectLst/>
                <a:uLnTx/>
                <a:uFillTx/>
                <a:latin typeface="Arial" panose="020B0604020202020204"/>
              </a:rPr>
              <a:t>Compliance </a:t>
            </a:r>
            <a:br>
              <a:rPr kumimoji="0" lang="de-DE" sz="882" b="0" i="0" u="none" strike="noStrike" kern="0" cap="none" spc="0" normalizeH="0" baseline="0" noProof="0">
                <a:ln>
                  <a:noFill/>
                </a:ln>
                <a:solidFill>
                  <a:srgbClr val="FFFFFF"/>
                </a:solidFill>
                <a:effectLst/>
                <a:uLnTx/>
                <a:uFillTx/>
                <a:latin typeface="Arial" panose="020B0604020202020204"/>
              </a:rPr>
            </a:br>
            <a:r>
              <a:rPr kumimoji="0" lang="de-DE" sz="882" b="0" i="0" u="none" strike="noStrike" kern="0" cap="none" spc="0" normalizeH="0" baseline="0" noProof="0">
                <a:ln>
                  <a:noFill/>
                </a:ln>
                <a:solidFill>
                  <a:srgbClr val="FFFFFF"/>
                </a:solidFill>
                <a:effectLst/>
                <a:uLnTx/>
                <a:uFillTx/>
                <a:latin typeface="Arial" panose="020B0604020202020204"/>
              </a:rPr>
              <a:t>Monitoring</a:t>
            </a:r>
          </a:p>
        </p:txBody>
      </p:sp>
      <p:sp>
        <p:nvSpPr>
          <p:cNvPr id="23" name="Rectangle 26">
            <a:extLst>
              <a:ext uri="{FF2B5EF4-FFF2-40B4-BE49-F238E27FC236}">
                <a16:creationId xmlns:a16="http://schemas.microsoft.com/office/drawing/2014/main" id="{1BBE3A30-A905-B146-81CC-A08A5C5CCF07}"/>
              </a:ext>
            </a:extLst>
          </p:cNvPr>
          <p:cNvSpPr>
            <a:spLocks noChangeArrowheads="1"/>
          </p:cNvSpPr>
          <p:nvPr/>
        </p:nvSpPr>
        <p:spPr bwMode="auto">
          <a:xfrm>
            <a:off x="4081995" y="5453789"/>
            <a:ext cx="1193792" cy="666162"/>
          </a:xfrm>
          <a:prstGeom prst="rect">
            <a:avLst/>
          </a:prstGeom>
          <a:solidFill>
            <a:srgbClr val="3B687F"/>
          </a:solidFill>
          <a:ln w="9525" algn="ctr">
            <a:solidFill>
              <a:srgbClr val="FFFFFF"/>
            </a:solidFill>
            <a:miter lim="800000"/>
            <a:headEnd/>
            <a:tailEnd/>
          </a:ln>
          <a:effectLst/>
        </p:spPr>
        <p:txBody>
          <a:bodyPr lIns="15876" tIns="41277" rIns="15876" bIns="41277" anchor="ctr"/>
          <a:lstStyle/>
          <a:p>
            <a:pPr marL="0" marR="0" lvl="0" indent="0" algn="ctr" defTabSz="806501" eaLnBrk="0" fontAlgn="auto" latinLnBrk="0" hangingPunct="0">
              <a:lnSpc>
                <a:spcPct val="90000"/>
              </a:lnSpc>
              <a:spcBef>
                <a:spcPct val="0"/>
              </a:spcBef>
              <a:spcAft>
                <a:spcPts val="0"/>
              </a:spcAft>
              <a:buClrTx/>
              <a:buSzTx/>
              <a:buFontTx/>
              <a:buNone/>
              <a:tabLst/>
              <a:defRPr/>
            </a:pPr>
            <a:r>
              <a:rPr kumimoji="0" lang="de-DE" sz="882" b="0" i="0" u="none" strike="noStrike" kern="0" cap="none" spc="0" normalizeH="0" baseline="0" noProof="0">
                <a:ln>
                  <a:noFill/>
                </a:ln>
                <a:solidFill>
                  <a:srgbClr val="FFFFFF"/>
                </a:solidFill>
                <a:effectLst/>
                <a:uLnTx/>
                <a:uFillTx/>
                <a:latin typeface="Arial" panose="020B0604020202020204"/>
              </a:rPr>
              <a:t>Leistungs-management</a:t>
            </a:r>
          </a:p>
        </p:txBody>
      </p:sp>
      <p:sp>
        <p:nvSpPr>
          <p:cNvPr id="24" name="Rectangle 27">
            <a:extLst>
              <a:ext uri="{FF2B5EF4-FFF2-40B4-BE49-F238E27FC236}">
                <a16:creationId xmlns:a16="http://schemas.microsoft.com/office/drawing/2014/main" id="{3E99E350-03B4-D145-BE09-2AE31114465B}"/>
              </a:ext>
            </a:extLst>
          </p:cNvPr>
          <p:cNvSpPr>
            <a:spLocks noChangeArrowheads="1"/>
          </p:cNvSpPr>
          <p:nvPr/>
        </p:nvSpPr>
        <p:spPr bwMode="auto">
          <a:xfrm>
            <a:off x="5275878" y="5453789"/>
            <a:ext cx="1193792" cy="666162"/>
          </a:xfrm>
          <a:prstGeom prst="rect">
            <a:avLst/>
          </a:prstGeom>
          <a:solidFill>
            <a:srgbClr val="3B687F"/>
          </a:solidFill>
          <a:ln w="9525" algn="ctr">
            <a:solidFill>
              <a:srgbClr val="FFFFFF"/>
            </a:solidFill>
            <a:miter lim="800000"/>
            <a:headEnd/>
            <a:tailEnd/>
          </a:ln>
          <a:effectLst/>
        </p:spPr>
        <p:txBody>
          <a:bodyPr lIns="15876" tIns="41277" rIns="15876" bIns="41277" anchor="ctr"/>
          <a:lstStyle/>
          <a:p>
            <a:pPr marL="0" marR="0" lvl="0" indent="0" algn="ctr" defTabSz="806501" eaLnBrk="0" fontAlgn="auto" latinLnBrk="0" hangingPunct="0">
              <a:lnSpc>
                <a:spcPct val="90000"/>
              </a:lnSpc>
              <a:spcBef>
                <a:spcPct val="0"/>
              </a:spcBef>
              <a:spcAft>
                <a:spcPts val="0"/>
              </a:spcAft>
              <a:buClrTx/>
              <a:buSzTx/>
              <a:buFontTx/>
              <a:buNone/>
              <a:tabLst/>
              <a:defRPr/>
            </a:pPr>
            <a:r>
              <a:rPr kumimoji="0" lang="de-DE" sz="882" b="0" i="0" u="none" strike="noStrike" kern="0" cap="none" spc="0" normalizeH="0" baseline="0" noProof="0">
                <a:ln>
                  <a:noFill/>
                </a:ln>
                <a:solidFill>
                  <a:srgbClr val="FFFFFF"/>
                </a:solidFill>
                <a:effectLst/>
                <a:uLnTx/>
                <a:uFillTx/>
                <a:latin typeface="Arial" panose="020B0604020202020204"/>
              </a:rPr>
              <a:t>Reporting &amp; </a:t>
            </a:r>
            <a:br>
              <a:rPr kumimoji="0" lang="de-DE" sz="882" b="0" i="0" u="none" strike="noStrike" kern="0" cap="none" spc="0" normalizeH="0" baseline="0" noProof="0">
                <a:ln>
                  <a:noFill/>
                </a:ln>
                <a:solidFill>
                  <a:srgbClr val="FFFFFF"/>
                </a:solidFill>
                <a:effectLst/>
                <a:uLnTx/>
                <a:uFillTx/>
                <a:latin typeface="Arial" panose="020B0604020202020204"/>
              </a:rPr>
            </a:br>
            <a:r>
              <a:rPr kumimoji="0" lang="de-DE" sz="882" b="0" i="0" u="none" strike="noStrike" kern="0" cap="none" spc="0" normalizeH="0" baseline="0" noProof="0">
                <a:ln>
                  <a:noFill/>
                </a:ln>
                <a:solidFill>
                  <a:srgbClr val="FFFFFF"/>
                </a:solidFill>
                <a:effectLst/>
                <a:uLnTx/>
                <a:uFillTx/>
                <a:latin typeface="Arial" panose="020B0604020202020204"/>
              </a:rPr>
              <a:t>Controlling</a:t>
            </a:r>
          </a:p>
        </p:txBody>
      </p:sp>
      <p:sp>
        <p:nvSpPr>
          <p:cNvPr id="25" name="Rectangle 21">
            <a:extLst>
              <a:ext uri="{FF2B5EF4-FFF2-40B4-BE49-F238E27FC236}">
                <a16:creationId xmlns:a16="http://schemas.microsoft.com/office/drawing/2014/main" id="{532076D8-6303-634F-887F-9DB294D6AE4D}"/>
              </a:ext>
            </a:extLst>
          </p:cNvPr>
          <p:cNvSpPr>
            <a:spLocks noChangeArrowheads="1"/>
          </p:cNvSpPr>
          <p:nvPr/>
        </p:nvSpPr>
        <p:spPr bwMode="auto">
          <a:xfrm>
            <a:off x="6469761" y="5454848"/>
            <a:ext cx="1193792" cy="664044"/>
          </a:xfrm>
          <a:prstGeom prst="rect">
            <a:avLst/>
          </a:prstGeom>
          <a:solidFill>
            <a:srgbClr val="3B687F"/>
          </a:solidFill>
          <a:ln w="9525" algn="ctr">
            <a:solidFill>
              <a:srgbClr val="FFFFFF"/>
            </a:solidFill>
            <a:miter lim="800000"/>
            <a:headEnd/>
            <a:tailEnd/>
          </a:ln>
          <a:effectLst/>
        </p:spPr>
        <p:txBody>
          <a:bodyPr lIns="15876" tIns="41277" rIns="15876" bIns="41277" anchor="ctr"/>
          <a:lstStyle/>
          <a:p>
            <a:pPr marL="0" marR="0" lvl="0" indent="0" algn="ctr" defTabSz="806501" eaLnBrk="0" fontAlgn="auto" latinLnBrk="0" hangingPunct="0">
              <a:lnSpc>
                <a:spcPct val="90000"/>
              </a:lnSpc>
              <a:spcBef>
                <a:spcPct val="0"/>
              </a:spcBef>
              <a:spcAft>
                <a:spcPts val="0"/>
              </a:spcAft>
              <a:buClrTx/>
              <a:buSzTx/>
              <a:buFontTx/>
              <a:buNone/>
              <a:tabLst/>
              <a:defRPr/>
            </a:pPr>
            <a:r>
              <a:rPr kumimoji="0" lang="de-DE" sz="882" b="0" i="0" u="none" strike="noStrike" kern="0" cap="none" spc="0" normalizeH="0" baseline="0" noProof="0">
                <a:ln>
                  <a:noFill/>
                </a:ln>
                <a:solidFill>
                  <a:srgbClr val="FFFFFF"/>
                </a:solidFill>
                <a:effectLst/>
                <a:uLnTx/>
                <a:uFillTx/>
                <a:latin typeface="Arial" panose="020B0604020202020204"/>
              </a:rPr>
              <a:t>Katalog-</a:t>
            </a:r>
            <a:br>
              <a:rPr kumimoji="0" lang="de-DE" sz="882" b="0" i="0" u="none" strike="noStrike" kern="0" cap="none" spc="0" normalizeH="0" baseline="0" noProof="0">
                <a:ln>
                  <a:noFill/>
                </a:ln>
                <a:solidFill>
                  <a:srgbClr val="FFFFFF"/>
                </a:solidFill>
                <a:effectLst/>
                <a:uLnTx/>
                <a:uFillTx/>
                <a:latin typeface="Arial" panose="020B0604020202020204"/>
              </a:rPr>
            </a:br>
            <a:r>
              <a:rPr kumimoji="0" lang="de-DE" sz="882" b="0" i="0" u="none" strike="noStrike" kern="0" cap="none" spc="0" normalizeH="0" baseline="0" noProof="0">
                <a:ln>
                  <a:noFill/>
                </a:ln>
                <a:solidFill>
                  <a:srgbClr val="FFFFFF"/>
                </a:solidFill>
                <a:effectLst/>
                <a:uLnTx/>
                <a:uFillTx/>
                <a:latin typeface="Arial" panose="020B0604020202020204"/>
              </a:rPr>
              <a:t>Management</a:t>
            </a:r>
          </a:p>
        </p:txBody>
      </p:sp>
      <p:sp>
        <p:nvSpPr>
          <p:cNvPr id="26" name="Rectangle 46">
            <a:extLst>
              <a:ext uri="{FF2B5EF4-FFF2-40B4-BE49-F238E27FC236}">
                <a16:creationId xmlns:a16="http://schemas.microsoft.com/office/drawing/2014/main" id="{CE02277F-9117-C64B-8152-B6AB205D3E99}"/>
              </a:ext>
            </a:extLst>
          </p:cNvPr>
          <p:cNvSpPr>
            <a:spLocks noChangeArrowheads="1"/>
          </p:cNvSpPr>
          <p:nvPr/>
        </p:nvSpPr>
        <p:spPr bwMode="auto">
          <a:xfrm>
            <a:off x="7663553" y="5454848"/>
            <a:ext cx="1193792" cy="664044"/>
          </a:xfrm>
          <a:prstGeom prst="rect">
            <a:avLst/>
          </a:prstGeom>
          <a:solidFill>
            <a:srgbClr val="3B687F"/>
          </a:solidFill>
          <a:ln w="9525">
            <a:solidFill>
              <a:srgbClr val="FFFFFF"/>
            </a:solidFill>
            <a:miter lim="800000"/>
            <a:headEnd/>
            <a:tailEnd/>
          </a:ln>
          <a:effectLst/>
        </p:spPr>
        <p:txBody>
          <a:bodyPr lIns="15876" tIns="41277" rIns="15876" bIns="41277" anchor="ctr"/>
          <a:lstStyle/>
          <a:p>
            <a:pPr marL="0" marR="0" lvl="0" indent="0" algn="ctr" defTabSz="806501" eaLnBrk="0" fontAlgn="auto" latinLnBrk="0" hangingPunct="0">
              <a:lnSpc>
                <a:spcPct val="90000"/>
              </a:lnSpc>
              <a:spcBef>
                <a:spcPct val="0"/>
              </a:spcBef>
              <a:spcAft>
                <a:spcPts val="0"/>
              </a:spcAft>
              <a:buClrTx/>
              <a:buSzTx/>
              <a:buFontTx/>
              <a:buNone/>
              <a:tabLst/>
              <a:defRPr/>
            </a:pPr>
            <a:r>
              <a:rPr kumimoji="0" lang="de-DE" sz="882" b="0" i="0" u="none" strike="noStrike" kern="0" cap="none" spc="0" normalizeH="0" baseline="0" noProof="0">
                <a:ln>
                  <a:noFill/>
                </a:ln>
                <a:solidFill>
                  <a:srgbClr val="FFFFFF"/>
                </a:solidFill>
                <a:effectLst/>
                <a:uLnTx/>
                <a:uFillTx/>
                <a:latin typeface="Arial" panose="020B0604020202020204"/>
              </a:rPr>
              <a:t>Technologien/ System-Management</a:t>
            </a:r>
          </a:p>
        </p:txBody>
      </p:sp>
      <p:sp>
        <p:nvSpPr>
          <p:cNvPr id="28" name="AutoShape 9">
            <a:extLst>
              <a:ext uri="{FF2B5EF4-FFF2-40B4-BE49-F238E27FC236}">
                <a16:creationId xmlns:a16="http://schemas.microsoft.com/office/drawing/2014/main" id="{8D3604AF-83A8-8445-928A-9F062054CE11}"/>
              </a:ext>
            </a:extLst>
          </p:cNvPr>
          <p:cNvSpPr>
            <a:spLocks noChangeArrowheads="1"/>
          </p:cNvSpPr>
          <p:nvPr/>
        </p:nvSpPr>
        <p:spPr bwMode="auto">
          <a:xfrm>
            <a:off x="530013" y="2806305"/>
            <a:ext cx="975623" cy="796851"/>
          </a:xfrm>
          <a:prstGeom prst="homePlate">
            <a:avLst>
              <a:gd name="adj" fmla="val 16505"/>
            </a:avLst>
          </a:prstGeom>
          <a:solidFill>
            <a:srgbClr val="3B687F"/>
          </a:solidFill>
          <a:ln w="9525">
            <a:noFill/>
            <a:miter lim="800000"/>
            <a:headEnd/>
            <a:tailEnd/>
          </a:ln>
          <a:effectLst/>
        </p:spPr>
        <p:txBody>
          <a:bodyPr lIns="72000" tIns="41277" rIns="15876" bIns="41277" anchor="ctr"/>
          <a:lstStyle/>
          <a:p>
            <a:pPr marL="0" marR="0" lvl="0" indent="0" algn="l" defTabSz="806501" eaLnBrk="0" fontAlgn="auto" latinLnBrk="0" hangingPunct="0">
              <a:lnSpc>
                <a:spcPct val="90000"/>
              </a:lnSpc>
              <a:spcBef>
                <a:spcPct val="0"/>
              </a:spcBef>
              <a:spcAft>
                <a:spcPts val="0"/>
              </a:spcAft>
              <a:buClrTx/>
              <a:buSzTx/>
              <a:buFontTx/>
              <a:buNone/>
              <a:tabLst/>
              <a:defRPr/>
            </a:pPr>
            <a:r>
              <a:rPr kumimoji="0" lang="de-DE" sz="882" b="1" i="0" u="none" strike="noStrike" kern="0" cap="none" spc="0" normalizeH="0" baseline="0" noProof="0">
                <a:ln>
                  <a:noFill/>
                </a:ln>
                <a:solidFill>
                  <a:srgbClr val="FFFFFF"/>
                </a:solidFill>
                <a:effectLst/>
                <a:uLnTx/>
                <a:uFillTx/>
                <a:latin typeface="Arial" panose="020B0604020202020204"/>
              </a:rPr>
              <a:t>Strategische Prozesse</a:t>
            </a:r>
          </a:p>
        </p:txBody>
      </p:sp>
      <p:sp>
        <p:nvSpPr>
          <p:cNvPr id="29" name="Rectangle 15">
            <a:extLst>
              <a:ext uri="{FF2B5EF4-FFF2-40B4-BE49-F238E27FC236}">
                <a16:creationId xmlns:a16="http://schemas.microsoft.com/office/drawing/2014/main" id="{D986455A-7317-5542-9865-A24FCFAE17A3}"/>
              </a:ext>
            </a:extLst>
          </p:cNvPr>
          <p:cNvSpPr>
            <a:spLocks noChangeArrowheads="1"/>
          </p:cNvSpPr>
          <p:nvPr/>
        </p:nvSpPr>
        <p:spPr bwMode="auto">
          <a:xfrm>
            <a:off x="1647369" y="3667019"/>
            <a:ext cx="7281148" cy="796851"/>
          </a:xfrm>
          <a:prstGeom prst="rect">
            <a:avLst/>
          </a:prstGeom>
          <a:solidFill>
            <a:schemeClr val="accent3">
              <a:lumMod val="95000"/>
            </a:schemeClr>
          </a:solidFill>
          <a:ln w="9525">
            <a:noFill/>
            <a:miter lim="800000"/>
            <a:headEnd/>
            <a:tailEnd/>
          </a:ln>
          <a:effectLst/>
        </p:spPr>
        <p:txBody>
          <a:bodyPr wrap="none" lIns="79379" tIns="41277" rIns="79379" bIns="41277" anchor="ctr"/>
          <a:lstStyle/>
          <a:p>
            <a:pPr marL="0" marR="0" lvl="0" indent="0" algn="ctr" defTabSz="806501" eaLnBrk="1" fontAlgn="auto" latinLnBrk="0" hangingPunct="1">
              <a:lnSpc>
                <a:spcPct val="100000"/>
              </a:lnSpc>
              <a:spcBef>
                <a:spcPts val="0"/>
              </a:spcBef>
              <a:spcAft>
                <a:spcPts val="0"/>
              </a:spcAft>
              <a:buClrTx/>
              <a:buSzTx/>
              <a:buFontTx/>
              <a:buNone/>
              <a:tabLst/>
              <a:defRPr/>
            </a:pPr>
            <a:endParaRPr kumimoji="0" lang="de-DE" sz="1588" b="0" i="0" u="none" strike="noStrike" kern="0" cap="none" spc="0" normalizeH="0" baseline="0" noProof="0">
              <a:ln>
                <a:noFill/>
              </a:ln>
              <a:solidFill>
                <a:srgbClr val="000000"/>
              </a:solidFill>
              <a:effectLst/>
              <a:uLnTx/>
              <a:uFillTx/>
              <a:latin typeface="Arial" panose="020B0604020202020204"/>
            </a:endParaRPr>
          </a:p>
        </p:txBody>
      </p:sp>
      <p:sp>
        <p:nvSpPr>
          <p:cNvPr id="30" name="AutoShape 9">
            <a:extLst>
              <a:ext uri="{FF2B5EF4-FFF2-40B4-BE49-F238E27FC236}">
                <a16:creationId xmlns:a16="http://schemas.microsoft.com/office/drawing/2014/main" id="{3398F8DF-FAB9-DF4F-9DE1-693A39770ABF}"/>
              </a:ext>
            </a:extLst>
          </p:cNvPr>
          <p:cNvSpPr>
            <a:spLocks noChangeArrowheads="1"/>
          </p:cNvSpPr>
          <p:nvPr/>
        </p:nvSpPr>
        <p:spPr bwMode="auto">
          <a:xfrm>
            <a:off x="530013" y="3667019"/>
            <a:ext cx="975623" cy="796851"/>
          </a:xfrm>
          <a:prstGeom prst="homePlate">
            <a:avLst>
              <a:gd name="adj" fmla="val 16505"/>
            </a:avLst>
          </a:prstGeom>
          <a:solidFill>
            <a:srgbClr val="3B687F"/>
          </a:solidFill>
          <a:ln w="9525">
            <a:noFill/>
            <a:miter lim="800000"/>
            <a:headEnd/>
            <a:tailEnd/>
          </a:ln>
          <a:effectLst/>
        </p:spPr>
        <p:txBody>
          <a:bodyPr lIns="72000" tIns="41277" rIns="15876" bIns="41277" anchor="ctr"/>
          <a:lstStyle/>
          <a:p>
            <a:pPr marL="0" marR="0" lvl="0" indent="0" algn="l" defTabSz="806501" eaLnBrk="0" fontAlgn="auto" latinLnBrk="0" hangingPunct="0">
              <a:lnSpc>
                <a:spcPct val="90000"/>
              </a:lnSpc>
              <a:spcBef>
                <a:spcPct val="0"/>
              </a:spcBef>
              <a:spcAft>
                <a:spcPts val="0"/>
              </a:spcAft>
              <a:buClrTx/>
              <a:buSzTx/>
              <a:buFontTx/>
              <a:buNone/>
              <a:tabLst/>
              <a:defRPr/>
            </a:pPr>
            <a:r>
              <a:rPr kumimoji="0" lang="de-DE" sz="882" b="1" i="0" u="none" strike="noStrike" kern="0" cap="none" spc="0" normalizeH="0" baseline="0" noProof="0">
                <a:ln>
                  <a:noFill/>
                </a:ln>
                <a:solidFill>
                  <a:srgbClr val="FFFFFF"/>
                </a:solidFill>
                <a:effectLst/>
                <a:uLnTx/>
                <a:uFillTx/>
                <a:latin typeface="Arial" panose="020B0604020202020204"/>
              </a:rPr>
              <a:t>Taktische Prozesse</a:t>
            </a:r>
          </a:p>
        </p:txBody>
      </p:sp>
      <p:sp>
        <p:nvSpPr>
          <p:cNvPr id="31" name="Rectangle 24">
            <a:extLst>
              <a:ext uri="{FF2B5EF4-FFF2-40B4-BE49-F238E27FC236}">
                <a16:creationId xmlns:a16="http://schemas.microsoft.com/office/drawing/2014/main" id="{1200F100-38C5-E249-B2EB-10711C3453E5}"/>
              </a:ext>
            </a:extLst>
          </p:cNvPr>
          <p:cNvSpPr>
            <a:spLocks noChangeArrowheads="1"/>
          </p:cNvSpPr>
          <p:nvPr/>
        </p:nvSpPr>
        <p:spPr bwMode="auto">
          <a:xfrm>
            <a:off x="1694229" y="3733423"/>
            <a:ext cx="1193792" cy="664044"/>
          </a:xfrm>
          <a:prstGeom prst="rect">
            <a:avLst/>
          </a:prstGeom>
          <a:solidFill>
            <a:srgbClr val="3B687F"/>
          </a:solidFill>
          <a:ln w="9525" algn="ctr">
            <a:solidFill>
              <a:srgbClr val="FFFFFF"/>
            </a:solidFill>
            <a:miter lim="800000"/>
            <a:headEnd/>
            <a:tailEnd/>
          </a:ln>
          <a:effectLst/>
        </p:spPr>
        <p:txBody>
          <a:bodyPr lIns="15876" tIns="41277" rIns="15876" bIns="41277" anchor="ctr"/>
          <a:lstStyle/>
          <a:p>
            <a:pPr marL="0" marR="0" lvl="0" indent="0" algn="ctr" defTabSz="806501" eaLnBrk="0" fontAlgn="auto" latinLnBrk="0" hangingPunct="0">
              <a:lnSpc>
                <a:spcPct val="90000"/>
              </a:lnSpc>
              <a:spcBef>
                <a:spcPct val="0"/>
              </a:spcBef>
              <a:spcAft>
                <a:spcPts val="0"/>
              </a:spcAft>
              <a:buClrTx/>
              <a:buSzTx/>
              <a:buFontTx/>
              <a:buNone/>
              <a:tabLst/>
              <a:defRPr/>
            </a:pPr>
            <a:r>
              <a:rPr kumimoji="0" lang="de-DE" sz="882" b="0" i="0" u="none" strike="noStrike" kern="0" cap="none" spc="0" normalizeH="0" baseline="0" noProof="0">
                <a:ln>
                  <a:noFill/>
                </a:ln>
                <a:solidFill>
                  <a:srgbClr val="FFFFFF"/>
                </a:solidFill>
                <a:effectLst/>
                <a:uLnTx/>
                <a:uFillTx/>
                <a:latin typeface="Arial" panose="020B0604020202020204"/>
              </a:rPr>
              <a:t>Bedarfsspezifikation</a:t>
            </a:r>
          </a:p>
        </p:txBody>
      </p:sp>
      <p:sp>
        <p:nvSpPr>
          <p:cNvPr id="32" name="Rectangle 25">
            <a:extLst>
              <a:ext uri="{FF2B5EF4-FFF2-40B4-BE49-F238E27FC236}">
                <a16:creationId xmlns:a16="http://schemas.microsoft.com/office/drawing/2014/main" id="{A2B86A3F-F5A9-CF4C-AE4C-F6879A3841E3}"/>
              </a:ext>
            </a:extLst>
          </p:cNvPr>
          <p:cNvSpPr>
            <a:spLocks noChangeArrowheads="1"/>
          </p:cNvSpPr>
          <p:nvPr/>
        </p:nvSpPr>
        <p:spPr bwMode="auto">
          <a:xfrm>
            <a:off x="2888112" y="3733423"/>
            <a:ext cx="1193792" cy="664044"/>
          </a:xfrm>
          <a:prstGeom prst="rect">
            <a:avLst/>
          </a:prstGeom>
          <a:solidFill>
            <a:srgbClr val="3B687F"/>
          </a:solidFill>
          <a:ln w="9525" algn="ctr">
            <a:solidFill>
              <a:srgbClr val="FFFFFF"/>
            </a:solidFill>
            <a:miter lim="800000"/>
            <a:headEnd/>
            <a:tailEnd/>
          </a:ln>
          <a:effectLst/>
        </p:spPr>
        <p:txBody>
          <a:bodyPr lIns="15876" tIns="41277" rIns="15876" bIns="41277" anchor="ctr"/>
          <a:lstStyle/>
          <a:p>
            <a:pPr marL="0" marR="0" lvl="0" indent="0" algn="ctr" defTabSz="806501" eaLnBrk="0" fontAlgn="auto" latinLnBrk="0" hangingPunct="0">
              <a:lnSpc>
                <a:spcPct val="90000"/>
              </a:lnSpc>
              <a:spcBef>
                <a:spcPct val="0"/>
              </a:spcBef>
              <a:spcAft>
                <a:spcPts val="0"/>
              </a:spcAft>
              <a:buClrTx/>
              <a:buSzTx/>
              <a:buFontTx/>
              <a:buNone/>
              <a:tabLst/>
              <a:defRPr/>
            </a:pPr>
            <a:r>
              <a:rPr kumimoji="0" lang="de-DE" sz="882" b="0" i="0" u="none" strike="noStrike" kern="0" cap="none" spc="0" normalizeH="0" baseline="0" noProof="0">
                <a:ln>
                  <a:noFill/>
                </a:ln>
                <a:solidFill>
                  <a:srgbClr val="FFFFFF"/>
                </a:solidFill>
                <a:effectLst/>
                <a:uLnTx/>
                <a:uFillTx/>
                <a:latin typeface="Arial" panose="020B0604020202020204"/>
              </a:rPr>
              <a:t>Ausschreibungen </a:t>
            </a:r>
            <a:br>
              <a:rPr kumimoji="0" lang="de-DE" sz="882" b="0" i="0" u="none" strike="noStrike" kern="0" cap="none" spc="0" normalizeH="0" baseline="0" noProof="0">
                <a:ln>
                  <a:noFill/>
                </a:ln>
                <a:solidFill>
                  <a:srgbClr val="FFFFFF"/>
                </a:solidFill>
                <a:effectLst/>
                <a:uLnTx/>
                <a:uFillTx/>
                <a:latin typeface="Arial" panose="020B0604020202020204"/>
              </a:rPr>
            </a:br>
            <a:r>
              <a:rPr kumimoji="0" lang="de-DE" sz="882" b="0" i="0" u="none" strike="noStrike" kern="0" cap="none" spc="0" normalizeH="0" baseline="0" noProof="0">
                <a:ln>
                  <a:noFill/>
                </a:ln>
                <a:solidFill>
                  <a:srgbClr val="FFFFFF"/>
                </a:solidFill>
                <a:effectLst/>
                <a:uLnTx/>
                <a:uFillTx/>
                <a:latin typeface="Arial" panose="020B0604020202020204"/>
              </a:rPr>
              <a:t>(</a:t>
            </a:r>
            <a:r>
              <a:rPr kumimoji="0" lang="de-DE" sz="882" b="0" i="0" u="none" strike="noStrike" kern="0" cap="none" spc="0" normalizeH="0" baseline="0" noProof="0" err="1">
                <a:ln>
                  <a:noFill/>
                </a:ln>
                <a:solidFill>
                  <a:srgbClr val="FFFFFF"/>
                </a:solidFill>
                <a:effectLst/>
                <a:uLnTx/>
                <a:uFillTx/>
                <a:latin typeface="Arial" panose="020B0604020202020204"/>
              </a:rPr>
              <a:t>RfX</a:t>
            </a:r>
            <a:r>
              <a:rPr kumimoji="0" lang="de-DE" sz="882" b="0" i="0" u="none" strike="noStrike" kern="0" cap="none" spc="0" normalizeH="0" baseline="0" noProof="0">
                <a:ln>
                  <a:noFill/>
                </a:ln>
                <a:solidFill>
                  <a:srgbClr val="FFFFFF"/>
                </a:solidFill>
                <a:effectLst/>
                <a:uLnTx/>
                <a:uFillTx/>
                <a:latin typeface="Arial" panose="020B0604020202020204"/>
              </a:rPr>
              <a:t>)</a:t>
            </a:r>
          </a:p>
        </p:txBody>
      </p:sp>
      <p:sp>
        <p:nvSpPr>
          <p:cNvPr id="33" name="Rectangle 26">
            <a:extLst>
              <a:ext uri="{FF2B5EF4-FFF2-40B4-BE49-F238E27FC236}">
                <a16:creationId xmlns:a16="http://schemas.microsoft.com/office/drawing/2014/main" id="{54612D85-BE82-1447-8645-0384FB4FD3E9}"/>
              </a:ext>
            </a:extLst>
          </p:cNvPr>
          <p:cNvSpPr>
            <a:spLocks noChangeArrowheads="1"/>
          </p:cNvSpPr>
          <p:nvPr/>
        </p:nvSpPr>
        <p:spPr bwMode="auto">
          <a:xfrm>
            <a:off x="4081995" y="3732363"/>
            <a:ext cx="1193792" cy="666162"/>
          </a:xfrm>
          <a:prstGeom prst="rect">
            <a:avLst/>
          </a:prstGeom>
          <a:solidFill>
            <a:srgbClr val="3B687F"/>
          </a:solidFill>
          <a:ln w="9525" algn="ctr">
            <a:solidFill>
              <a:srgbClr val="FFFFFF"/>
            </a:solidFill>
            <a:miter lim="800000"/>
            <a:headEnd/>
            <a:tailEnd/>
          </a:ln>
          <a:effectLst/>
        </p:spPr>
        <p:txBody>
          <a:bodyPr lIns="15876" tIns="41277" rIns="15876" bIns="41277" anchor="ctr"/>
          <a:lstStyle/>
          <a:p>
            <a:pPr marL="0" marR="0" lvl="0" indent="0" algn="ctr" defTabSz="806501" eaLnBrk="0" fontAlgn="auto" latinLnBrk="0" hangingPunct="0">
              <a:lnSpc>
                <a:spcPct val="90000"/>
              </a:lnSpc>
              <a:spcBef>
                <a:spcPct val="0"/>
              </a:spcBef>
              <a:spcAft>
                <a:spcPts val="0"/>
              </a:spcAft>
              <a:buClrTx/>
              <a:buSzTx/>
              <a:buFontTx/>
              <a:buNone/>
              <a:tabLst/>
              <a:defRPr/>
            </a:pPr>
            <a:r>
              <a:rPr kumimoji="0" lang="de-DE" sz="882" b="0" i="0" u="none" strike="noStrike" kern="0" cap="none" spc="0" normalizeH="0" baseline="0" noProof="0">
                <a:ln>
                  <a:noFill/>
                </a:ln>
                <a:solidFill>
                  <a:srgbClr val="FFFFFF"/>
                </a:solidFill>
                <a:effectLst/>
                <a:uLnTx/>
                <a:uFillTx/>
                <a:latin typeface="Arial" panose="020B0604020202020204"/>
              </a:rPr>
              <a:t>Verhandlungen</a:t>
            </a:r>
          </a:p>
        </p:txBody>
      </p:sp>
      <p:sp>
        <p:nvSpPr>
          <p:cNvPr id="34" name="Rectangle 27">
            <a:extLst>
              <a:ext uri="{FF2B5EF4-FFF2-40B4-BE49-F238E27FC236}">
                <a16:creationId xmlns:a16="http://schemas.microsoft.com/office/drawing/2014/main" id="{1B0D8212-6B1A-3A45-8110-F09D395EBA8F}"/>
              </a:ext>
            </a:extLst>
          </p:cNvPr>
          <p:cNvSpPr>
            <a:spLocks noChangeArrowheads="1"/>
          </p:cNvSpPr>
          <p:nvPr/>
        </p:nvSpPr>
        <p:spPr bwMode="auto">
          <a:xfrm>
            <a:off x="5275878" y="3733423"/>
            <a:ext cx="1193792" cy="664044"/>
          </a:xfrm>
          <a:prstGeom prst="rect">
            <a:avLst/>
          </a:prstGeom>
          <a:solidFill>
            <a:srgbClr val="3B687F"/>
          </a:solidFill>
          <a:ln w="9525" algn="ctr">
            <a:solidFill>
              <a:srgbClr val="FFFFFF"/>
            </a:solidFill>
            <a:miter lim="800000"/>
            <a:headEnd/>
            <a:tailEnd/>
          </a:ln>
          <a:effectLst/>
        </p:spPr>
        <p:txBody>
          <a:bodyPr lIns="15876" tIns="41277" rIns="15876" bIns="41277" anchor="ctr"/>
          <a:lstStyle/>
          <a:p>
            <a:pPr marL="0" marR="0" lvl="0" indent="0" algn="ctr" defTabSz="806501" eaLnBrk="0" fontAlgn="auto" latinLnBrk="0" hangingPunct="0">
              <a:lnSpc>
                <a:spcPct val="90000"/>
              </a:lnSpc>
              <a:spcBef>
                <a:spcPct val="0"/>
              </a:spcBef>
              <a:spcAft>
                <a:spcPts val="0"/>
              </a:spcAft>
              <a:buClrTx/>
              <a:buSzTx/>
              <a:buFontTx/>
              <a:buNone/>
              <a:tabLst/>
              <a:defRPr/>
            </a:pPr>
            <a:r>
              <a:rPr kumimoji="0" lang="de-DE" sz="882" b="0" i="0" u="none" strike="noStrike" kern="0" cap="none" spc="0" normalizeH="0" baseline="0" noProof="0">
                <a:ln>
                  <a:noFill/>
                </a:ln>
                <a:solidFill>
                  <a:srgbClr val="FFFFFF"/>
                </a:solidFill>
                <a:effectLst/>
                <a:uLnTx/>
                <a:uFillTx/>
                <a:latin typeface="Arial" panose="020B0604020202020204"/>
              </a:rPr>
              <a:t>Vertragsmanagement</a:t>
            </a:r>
          </a:p>
        </p:txBody>
      </p:sp>
      <p:sp>
        <p:nvSpPr>
          <p:cNvPr id="35" name="Rectangle 47">
            <a:extLst>
              <a:ext uri="{FF2B5EF4-FFF2-40B4-BE49-F238E27FC236}">
                <a16:creationId xmlns:a16="http://schemas.microsoft.com/office/drawing/2014/main" id="{2E947E86-7E57-6A45-84CD-79A90584C06B}"/>
              </a:ext>
            </a:extLst>
          </p:cNvPr>
          <p:cNvSpPr>
            <a:spLocks noChangeArrowheads="1"/>
          </p:cNvSpPr>
          <p:nvPr/>
        </p:nvSpPr>
        <p:spPr bwMode="auto">
          <a:xfrm>
            <a:off x="6469761" y="3733423"/>
            <a:ext cx="1193792" cy="664044"/>
          </a:xfrm>
          <a:prstGeom prst="rect">
            <a:avLst/>
          </a:prstGeom>
          <a:solidFill>
            <a:srgbClr val="3B687F"/>
          </a:solidFill>
          <a:ln w="9525">
            <a:solidFill>
              <a:srgbClr val="FFFFFF"/>
            </a:solidFill>
            <a:miter lim="800000"/>
            <a:headEnd/>
            <a:tailEnd/>
          </a:ln>
          <a:effectLst/>
        </p:spPr>
        <p:txBody>
          <a:bodyPr lIns="15876" tIns="41277" rIns="15876" bIns="41277" anchor="ctr"/>
          <a:lstStyle/>
          <a:p>
            <a:pPr marL="0" marR="0" lvl="0" indent="0" algn="ctr" defTabSz="806501" eaLnBrk="0" fontAlgn="auto" latinLnBrk="0" hangingPunct="0">
              <a:lnSpc>
                <a:spcPct val="90000"/>
              </a:lnSpc>
              <a:spcBef>
                <a:spcPct val="0"/>
              </a:spcBef>
              <a:spcAft>
                <a:spcPts val="0"/>
              </a:spcAft>
              <a:buClrTx/>
              <a:buSzTx/>
              <a:buFontTx/>
              <a:buNone/>
              <a:tabLst/>
              <a:defRPr/>
            </a:pPr>
            <a:r>
              <a:rPr kumimoji="0" lang="de-DE" sz="882" b="0" i="0" u="none" strike="noStrike" kern="0" cap="none" spc="0" normalizeH="0" baseline="0" noProof="0">
                <a:ln>
                  <a:noFill/>
                </a:ln>
                <a:solidFill>
                  <a:srgbClr val="FFFFFF"/>
                </a:solidFill>
                <a:effectLst/>
                <a:uLnTx/>
                <a:uFillTx/>
                <a:latin typeface="Arial" panose="020B0604020202020204"/>
              </a:rPr>
              <a:t>Lieferanten-management</a:t>
            </a:r>
          </a:p>
        </p:txBody>
      </p:sp>
      <p:sp>
        <p:nvSpPr>
          <p:cNvPr id="36" name="Rectangle 15">
            <a:extLst>
              <a:ext uri="{FF2B5EF4-FFF2-40B4-BE49-F238E27FC236}">
                <a16:creationId xmlns:a16="http://schemas.microsoft.com/office/drawing/2014/main" id="{6D946FBA-BFF7-9046-906F-03F1951FDBE5}"/>
              </a:ext>
            </a:extLst>
          </p:cNvPr>
          <p:cNvSpPr>
            <a:spLocks noChangeArrowheads="1"/>
          </p:cNvSpPr>
          <p:nvPr/>
        </p:nvSpPr>
        <p:spPr bwMode="auto">
          <a:xfrm>
            <a:off x="1647369" y="4527733"/>
            <a:ext cx="7281148" cy="796851"/>
          </a:xfrm>
          <a:prstGeom prst="rect">
            <a:avLst/>
          </a:prstGeom>
          <a:solidFill>
            <a:schemeClr val="accent3">
              <a:lumMod val="95000"/>
            </a:schemeClr>
          </a:solidFill>
          <a:ln w="9525">
            <a:noFill/>
            <a:miter lim="800000"/>
            <a:headEnd/>
            <a:tailEnd/>
          </a:ln>
          <a:effectLst/>
        </p:spPr>
        <p:txBody>
          <a:bodyPr wrap="none" lIns="79379" tIns="41277" rIns="79379" bIns="41277" anchor="ctr"/>
          <a:lstStyle/>
          <a:p>
            <a:pPr marL="0" marR="0" lvl="0" indent="0" algn="ctr" defTabSz="806501" eaLnBrk="1" fontAlgn="auto" latinLnBrk="0" hangingPunct="1">
              <a:lnSpc>
                <a:spcPct val="100000"/>
              </a:lnSpc>
              <a:spcBef>
                <a:spcPts val="0"/>
              </a:spcBef>
              <a:spcAft>
                <a:spcPts val="0"/>
              </a:spcAft>
              <a:buClrTx/>
              <a:buSzTx/>
              <a:buFontTx/>
              <a:buNone/>
              <a:tabLst/>
              <a:defRPr/>
            </a:pPr>
            <a:endParaRPr kumimoji="0" lang="de-DE" sz="1588" b="0" i="0" u="none" strike="noStrike" kern="0" cap="none" spc="0" normalizeH="0" baseline="0" noProof="0">
              <a:ln>
                <a:noFill/>
              </a:ln>
              <a:solidFill>
                <a:srgbClr val="000000"/>
              </a:solidFill>
              <a:effectLst/>
              <a:uLnTx/>
              <a:uFillTx/>
              <a:latin typeface="Arial" panose="020B0604020202020204"/>
            </a:endParaRPr>
          </a:p>
        </p:txBody>
      </p:sp>
      <p:sp>
        <p:nvSpPr>
          <p:cNvPr id="37" name="AutoShape 9">
            <a:extLst>
              <a:ext uri="{FF2B5EF4-FFF2-40B4-BE49-F238E27FC236}">
                <a16:creationId xmlns:a16="http://schemas.microsoft.com/office/drawing/2014/main" id="{AD64F251-F645-394B-AB11-F69C436BB879}"/>
              </a:ext>
            </a:extLst>
          </p:cNvPr>
          <p:cNvSpPr>
            <a:spLocks noChangeArrowheads="1"/>
          </p:cNvSpPr>
          <p:nvPr/>
        </p:nvSpPr>
        <p:spPr bwMode="auto">
          <a:xfrm>
            <a:off x="530013" y="4527733"/>
            <a:ext cx="975623" cy="796851"/>
          </a:xfrm>
          <a:prstGeom prst="homePlate">
            <a:avLst>
              <a:gd name="adj" fmla="val 16505"/>
            </a:avLst>
          </a:prstGeom>
          <a:solidFill>
            <a:srgbClr val="3B687F"/>
          </a:solidFill>
          <a:ln w="9525">
            <a:noFill/>
            <a:miter lim="800000"/>
            <a:headEnd/>
            <a:tailEnd/>
          </a:ln>
          <a:effectLst/>
        </p:spPr>
        <p:txBody>
          <a:bodyPr lIns="72000" tIns="41277" rIns="15876" bIns="41277" anchor="ctr"/>
          <a:lstStyle/>
          <a:p>
            <a:pPr marL="0" marR="0" lvl="0" indent="0" algn="l" defTabSz="806501" eaLnBrk="0" fontAlgn="auto" latinLnBrk="0" hangingPunct="0">
              <a:lnSpc>
                <a:spcPct val="90000"/>
              </a:lnSpc>
              <a:spcBef>
                <a:spcPct val="0"/>
              </a:spcBef>
              <a:spcAft>
                <a:spcPts val="0"/>
              </a:spcAft>
              <a:buClrTx/>
              <a:buSzTx/>
              <a:buFontTx/>
              <a:buNone/>
              <a:tabLst/>
              <a:defRPr/>
            </a:pPr>
            <a:r>
              <a:rPr kumimoji="0" lang="de-DE" sz="882" b="1" i="0" u="none" strike="noStrike" kern="0" cap="none" spc="0" normalizeH="0" baseline="0" noProof="0">
                <a:ln>
                  <a:noFill/>
                </a:ln>
                <a:solidFill>
                  <a:srgbClr val="FFFFFF"/>
                </a:solidFill>
                <a:effectLst/>
                <a:uLnTx/>
                <a:uFillTx/>
                <a:latin typeface="Arial" panose="020B0604020202020204"/>
              </a:rPr>
              <a:t>Operative Prozesse</a:t>
            </a:r>
          </a:p>
        </p:txBody>
      </p:sp>
      <p:sp>
        <p:nvSpPr>
          <p:cNvPr id="38" name="Rectangle 24">
            <a:extLst>
              <a:ext uri="{FF2B5EF4-FFF2-40B4-BE49-F238E27FC236}">
                <a16:creationId xmlns:a16="http://schemas.microsoft.com/office/drawing/2014/main" id="{29647099-8E94-D942-8C65-7D824B297C7B}"/>
              </a:ext>
            </a:extLst>
          </p:cNvPr>
          <p:cNvSpPr>
            <a:spLocks noChangeArrowheads="1"/>
          </p:cNvSpPr>
          <p:nvPr/>
        </p:nvSpPr>
        <p:spPr bwMode="auto">
          <a:xfrm>
            <a:off x="1694229" y="4594134"/>
            <a:ext cx="1193792" cy="664044"/>
          </a:xfrm>
          <a:prstGeom prst="rect">
            <a:avLst/>
          </a:prstGeom>
          <a:solidFill>
            <a:srgbClr val="3B687F"/>
          </a:solidFill>
          <a:ln w="9525" algn="ctr">
            <a:solidFill>
              <a:srgbClr val="FFFFFF"/>
            </a:solidFill>
            <a:miter lim="800000"/>
            <a:headEnd/>
            <a:tailEnd/>
          </a:ln>
          <a:effectLst/>
        </p:spPr>
        <p:txBody>
          <a:bodyPr lIns="15876" tIns="41277" rIns="15876" bIns="41277" anchor="ctr"/>
          <a:lstStyle/>
          <a:p>
            <a:pPr marL="0" marR="0" lvl="0" indent="0" algn="ctr" defTabSz="806501" eaLnBrk="0" fontAlgn="auto" latinLnBrk="0" hangingPunct="0">
              <a:lnSpc>
                <a:spcPct val="90000"/>
              </a:lnSpc>
              <a:spcBef>
                <a:spcPct val="0"/>
              </a:spcBef>
              <a:spcAft>
                <a:spcPts val="0"/>
              </a:spcAft>
              <a:buClrTx/>
              <a:buSzTx/>
              <a:buFontTx/>
              <a:buNone/>
              <a:tabLst/>
              <a:defRPr/>
            </a:pPr>
            <a:r>
              <a:rPr kumimoji="0" lang="de-DE" sz="882" b="0" i="0" u="none" strike="noStrike" kern="0" cap="none" spc="0" normalizeH="0" baseline="0" noProof="0">
                <a:ln>
                  <a:noFill/>
                </a:ln>
                <a:solidFill>
                  <a:srgbClr val="FFFFFF"/>
                </a:solidFill>
                <a:effectLst/>
                <a:uLnTx/>
                <a:uFillTx/>
                <a:latin typeface="Arial" panose="020B0604020202020204"/>
              </a:rPr>
              <a:t>Bedarfsanforderung</a:t>
            </a:r>
          </a:p>
        </p:txBody>
      </p:sp>
      <p:sp>
        <p:nvSpPr>
          <p:cNvPr id="39" name="Rectangle 25">
            <a:extLst>
              <a:ext uri="{FF2B5EF4-FFF2-40B4-BE49-F238E27FC236}">
                <a16:creationId xmlns:a16="http://schemas.microsoft.com/office/drawing/2014/main" id="{A9261DE5-9E92-E743-9CBF-EF2D8AC18F4C}"/>
              </a:ext>
            </a:extLst>
          </p:cNvPr>
          <p:cNvSpPr>
            <a:spLocks noChangeArrowheads="1"/>
          </p:cNvSpPr>
          <p:nvPr/>
        </p:nvSpPr>
        <p:spPr bwMode="auto">
          <a:xfrm>
            <a:off x="2888112" y="4594134"/>
            <a:ext cx="1193792" cy="664044"/>
          </a:xfrm>
          <a:prstGeom prst="rect">
            <a:avLst/>
          </a:prstGeom>
          <a:solidFill>
            <a:srgbClr val="3B687F"/>
          </a:solidFill>
          <a:ln w="9525" algn="ctr">
            <a:solidFill>
              <a:srgbClr val="FFFFFF"/>
            </a:solidFill>
            <a:miter lim="800000"/>
            <a:headEnd/>
            <a:tailEnd/>
          </a:ln>
          <a:effectLst/>
        </p:spPr>
        <p:txBody>
          <a:bodyPr lIns="15876" tIns="41277" rIns="15876" bIns="41277" anchor="ctr"/>
          <a:lstStyle/>
          <a:p>
            <a:pPr marL="0" marR="0" lvl="0" indent="0" algn="ctr" defTabSz="806501" eaLnBrk="0" fontAlgn="auto" latinLnBrk="0" hangingPunct="0">
              <a:lnSpc>
                <a:spcPct val="90000"/>
              </a:lnSpc>
              <a:spcBef>
                <a:spcPct val="0"/>
              </a:spcBef>
              <a:spcAft>
                <a:spcPts val="0"/>
              </a:spcAft>
              <a:buClrTx/>
              <a:buSzTx/>
              <a:buFontTx/>
              <a:buNone/>
              <a:tabLst/>
              <a:defRPr/>
            </a:pPr>
            <a:r>
              <a:rPr kumimoji="0" lang="de-DE" sz="882" b="0" i="0" u="none" strike="noStrike" kern="0" cap="none" spc="0" normalizeH="0" baseline="0" noProof="0">
                <a:ln>
                  <a:noFill/>
                </a:ln>
                <a:solidFill>
                  <a:srgbClr val="FFFFFF"/>
                </a:solidFill>
                <a:effectLst/>
                <a:uLnTx/>
                <a:uFillTx/>
                <a:latin typeface="Arial" panose="020B0604020202020204"/>
              </a:rPr>
              <a:t>Bestellung</a:t>
            </a:r>
          </a:p>
        </p:txBody>
      </p:sp>
      <p:sp>
        <p:nvSpPr>
          <p:cNvPr id="40" name="Rectangle 26">
            <a:extLst>
              <a:ext uri="{FF2B5EF4-FFF2-40B4-BE49-F238E27FC236}">
                <a16:creationId xmlns:a16="http://schemas.microsoft.com/office/drawing/2014/main" id="{38927CFB-9D48-B74B-ADD3-1109B810E7B1}"/>
              </a:ext>
            </a:extLst>
          </p:cNvPr>
          <p:cNvSpPr>
            <a:spLocks noChangeArrowheads="1"/>
          </p:cNvSpPr>
          <p:nvPr/>
        </p:nvSpPr>
        <p:spPr bwMode="auto">
          <a:xfrm>
            <a:off x="4081995" y="4594134"/>
            <a:ext cx="1193792" cy="664044"/>
          </a:xfrm>
          <a:prstGeom prst="rect">
            <a:avLst/>
          </a:prstGeom>
          <a:solidFill>
            <a:srgbClr val="3B687F"/>
          </a:solidFill>
          <a:ln w="9525" algn="ctr">
            <a:solidFill>
              <a:srgbClr val="FFFFFF"/>
            </a:solidFill>
            <a:miter lim="800000"/>
            <a:headEnd/>
            <a:tailEnd/>
          </a:ln>
          <a:effectLst/>
        </p:spPr>
        <p:txBody>
          <a:bodyPr lIns="15876" tIns="41277" rIns="15876" bIns="41277" anchor="ctr"/>
          <a:lstStyle/>
          <a:p>
            <a:pPr marL="0" marR="0" lvl="0" indent="0" algn="ctr" defTabSz="806501" eaLnBrk="0" fontAlgn="auto" latinLnBrk="0" hangingPunct="0">
              <a:lnSpc>
                <a:spcPct val="90000"/>
              </a:lnSpc>
              <a:spcBef>
                <a:spcPct val="0"/>
              </a:spcBef>
              <a:spcAft>
                <a:spcPts val="0"/>
              </a:spcAft>
              <a:buClrTx/>
              <a:buSzTx/>
              <a:buFontTx/>
              <a:buNone/>
              <a:tabLst/>
              <a:defRPr/>
            </a:pPr>
            <a:r>
              <a:rPr kumimoji="0" lang="de-DE" sz="882" b="0" i="0" u="none" strike="noStrike" kern="0" cap="none" spc="0" normalizeH="0" baseline="0" noProof="0">
                <a:ln>
                  <a:noFill/>
                </a:ln>
                <a:solidFill>
                  <a:srgbClr val="FFFFFF"/>
                </a:solidFill>
                <a:effectLst/>
                <a:uLnTx/>
                <a:uFillTx/>
                <a:latin typeface="Arial" panose="020B0604020202020204"/>
              </a:rPr>
              <a:t>Auftragsbestätigung / Tracking</a:t>
            </a:r>
          </a:p>
        </p:txBody>
      </p:sp>
      <p:sp>
        <p:nvSpPr>
          <p:cNvPr id="41" name="Rectangle 27">
            <a:extLst>
              <a:ext uri="{FF2B5EF4-FFF2-40B4-BE49-F238E27FC236}">
                <a16:creationId xmlns:a16="http://schemas.microsoft.com/office/drawing/2014/main" id="{B26AFE09-A6CC-E64D-8AA8-CB8B5D1FAC29}"/>
              </a:ext>
            </a:extLst>
          </p:cNvPr>
          <p:cNvSpPr>
            <a:spLocks noChangeArrowheads="1"/>
          </p:cNvSpPr>
          <p:nvPr/>
        </p:nvSpPr>
        <p:spPr bwMode="auto">
          <a:xfrm>
            <a:off x="5275878" y="4594134"/>
            <a:ext cx="1193792" cy="664044"/>
          </a:xfrm>
          <a:prstGeom prst="rect">
            <a:avLst/>
          </a:prstGeom>
          <a:solidFill>
            <a:srgbClr val="3B687F"/>
          </a:solidFill>
          <a:ln w="9525" algn="ctr">
            <a:solidFill>
              <a:srgbClr val="FFFFFF"/>
            </a:solidFill>
            <a:miter lim="800000"/>
            <a:headEnd/>
            <a:tailEnd/>
          </a:ln>
          <a:effectLst/>
        </p:spPr>
        <p:txBody>
          <a:bodyPr lIns="15876" tIns="41277" rIns="15876" bIns="41277" anchor="ctr"/>
          <a:lstStyle/>
          <a:p>
            <a:pPr lvl="0" algn="ctr" defTabSz="806501" fontAlgn="auto">
              <a:lnSpc>
                <a:spcPct val="90000"/>
              </a:lnSpc>
              <a:spcAft>
                <a:spcPts val="0"/>
              </a:spcAft>
              <a:defRPr/>
            </a:pPr>
            <a:r>
              <a:rPr lang="de-DE" sz="882" kern="0">
                <a:solidFill>
                  <a:srgbClr val="FFFFFF"/>
                </a:solidFill>
                <a:latin typeface="Arial" panose="020B0604020202020204"/>
              </a:rPr>
              <a:t>Lieferung / Warenannahme</a:t>
            </a:r>
          </a:p>
        </p:txBody>
      </p:sp>
      <p:sp>
        <p:nvSpPr>
          <p:cNvPr id="42" name="Rectangle 47">
            <a:extLst>
              <a:ext uri="{FF2B5EF4-FFF2-40B4-BE49-F238E27FC236}">
                <a16:creationId xmlns:a16="http://schemas.microsoft.com/office/drawing/2014/main" id="{014B641F-7B8A-8C4C-B44A-3D33900921D9}"/>
              </a:ext>
            </a:extLst>
          </p:cNvPr>
          <p:cNvSpPr>
            <a:spLocks noChangeArrowheads="1"/>
          </p:cNvSpPr>
          <p:nvPr/>
        </p:nvSpPr>
        <p:spPr bwMode="auto">
          <a:xfrm>
            <a:off x="6469761" y="4594134"/>
            <a:ext cx="1193792" cy="664044"/>
          </a:xfrm>
          <a:prstGeom prst="rect">
            <a:avLst/>
          </a:prstGeom>
          <a:solidFill>
            <a:srgbClr val="3B687F"/>
          </a:solidFill>
          <a:ln w="9525">
            <a:solidFill>
              <a:srgbClr val="FFFFFF"/>
            </a:solidFill>
            <a:miter lim="800000"/>
            <a:headEnd/>
            <a:tailEnd/>
          </a:ln>
          <a:effectLst/>
        </p:spPr>
        <p:txBody>
          <a:bodyPr lIns="15876" tIns="41277" rIns="15876" bIns="41277" anchor="ctr"/>
          <a:lstStyle/>
          <a:p>
            <a:pPr lvl="0" algn="ctr" defTabSz="806501" fontAlgn="auto">
              <a:lnSpc>
                <a:spcPct val="90000"/>
              </a:lnSpc>
              <a:spcAft>
                <a:spcPts val="0"/>
              </a:spcAft>
              <a:defRPr/>
            </a:pPr>
            <a:r>
              <a:rPr lang="de-DE" sz="882" kern="0">
                <a:solidFill>
                  <a:srgbClr val="FFFFFF"/>
                </a:solidFill>
                <a:latin typeface="Arial" panose="020B0604020202020204"/>
              </a:rPr>
              <a:t>Rechnungsprüfung</a:t>
            </a:r>
          </a:p>
        </p:txBody>
      </p:sp>
      <p:sp>
        <p:nvSpPr>
          <p:cNvPr id="43" name="Rectangle 47">
            <a:extLst>
              <a:ext uri="{FF2B5EF4-FFF2-40B4-BE49-F238E27FC236}">
                <a16:creationId xmlns:a16="http://schemas.microsoft.com/office/drawing/2014/main" id="{7AB3DAD5-D550-5845-8FCD-A4C9D1973D59}"/>
              </a:ext>
            </a:extLst>
          </p:cNvPr>
          <p:cNvSpPr>
            <a:spLocks noChangeArrowheads="1"/>
          </p:cNvSpPr>
          <p:nvPr/>
        </p:nvSpPr>
        <p:spPr bwMode="auto">
          <a:xfrm>
            <a:off x="7663553" y="4594134"/>
            <a:ext cx="1193792" cy="664044"/>
          </a:xfrm>
          <a:prstGeom prst="rect">
            <a:avLst/>
          </a:prstGeom>
          <a:solidFill>
            <a:srgbClr val="3B687F"/>
          </a:solidFill>
          <a:ln w="9525">
            <a:solidFill>
              <a:srgbClr val="FFFFFF"/>
            </a:solidFill>
            <a:miter lim="800000"/>
            <a:headEnd/>
            <a:tailEnd/>
          </a:ln>
          <a:effectLst/>
        </p:spPr>
        <p:txBody>
          <a:bodyPr lIns="15876" tIns="41277" rIns="15876" bIns="41277" anchor="ctr"/>
          <a:lstStyle/>
          <a:p>
            <a:pPr marL="0" marR="0" lvl="0" indent="0" algn="ctr" defTabSz="806501" eaLnBrk="0" fontAlgn="auto" latinLnBrk="0" hangingPunct="0">
              <a:lnSpc>
                <a:spcPct val="90000"/>
              </a:lnSpc>
              <a:spcBef>
                <a:spcPct val="0"/>
              </a:spcBef>
              <a:spcAft>
                <a:spcPts val="0"/>
              </a:spcAft>
              <a:buClrTx/>
              <a:buSzTx/>
              <a:buFontTx/>
              <a:buNone/>
              <a:tabLst/>
              <a:defRPr/>
            </a:pPr>
            <a:r>
              <a:rPr kumimoji="0" lang="de-DE" sz="882" b="0" i="0" u="none" strike="noStrike" kern="0" cap="none" spc="0" normalizeH="0" baseline="0" noProof="0">
                <a:ln>
                  <a:noFill/>
                </a:ln>
                <a:solidFill>
                  <a:srgbClr val="FFFFFF"/>
                </a:solidFill>
                <a:effectLst/>
                <a:uLnTx/>
                <a:uFillTx/>
                <a:latin typeface="Arial" panose="020B0604020202020204"/>
              </a:rPr>
              <a:t>Reklamations-management</a:t>
            </a:r>
          </a:p>
        </p:txBody>
      </p:sp>
      <p:sp>
        <p:nvSpPr>
          <p:cNvPr id="44" name="Rectangle 25">
            <a:extLst>
              <a:ext uri="{FF2B5EF4-FFF2-40B4-BE49-F238E27FC236}">
                <a16:creationId xmlns:a16="http://schemas.microsoft.com/office/drawing/2014/main" id="{CF471CDA-2888-8943-9099-812C816992BC}"/>
              </a:ext>
            </a:extLst>
          </p:cNvPr>
          <p:cNvSpPr>
            <a:spLocks noChangeArrowheads="1"/>
          </p:cNvSpPr>
          <p:nvPr/>
        </p:nvSpPr>
        <p:spPr bwMode="auto">
          <a:xfrm>
            <a:off x="1694229" y="2872710"/>
            <a:ext cx="1193792" cy="664042"/>
          </a:xfrm>
          <a:prstGeom prst="rect">
            <a:avLst/>
          </a:prstGeom>
          <a:solidFill>
            <a:srgbClr val="3B687F"/>
          </a:solidFill>
          <a:ln w="9525" algn="ctr">
            <a:solidFill>
              <a:srgbClr val="FFFFFF"/>
            </a:solidFill>
            <a:miter lim="800000"/>
            <a:headEnd/>
            <a:tailEnd/>
          </a:ln>
          <a:effectLst/>
        </p:spPr>
        <p:txBody>
          <a:bodyPr lIns="15876" tIns="41277" rIns="15876" bIns="41277" anchor="ctr"/>
          <a:lstStyle/>
          <a:p>
            <a:pPr marL="0" marR="0" lvl="0" indent="0" algn="ctr" defTabSz="806501" eaLnBrk="0" fontAlgn="auto" latinLnBrk="0" hangingPunct="0">
              <a:lnSpc>
                <a:spcPct val="90000"/>
              </a:lnSpc>
              <a:spcBef>
                <a:spcPct val="0"/>
              </a:spcBef>
              <a:spcAft>
                <a:spcPts val="0"/>
              </a:spcAft>
              <a:buClrTx/>
              <a:buSzTx/>
              <a:buFontTx/>
              <a:buNone/>
              <a:tabLst/>
              <a:defRPr/>
            </a:pPr>
            <a:r>
              <a:rPr lang="de-DE" sz="882" kern="0">
                <a:solidFill>
                  <a:srgbClr val="FFFFFF"/>
                </a:solidFill>
                <a:latin typeface="Arial" panose="020B0604020202020204"/>
              </a:rPr>
              <a:t>B</a:t>
            </a:r>
            <a:r>
              <a:rPr kumimoji="0" lang="de-DE" sz="882" b="0" i="0" u="none" strike="noStrike" kern="0" cap="none" spc="0" normalizeH="0" baseline="0" noProof="0" err="1">
                <a:ln>
                  <a:noFill/>
                </a:ln>
                <a:solidFill>
                  <a:srgbClr val="FFFFFF"/>
                </a:solidFill>
                <a:effectLst/>
                <a:uLnTx/>
                <a:uFillTx/>
                <a:latin typeface="Arial" panose="020B0604020202020204"/>
              </a:rPr>
              <a:t>eschaffungsstrategie</a:t>
            </a:r>
            <a:r>
              <a:rPr kumimoji="0" lang="de-DE" sz="882" b="0" i="0" u="none" strike="noStrike" kern="0" cap="none" spc="0" normalizeH="0" baseline="0" noProof="0">
                <a:ln>
                  <a:noFill/>
                </a:ln>
                <a:solidFill>
                  <a:srgbClr val="FFFFFF"/>
                </a:solidFill>
                <a:effectLst/>
                <a:uLnTx/>
                <a:uFillTx/>
                <a:latin typeface="Arial" panose="020B0604020202020204"/>
              </a:rPr>
              <a:t> und -richtlinien</a:t>
            </a:r>
          </a:p>
        </p:txBody>
      </p:sp>
      <p:sp>
        <p:nvSpPr>
          <p:cNvPr id="45" name="Rectangle 27">
            <a:extLst>
              <a:ext uri="{FF2B5EF4-FFF2-40B4-BE49-F238E27FC236}">
                <a16:creationId xmlns:a16="http://schemas.microsoft.com/office/drawing/2014/main" id="{2B6890CD-F653-EB44-A9CA-5D380F47EE40}"/>
              </a:ext>
            </a:extLst>
          </p:cNvPr>
          <p:cNvSpPr>
            <a:spLocks noChangeArrowheads="1"/>
          </p:cNvSpPr>
          <p:nvPr/>
        </p:nvSpPr>
        <p:spPr bwMode="auto">
          <a:xfrm>
            <a:off x="2888112" y="2872710"/>
            <a:ext cx="1193792" cy="664042"/>
          </a:xfrm>
          <a:prstGeom prst="rect">
            <a:avLst/>
          </a:prstGeom>
          <a:solidFill>
            <a:srgbClr val="3B687F"/>
          </a:solidFill>
          <a:ln w="9525" algn="ctr">
            <a:solidFill>
              <a:srgbClr val="FFFFFF"/>
            </a:solidFill>
            <a:miter lim="800000"/>
            <a:headEnd/>
            <a:tailEnd/>
          </a:ln>
          <a:effectLst/>
        </p:spPr>
        <p:txBody>
          <a:bodyPr lIns="15876" tIns="41277" rIns="15876" bIns="41277" anchor="ctr"/>
          <a:lstStyle/>
          <a:p>
            <a:pPr marL="0" marR="0" lvl="0" indent="0" algn="ctr" defTabSz="806501" eaLnBrk="0" fontAlgn="auto" latinLnBrk="0" hangingPunct="0">
              <a:lnSpc>
                <a:spcPct val="90000"/>
              </a:lnSpc>
              <a:spcBef>
                <a:spcPct val="0"/>
              </a:spcBef>
              <a:spcAft>
                <a:spcPts val="0"/>
              </a:spcAft>
              <a:buClrTx/>
              <a:buSzTx/>
              <a:buFontTx/>
              <a:buNone/>
              <a:tabLst/>
              <a:defRPr/>
            </a:pPr>
            <a:r>
              <a:rPr kumimoji="0" lang="de-DE" sz="882" b="0" i="0" u="none" strike="noStrike" kern="0" cap="none" spc="0" normalizeH="0" baseline="0" noProof="0">
                <a:ln>
                  <a:noFill/>
                </a:ln>
                <a:solidFill>
                  <a:srgbClr val="FFFFFF"/>
                </a:solidFill>
                <a:effectLst/>
                <a:uLnTx/>
                <a:uFillTx/>
                <a:latin typeface="Arial" panose="020B0604020202020204"/>
              </a:rPr>
              <a:t>Bedarfsmanagement</a:t>
            </a:r>
          </a:p>
        </p:txBody>
      </p:sp>
      <p:sp>
        <p:nvSpPr>
          <p:cNvPr id="46" name="Rectangle 47">
            <a:extLst>
              <a:ext uri="{FF2B5EF4-FFF2-40B4-BE49-F238E27FC236}">
                <a16:creationId xmlns:a16="http://schemas.microsoft.com/office/drawing/2014/main" id="{887B9C58-0D3B-D148-988D-CD69A4AEF337}"/>
              </a:ext>
            </a:extLst>
          </p:cNvPr>
          <p:cNvSpPr>
            <a:spLocks noChangeArrowheads="1"/>
          </p:cNvSpPr>
          <p:nvPr/>
        </p:nvSpPr>
        <p:spPr bwMode="auto">
          <a:xfrm>
            <a:off x="4081996" y="2872710"/>
            <a:ext cx="1193792" cy="664042"/>
          </a:xfrm>
          <a:prstGeom prst="rect">
            <a:avLst/>
          </a:prstGeom>
          <a:solidFill>
            <a:srgbClr val="3B687F"/>
          </a:solidFill>
          <a:ln w="9525">
            <a:solidFill>
              <a:srgbClr val="FFFFFF"/>
            </a:solidFill>
            <a:miter lim="800000"/>
            <a:headEnd/>
            <a:tailEnd/>
          </a:ln>
          <a:effectLst/>
        </p:spPr>
        <p:txBody>
          <a:bodyPr lIns="15876" tIns="41277" rIns="15876" bIns="41277" anchor="ctr"/>
          <a:lstStyle/>
          <a:p>
            <a:pPr lvl="0" algn="ctr" defTabSz="806501" fontAlgn="auto">
              <a:lnSpc>
                <a:spcPct val="90000"/>
              </a:lnSpc>
              <a:spcAft>
                <a:spcPts val="0"/>
              </a:spcAft>
              <a:defRPr/>
            </a:pPr>
            <a:r>
              <a:rPr lang="de-DE" sz="882" kern="0">
                <a:solidFill>
                  <a:srgbClr val="FFFFFF"/>
                </a:solidFill>
                <a:latin typeface="Arial" panose="020B0604020202020204"/>
              </a:rPr>
              <a:t>Warengruppen-strategien / </a:t>
            </a:r>
          </a:p>
          <a:p>
            <a:pPr lvl="0" algn="ctr" defTabSz="806501" fontAlgn="auto">
              <a:lnSpc>
                <a:spcPct val="90000"/>
              </a:lnSpc>
              <a:spcAft>
                <a:spcPts val="0"/>
              </a:spcAft>
              <a:defRPr/>
            </a:pPr>
            <a:r>
              <a:rPr lang="de-DE" sz="882" kern="0">
                <a:solidFill>
                  <a:srgbClr val="FFFFFF"/>
                </a:solidFill>
                <a:latin typeface="Arial" panose="020B0604020202020204"/>
              </a:rPr>
              <a:t>-management</a:t>
            </a:r>
          </a:p>
        </p:txBody>
      </p:sp>
      <p:sp>
        <p:nvSpPr>
          <p:cNvPr id="47" name="Rectangle 47">
            <a:extLst>
              <a:ext uri="{FF2B5EF4-FFF2-40B4-BE49-F238E27FC236}">
                <a16:creationId xmlns:a16="http://schemas.microsoft.com/office/drawing/2014/main" id="{08B7E883-D467-A248-9BD1-CE026D0912AE}"/>
              </a:ext>
            </a:extLst>
          </p:cNvPr>
          <p:cNvSpPr>
            <a:spLocks noChangeArrowheads="1"/>
          </p:cNvSpPr>
          <p:nvPr/>
        </p:nvSpPr>
        <p:spPr bwMode="auto">
          <a:xfrm>
            <a:off x="5275787" y="2872710"/>
            <a:ext cx="1193792" cy="664042"/>
          </a:xfrm>
          <a:prstGeom prst="rect">
            <a:avLst/>
          </a:prstGeom>
          <a:solidFill>
            <a:srgbClr val="3B687F"/>
          </a:solidFill>
          <a:ln w="9525">
            <a:solidFill>
              <a:srgbClr val="FFFFFF"/>
            </a:solidFill>
            <a:miter lim="800000"/>
            <a:headEnd/>
            <a:tailEnd/>
          </a:ln>
          <a:effectLst/>
        </p:spPr>
        <p:txBody>
          <a:bodyPr lIns="15876" tIns="41277" rIns="15876" bIns="41277" anchor="ctr"/>
          <a:lstStyle/>
          <a:p>
            <a:pPr lvl="0" algn="ctr" defTabSz="806501" fontAlgn="auto">
              <a:lnSpc>
                <a:spcPct val="90000"/>
              </a:lnSpc>
              <a:spcAft>
                <a:spcPts val="0"/>
              </a:spcAft>
              <a:defRPr/>
            </a:pPr>
            <a:r>
              <a:rPr lang="de-DE" sz="882" kern="0">
                <a:solidFill>
                  <a:srgbClr val="FFFFFF"/>
                </a:solidFill>
                <a:latin typeface="Arial" panose="020B0604020202020204"/>
              </a:rPr>
              <a:t>Beschaffungs-marktanalyse</a:t>
            </a:r>
          </a:p>
        </p:txBody>
      </p:sp>
      <p:sp>
        <p:nvSpPr>
          <p:cNvPr id="48" name="Rectangle 47">
            <a:extLst>
              <a:ext uri="{FF2B5EF4-FFF2-40B4-BE49-F238E27FC236}">
                <a16:creationId xmlns:a16="http://schemas.microsoft.com/office/drawing/2014/main" id="{35F73F19-4E31-3C4B-848C-910976F5AFDF}"/>
              </a:ext>
            </a:extLst>
          </p:cNvPr>
          <p:cNvSpPr>
            <a:spLocks noChangeArrowheads="1"/>
          </p:cNvSpPr>
          <p:nvPr/>
        </p:nvSpPr>
        <p:spPr bwMode="auto">
          <a:xfrm>
            <a:off x="6469725" y="2872710"/>
            <a:ext cx="1193792" cy="664042"/>
          </a:xfrm>
          <a:prstGeom prst="rect">
            <a:avLst/>
          </a:prstGeom>
          <a:solidFill>
            <a:srgbClr val="3B687F"/>
          </a:solidFill>
          <a:ln w="9525">
            <a:solidFill>
              <a:srgbClr val="FFFFFF"/>
            </a:solidFill>
            <a:miter lim="800000"/>
            <a:headEnd/>
            <a:tailEnd/>
          </a:ln>
          <a:effectLst/>
        </p:spPr>
        <p:txBody>
          <a:bodyPr lIns="15876" tIns="41277" rIns="15876" bIns="41277" anchor="ctr"/>
          <a:lstStyle/>
          <a:p>
            <a:pPr lvl="0" algn="ctr" defTabSz="806501" fontAlgn="auto">
              <a:lnSpc>
                <a:spcPct val="90000"/>
              </a:lnSpc>
              <a:spcAft>
                <a:spcPts val="0"/>
              </a:spcAft>
              <a:defRPr/>
            </a:pPr>
            <a:r>
              <a:rPr lang="de-DE" sz="882" kern="0">
                <a:solidFill>
                  <a:srgbClr val="FFFFFF"/>
                </a:solidFill>
                <a:latin typeface="Arial" panose="020B0604020202020204"/>
              </a:rPr>
              <a:t>Lieferantenportfolio-Management</a:t>
            </a:r>
          </a:p>
        </p:txBody>
      </p:sp>
      <p:sp>
        <p:nvSpPr>
          <p:cNvPr id="49" name="Rectangle 47">
            <a:extLst>
              <a:ext uri="{FF2B5EF4-FFF2-40B4-BE49-F238E27FC236}">
                <a16:creationId xmlns:a16="http://schemas.microsoft.com/office/drawing/2014/main" id="{BFB8D432-DE3E-F041-A95E-102D87DFDD13}"/>
              </a:ext>
            </a:extLst>
          </p:cNvPr>
          <p:cNvSpPr>
            <a:spLocks noChangeArrowheads="1"/>
          </p:cNvSpPr>
          <p:nvPr/>
        </p:nvSpPr>
        <p:spPr bwMode="auto">
          <a:xfrm>
            <a:off x="7663608" y="2872708"/>
            <a:ext cx="1193792" cy="664044"/>
          </a:xfrm>
          <a:prstGeom prst="rect">
            <a:avLst/>
          </a:prstGeom>
          <a:solidFill>
            <a:srgbClr val="3B687F"/>
          </a:solidFill>
          <a:ln w="9525">
            <a:solidFill>
              <a:srgbClr val="FFFFFF"/>
            </a:solidFill>
            <a:miter lim="800000"/>
            <a:headEnd/>
            <a:tailEnd/>
          </a:ln>
          <a:effectLst/>
        </p:spPr>
        <p:txBody>
          <a:bodyPr lIns="15876" tIns="41277" rIns="15876" bIns="41277" anchor="ctr"/>
          <a:lstStyle/>
          <a:p>
            <a:pPr marL="0" marR="0" lvl="0" indent="0" algn="ctr" defTabSz="806501" eaLnBrk="0" fontAlgn="auto" latinLnBrk="0" hangingPunct="0">
              <a:lnSpc>
                <a:spcPct val="90000"/>
              </a:lnSpc>
              <a:spcBef>
                <a:spcPct val="0"/>
              </a:spcBef>
              <a:spcAft>
                <a:spcPts val="0"/>
              </a:spcAft>
              <a:buClrTx/>
              <a:buSzTx/>
              <a:buFontTx/>
              <a:buNone/>
              <a:tabLst/>
              <a:defRPr/>
            </a:pPr>
            <a:r>
              <a:rPr kumimoji="0" lang="de-DE" sz="882" b="0" i="0" u="none" strike="noStrike" kern="0" cap="none" spc="0" normalizeH="0" baseline="0" noProof="0" err="1">
                <a:ln>
                  <a:noFill/>
                </a:ln>
                <a:solidFill>
                  <a:srgbClr val="FFFFFF"/>
                </a:solidFill>
                <a:effectLst/>
                <a:uLnTx/>
                <a:uFillTx/>
                <a:latin typeface="Arial" panose="020B0604020202020204"/>
              </a:rPr>
              <a:t>Make</a:t>
            </a:r>
            <a:r>
              <a:rPr kumimoji="0" lang="de-DE" sz="882" b="0" i="0" u="none" strike="noStrike" kern="0" cap="none" spc="0" normalizeH="0" baseline="0" noProof="0">
                <a:ln>
                  <a:noFill/>
                </a:ln>
                <a:solidFill>
                  <a:srgbClr val="FFFFFF"/>
                </a:solidFill>
                <a:effectLst/>
                <a:uLnTx/>
                <a:uFillTx/>
                <a:latin typeface="Arial" panose="020B0604020202020204"/>
              </a:rPr>
              <a:t> </a:t>
            </a:r>
            <a:r>
              <a:rPr kumimoji="0" lang="de-DE" sz="882" b="0" i="0" u="none" strike="noStrike" kern="0" cap="none" spc="0" normalizeH="0" baseline="0" noProof="0" err="1">
                <a:ln>
                  <a:noFill/>
                </a:ln>
                <a:solidFill>
                  <a:srgbClr val="FFFFFF"/>
                </a:solidFill>
                <a:effectLst/>
                <a:uLnTx/>
                <a:uFillTx/>
                <a:latin typeface="Arial" panose="020B0604020202020204"/>
              </a:rPr>
              <a:t>or</a:t>
            </a:r>
            <a:r>
              <a:rPr kumimoji="0" lang="de-DE" sz="882" b="0" i="0" u="none" strike="noStrike" kern="0" cap="none" spc="0" normalizeH="0" baseline="0" noProof="0">
                <a:ln>
                  <a:noFill/>
                </a:ln>
                <a:solidFill>
                  <a:srgbClr val="FFFFFF"/>
                </a:solidFill>
                <a:effectLst/>
                <a:uLnTx/>
                <a:uFillTx/>
                <a:latin typeface="Arial" panose="020B0604020202020204"/>
              </a:rPr>
              <a:t> </a:t>
            </a:r>
            <a:r>
              <a:rPr kumimoji="0" lang="de-DE" sz="882" b="0" i="0" u="none" strike="noStrike" kern="0" cap="none" spc="0" normalizeH="0" baseline="0" noProof="0" err="1">
                <a:ln>
                  <a:noFill/>
                </a:ln>
                <a:solidFill>
                  <a:srgbClr val="FFFFFF"/>
                </a:solidFill>
                <a:effectLst/>
                <a:uLnTx/>
                <a:uFillTx/>
                <a:latin typeface="Arial" panose="020B0604020202020204"/>
              </a:rPr>
              <a:t>Buy</a:t>
            </a:r>
            <a:endParaRPr kumimoji="0" lang="de-DE" sz="882" b="0" i="0" u="none" strike="noStrike" kern="0" cap="none" spc="0" normalizeH="0" baseline="0" noProof="0">
              <a:ln>
                <a:noFill/>
              </a:ln>
              <a:solidFill>
                <a:srgbClr val="FFFFFF"/>
              </a:solidFill>
              <a:effectLst/>
              <a:uLnTx/>
              <a:uFillTx/>
              <a:latin typeface="Arial" panose="020B0604020202020204"/>
            </a:endParaRPr>
          </a:p>
        </p:txBody>
      </p:sp>
      <p:pic>
        <p:nvPicPr>
          <p:cNvPr id="52" name="Grafik 51" descr="Nachhaltigkeit mit einfarbiger Füllung">
            <a:extLst>
              <a:ext uri="{FF2B5EF4-FFF2-40B4-BE49-F238E27FC236}">
                <a16:creationId xmlns:a16="http://schemas.microsoft.com/office/drawing/2014/main" id="{4CF335BD-9DEB-7149-9A32-B23542CDB0A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6704069" y="2403747"/>
            <a:ext cx="288000" cy="314466"/>
          </a:xfrm>
          <a:prstGeom prst="rect">
            <a:avLst/>
          </a:prstGeom>
        </p:spPr>
      </p:pic>
      <p:pic>
        <p:nvPicPr>
          <p:cNvPr id="54" name="Grafik 53" descr="Nachhaltigkeit mit einfarbiger Füllung">
            <a:extLst>
              <a:ext uri="{FF2B5EF4-FFF2-40B4-BE49-F238E27FC236}">
                <a16:creationId xmlns:a16="http://schemas.microsoft.com/office/drawing/2014/main" id="{0630E663-E8CA-9445-9E4F-91CEDD3CE2DE}"/>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658931" y="3301379"/>
            <a:ext cx="187710" cy="204960"/>
          </a:xfrm>
          <a:prstGeom prst="rect">
            <a:avLst/>
          </a:prstGeom>
        </p:spPr>
      </p:pic>
      <p:pic>
        <p:nvPicPr>
          <p:cNvPr id="55" name="Grafik 54" descr="Nachhaltigkeit mit einfarbiger Füllung">
            <a:extLst>
              <a:ext uri="{FF2B5EF4-FFF2-40B4-BE49-F238E27FC236}">
                <a16:creationId xmlns:a16="http://schemas.microsoft.com/office/drawing/2014/main" id="{20890549-1BB1-3E4A-85BD-6E48B376966F}"/>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3852296" y="3301379"/>
            <a:ext cx="187710" cy="204960"/>
          </a:xfrm>
          <a:prstGeom prst="rect">
            <a:avLst/>
          </a:prstGeom>
        </p:spPr>
      </p:pic>
      <p:pic>
        <p:nvPicPr>
          <p:cNvPr id="51" name="Grafik 50" descr="Nachhaltigkeit mit einfarbiger Füllung">
            <a:extLst>
              <a:ext uri="{FF2B5EF4-FFF2-40B4-BE49-F238E27FC236}">
                <a16:creationId xmlns:a16="http://schemas.microsoft.com/office/drawing/2014/main" id="{ABCD82D3-2644-4449-AA8F-809890CC193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5071500" y="3301379"/>
            <a:ext cx="187710" cy="204960"/>
          </a:xfrm>
          <a:prstGeom prst="rect">
            <a:avLst/>
          </a:prstGeom>
        </p:spPr>
      </p:pic>
      <p:pic>
        <p:nvPicPr>
          <p:cNvPr id="53" name="Grafik 52" descr="Nachhaltigkeit mit einfarbiger Füllung">
            <a:extLst>
              <a:ext uri="{FF2B5EF4-FFF2-40B4-BE49-F238E27FC236}">
                <a16:creationId xmlns:a16="http://schemas.microsoft.com/office/drawing/2014/main" id="{C4A3E23E-EB60-E04C-9413-B46E00514D6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6254538" y="3301379"/>
            <a:ext cx="187710" cy="204960"/>
          </a:xfrm>
          <a:prstGeom prst="rect">
            <a:avLst/>
          </a:prstGeom>
        </p:spPr>
      </p:pic>
      <p:pic>
        <p:nvPicPr>
          <p:cNvPr id="56" name="Grafik 55" descr="Nachhaltigkeit mit einfarbiger Füllung">
            <a:extLst>
              <a:ext uri="{FF2B5EF4-FFF2-40B4-BE49-F238E27FC236}">
                <a16:creationId xmlns:a16="http://schemas.microsoft.com/office/drawing/2014/main" id="{2D3E01BB-6413-3041-99EE-75513B89725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7429822" y="3301379"/>
            <a:ext cx="187710" cy="204960"/>
          </a:xfrm>
          <a:prstGeom prst="rect">
            <a:avLst/>
          </a:prstGeom>
        </p:spPr>
      </p:pic>
      <p:pic>
        <p:nvPicPr>
          <p:cNvPr id="57" name="Grafik 56" descr="Nachhaltigkeit mit einfarbiger Füllung">
            <a:extLst>
              <a:ext uri="{FF2B5EF4-FFF2-40B4-BE49-F238E27FC236}">
                <a16:creationId xmlns:a16="http://schemas.microsoft.com/office/drawing/2014/main" id="{20E946EE-7398-FA4F-B0CF-FE2B5754FB1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684757" y="4166704"/>
            <a:ext cx="187710" cy="204960"/>
          </a:xfrm>
          <a:prstGeom prst="rect">
            <a:avLst/>
          </a:prstGeom>
        </p:spPr>
      </p:pic>
      <p:pic>
        <p:nvPicPr>
          <p:cNvPr id="58" name="Grafik 57" descr="Nachhaltigkeit mit einfarbiger Füllung">
            <a:extLst>
              <a:ext uri="{FF2B5EF4-FFF2-40B4-BE49-F238E27FC236}">
                <a16:creationId xmlns:a16="http://schemas.microsoft.com/office/drawing/2014/main" id="{2103B19A-D829-2249-891A-2A8CE29DB89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3852296" y="4166704"/>
            <a:ext cx="187710" cy="204960"/>
          </a:xfrm>
          <a:prstGeom prst="rect">
            <a:avLst/>
          </a:prstGeom>
        </p:spPr>
      </p:pic>
      <p:pic>
        <p:nvPicPr>
          <p:cNvPr id="59" name="Grafik 58" descr="Nachhaltigkeit mit einfarbiger Füllung">
            <a:extLst>
              <a:ext uri="{FF2B5EF4-FFF2-40B4-BE49-F238E27FC236}">
                <a16:creationId xmlns:a16="http://schemas.microsoft.com/office/drawing/2014/main" id="{8A1F54BF-0085-B842-9504-018194B07C1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7429822" y="4166704"/>
            <a:ext cx="187710" cy="204960"/>
          </a:xfrm>
          <a:prstGeom prst="rect">
            <a:avLst/>
          </a:prstGeom>
        </p:spPr>
      </p:pic>
      <p:pic>
        <p:nvPicPr>
          <p:cNvPr id="60" name="Grafik 59" descr="Nachhaltigkeit mit einfarbiger Füllung">
            <a:extLst>
              <a:ext uri="{FF2B5EF4-FFF2-40B4-BE49-F238E27FC236}">
                <a16:creationId xmlns:a16="http://schemas.microsoft.com/office/drawing/2014/main" id="{A656B1E4-62B0-BE4E-A94A-D851A0469D93}"/>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684758" y="5047524"/>
            <a:ext cx="187710" cy="204960"/>
          </a:xfrm>
          <a:prstGeom prst="rect">
            <a:avLst/>
          </a:prstGeom>
        </p:spPr>
      </p:pic>
      <p:pic>
        <p:nvPicPr>
          <p:cNvPr id="61" name="Grafik 60" descr="Nachhaltigkeit mit einfarbiger Füllung">
            <a:extLst>
              <a:ext uri="{FF2B5EF4-FFF2-40B4-BE49-F238E27FC236}">
                <a16:creationId xmlns:a16="http://schemas.microsoft.com/office/drawing/2014/main" id="{D5F58E05-DEBA-EA44-A176-D93D82613303}"/>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3852296" y="5047524"/>
            <a:ext cx="187710" cy="204960"/>
          </a:xfrm>
          <a:prstGeom prst="rect">
            <a:avLst/>
          </a:prstGeom>
        </p:spPr>
      </p:pic>
      <p:pic>
        <p:nvPicPr>
          <p:cNvPr id="62" name="Grafik 61" descr="Nachhaltigkeit mit einfarbiger Füllung">
            <a:extLst>
              <a:ext uri="{FF2B5EF4-FFF2-40B4-BE49-F238E27FC236}">
                <a16:creationId xmlns:a16="http://schemas.microsoft.com/office/drawing/2014/main" id="{9650EE50-F8A9-494C-BDC7-E4BCA30F4DA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3852296" y="5894764"/>
            <a:ext cx="187710" cy="204960"/>
          </a:xfrm>
          <a:prstGeom prst="rect">
            <a:avLst/>
          </a:prstGeom>
        </p:spPr>
      </p:pic>
      <p:pic>
        <p:nvPicPr>
          <p:cNvPr id="63" name="Grafik 62" descr="Nachhaltigkeit mit einfarbiger Füllung">
            <a:extLst>
              <a:ext uri="{FF2B5EF4-FFF2-40B4-BE49-F238E27FC236}">
                <a16:creationId xmlns:a16="http://schemas.microsoft.com/office/drawing/2014/main" id="{DFC084B6-FA0E-404B-ABF2-73CBA90836EC}"/>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8608126" y="3301379"/>
            <a:ext cx="187710" cy="204960"/>
          </a:xfrm>
          <a:prstGeom prst="rect">
            <a:avLst/>
          </a:prstGeom>
        </p:spPr>
      </p:pic>
      <p:sp>
        <p:nvSpPr>
          <p:cNvPr id="64" name="Datumsplatzhalter 5">
            <a:extLst>
              <a:ext uri="{FF2B5EF4-FFF2-40B4-BE49-F238E27FC236}">
                <a16:creationId xmlns:a16="http://schemas.microsoft.com/office/drawing/2014/main" id="{A5230DA3-D664-394A-8B82-6D7B78576FDB}"/>
              </a:ext>
            </a:extLst>
          </p:cNvPr>
          <p:cNvSpPr>
            <a:spLocks noGrp="1"/>
          </p:cNvSpPr>
          <p:nvPr>
            <p:ph type="dt" sz="half" idx="12"/>
          </p:nvPr>
        </p:nvSpPr>
        <p:spPr>
          <a:xfrm>
            <a:off x="431801" y="223838"/>
            <a:ext cx="8118433" cy="476250"/>
          </a:xfrm>
        </p:spPr>
        <p:txBody>
          <a:bodyPr/>
          <a:lstStyle/>
          <a:p>
            <a:r>
              <a:rPr lang="de-DE" smtClean="0"/>
              <a:t>Schulungskonzept für Nachhaltigen Einkauf – 2. </a:t>
            </a:r>
            <a:r>
              <a:rPr lang="de-DE" kern="0" smtClean="0">
                <a:cs typeface="Calibri" panose="020F0502020204030204" pitchFamily="34" charset="0"/>
              </a:rPr>
              <a:t>Fachwissen &amp; Methodenkompetenz</a:t>
            </a:r>
            <a:endParaRPr lang="de-DE" kern="0">
              <a:cs typeface="Calibri" panose="020F0502020204030204" pitchFamily="34" charset="0"/>
            </a:endParaRPr>
          </a:p>
        </p:txBody>
      </p:sp>
      <p:pic>
        <p:nvPicPr>
          <p:cNvPr id="65" name="Grafik 64" descr="Nachhaltigkeit mit einfarbiger Füllung">
            <a:extLst>
              <a:ext uri="{FF2B5EF4-FFF2-40B4-BE49-F238E27FC236}">
                <a16:creationId xmlns:a16="http://schemas.microsoft.com/office/drawing/2014/main" id="{8D9064B9-BF51-5641-A78D-8412E1FFA99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5071500" y="5894764"/>
            <a:ext cx="187710" cy="204960"/>
          </a:xfrm>
          <a:prstGeom prst="rect">
            <a:avLst/>
          </a:prstGeom>
        </p:spPr>
      </p:pic>
    </p:spTree>
    <p:extLst>
      <p:ext uri="{BB962C8B-B14F-4D97-AF65-F5344CB8AC3E}">
        <p14:creationId xmlns:p14="http://schemas.microsoft.com/office/powerpoint/2010/main" val="17082559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032746-FDC1-F642-8CE8-4CE6A6B7BBF6}"/>
              </a:ext>
            </a:extLst>
          </p:cNvPr>
          <p:cNvSpPr>
            <a:spLocks noGrp="1"/>
          </p:cNvSpPr>
          <p:nvPr>
            <p:ph type="title"/>
          </p:nvPr>
        </p:nvSpPr>
        <p:spPr>
          <a:xfrm>
            <a:off x="431801" y="935038"/>
            <a:ext cx="11425767" cy="500062"/>
          </a:xfrm>
        </p:spPr>
        <p:txBody>
          <a:bodyPr/>
          <a:lstStyle/>
          <a:p>
            <a:r>
              <a:rPr lang="de-DE"/>
              <a:t>Nachhaltigkeit im Beschaffungsprozess – Nachhaltiges Lieferantenmanagement </a:t>
            </a:r>
            <a:r>
              <a:rPr lang="de-DE" sz="1800"/>
              <a:t>(1/2)</a:t>
            </a:r>
          </a:p>
        </p:txBody>
      </p:sp>
      <p:sp>
        <p:nvSpPr>
          <p:cNvPr id="4" name="Fußzeilenplatzhalter 3">
            <a:extLst>
              <a:ext uri="{FF2B5EF4-FFF2-40B4-BE49-F238E27FC236}">
                <a16:creationId xmlns:a16="http://schemas.microsoft.com/office/drawing/2014/main" id="{D541BC83-5765-AA42-8516-56B026E39D64}"/>
              </a:ext>
            </a:extLst>
          </p:cNvPr>
          <p:cNvSpPr>
            <a:spLocks noGrp="1"/>
          </p:cNvSpPr>
          <p:nvPr>
            <p:ph type="ftr" sz="quarter" idx="10"/>
          </p:nvPr>
        </p:nvSpPr>
        <p:spPr/>
        <p:txBody>
          <a:bodyPr/>
          <a:lstStyle/>
          <a:p>
            <a:r>
              <a:rPr lang="de-DE" dirty="0" smtClean="0"/>
              <a:t>© LfU / IZU Infozentrum </a:t>
            </a:r>
            <a:r>
              <a:rPr lang="de-DE" dirty="0" err="1" smtClean="0"/>
              <a:t>UmweltWirtschaft</a:t>
            </a:r>
            <a:r>
              <a:rPr lang="de-DE" dirty="0" smtClean="0"/>
              <a:t> / 2022</a:t>
            </a:r>
            <a:endParaRPr lang="de-DE" dirty="0"/>
          </a:p>
        </p:txBody>
      </p:sp>
      <p:sp>
        <p:nvSpPr>
          <p:cNvPr id="6" name="Foliennummernplatzhalter 5">
            <a:extLst>
              <a:ext uri="{FF2B5EF4-FFF2-40B4-BE49-F238E27FC236}">
                <a16:creationId xmlns:a16="http://schemas.microsoft.com/office/drawing/2014/main" id="{1F327968-3A89-9C4C-A16A-755E0A964D3A}"/>
              </a:ext>
            </a:extLst>
          </p:cNvPr>
          <p:cNvSpPr>
            <a:spLocks noGrp="1"/>
          </p:cNvSpPr>
          <p:nvPr>
            <p:ph type="sldNum" sz="quarter" idx="4"/>
          </p:nvPr>
        </p:nvSpPr>
        <p:spPr/>
        <p:txBody>
          <a:bodyPr/>
          <a:lstStyle/>
          <a:p>
            <a:fld id="{894680D0-7A83-433A-9719-C4143F27F647}" type="slidenum">
              <a:rPr lang="de-DE" smtClean="0"/>
              <a:pPr/>
              <a:t>25</a:t>
            </a:fld>
            <a:endParaRPr lang="de-DE"/>
          </a:p>
        </p:txBody>
      </p:sp>
      <p:sp>
        <p:nvSpPr>
          <p:cNvPr id="9" name="Textfeld 8">
            <a:extLst>
              <a:ext uri="{FF2B5EF4-FFF2-40B4-BE49-F238E27FC236}">
                <a16:creationId xmlns:a16="http://schemas.microsoft.com/office/drawing/2014/main" id="{B21A79A7-DC59-F449-84D4-BEE95CB2B375}"/>
              </a:ext>
            </a:extLst>
          </p:cNvPr>
          <p:cNvSpPr txBox="1"/>
          <p:nvPr/>
        </p:nvSpPr>
        <p:spPr>
          <a:xfrm>
            <a:off x="431801" y="1628774"/>
            <a:ext cx="9048575" cy="492443"/>
          </a:xfrm>
          <a:prstGeom prst="rect">
            <a:avLst/>
          </a:prstGeom>
          <a:noFill/>
        </p:spPr>
        <p:txBody>
          <a:bodyPr wrap="square" rtlCol="0">
            <a:spAutoFit/>
          </a:bodyPr>
          <a:lstStyle/>
          <a:p>
            <a:pPr algn="l"/>
            <a:r>
              <a:rPr lang="de-DE" sz="1300">
                <a:solidFill>
                  <a:srgbClr val="3B687F"/>
                </a:solidFill>
              </a:rPr>
              <a:t>Nachhaltigkeitskriterien sollten bei der Lieferantenauswahl, im Ausschreibungsprozess, bei der Lieferantenbewertung und -entwicklung sowie im Lieferantenrisikomanagement berücksichtigt werden.</a:t>
            </a:r>
          </a:p>
        </p:txBody>
      </p:sp>
      <p:sp>
        <p:nvSpPr>
          <p:cNvPr id="13" name="Rechteck 12">
            <a:extLst>
              <a:ext uri="{FF2B5EF4-FFF2-40B4-BE49-F238E27FC236}">
                <a16:creationId xmlns:a16="http://schemas.microsoft.com/office/drawing/2014/main" id="{5F1470DD-DE99-8D4F-B891-7A667015243D}"/>
              </a:ext>
            </a:extLst>
          </p:cNvPr>
          <p:cNvSpPr/>
          <p:nvPr/>
        </p:nvSpPr>
        <p:spPr bwMode="auto">
          <a:xfrm>
            <a:off x="9624392" y="1628774"/>
            <a:ext cx="2232646" cy="4701600"/>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0000" tIns="72000" rIns="91440" bIns="72000" numCol="1" rtlCol="0" anchor="t" anchorCtr="0" compatLnSpc="1">
            <a:prstTxWarp prst="textNoShape">
              <a:avLst/>
            </a:prstTxWarp>
          </a:bodyPr>
          <a:lstStyle/>
          <a:p>
            <a:pPr marL="182563" marR="0" algn="l" defTabSz="914400" rtl="0" eaLnBrk="0" fontAlgn="base" latinLnBrk="0" hangingPunct="0">
              <a:lnSpc>
                <a:spcPct val="100000"/>
              </a:lnSpc>
              <a:spcBef>
                <a:spcPct val="0"/>
              </a:spcBef>
              <a:spcAft>
                <a:spcPts val="600"/>
              </a:spcAft>
              <a:buClrTx/>
              <a:buSzTx/>
              <a:buFontTx/>
              <a:buNone/>
            </a:pPr>
            <a:r>
              <a:rPr kumimoji="0" lang="de-DE" sz="1000" b="1" i="0" u="none" strike="noStrike" cap="none" normalizeH="0" baseline="0">
                <a:ln>
                  <a:noFill/>
                </a:ln>
                <a:solidFill>
                  <a:srgbClr val="3B687F"/>
                </a:solidFill>
                <a:effectLst/>
                <a:latin typeface="Arial" charset="0"/>
                <a:ea typeface="ＭＳ Ｐゴシック" charset="-128"/>
              </a:rPr>
              <a:t>Weiterführende Informationen</a:t>
            </a:r>
          </a:p>
          <a:p>
            <a:pPr marL="182563" marR="0" indent="-182563" algn="l" defTabSz="914400" rtl="0" eaLnBrk="0" fontAlgn="base" latinLnBrk="0" hangingPunct="0">
              <a:lnSpc>
                <a:spcPct val="100000"/>
              </a:lnSpc>
              <a:spcBef>
                <a:spcPct val="0"/>
              </a:spcBef>
              <a:spcAft>
                <a:spcPts val="300"/>
              </a:spcAft>
              <a:buClrTx/>
              <a:buSzTx/>
              <a:buFont typeface="Arial" panose="020B0604020202020204" pitchFamily="34" charset="0"/>
              <a:buChar char="•"/>
            </a:pPr>
            <a:r>
              <a:rPr lang="de-DE" sz="1000">
                <a:solidFill>
                  <a:srgbClr val="3B687F"/>
                </a:solidFill>
              </a:rPr>
              <a:t>Der </a:t>
            </a:r>
            <a:r>
              <a:rPr lang="de-DE" sz="1000">
                <a:solidFill>
                  <a:srgbClr val="3B687F"/>
                </a:solidFill>
                <a:hlinkClick r:id="rId3">
                  <a:extLst>
                    <a:ext uri="{A12FA001-AC4F-418D-AE19-62706E023703}">
                      <ahyp:hlinkClr xmlns:ahyp="http://schemas.microsoft.com/office/drawing/2018/hyperlinkcolor" xmlns="" val="tx"/>
                    </a:ext>
                  </a:extLst>
                </a:hlinkClick>
              </a:rPr>
              <a:t>BME</a:t>
            </a:r>
            <a:r>
              <a:rPr lang="de-DE" sz="1000">
                <a:solidFill>
                  <a:srgbClr val="3B687F"/>
                </a:solidFill>
              </a:rPr>
              <a:t> Leitfaden Nachhaltige Beschaffung skizziert einen </a:t>
            </a:r>
            <a:r>
              <a:rPr lang="de-DE" sz="1000" err="1">
                <a:solidFill>
                  <a:srgbClr val="3B687F"/>
                </a:solidFill>
              </a:rPr>
              <a:t>Kriterienpool</a:t>
            </a:r>
            <a:r>
              <a:rPr lang="de-DE" sz="1000">
                <a:solidFill>
                  <a:srgbClr val="3B687F"/>
                </a:solidFill>
              </a:rPr>
              <a:t> für eine nachhaltige Lieferantenbewertung</a:t>
            </a:r>
          </a:p>
          <a:p>
            <a:pPr marL="182563" marR="0" indent="-182563" algn="l" defTabSz="914400" rtl="0" eaLnBrk="0" fontAlgn="base" latinLnBrk="0" hangingPunct="0">
              <a:lnSpc>
                <a:spcPct val="100000"/>
              </a:lnSpc>
              <a:spcBef>
                <a:spcPct val="0"/>
              </a:spcBef>
              <a:spcAft>
                <a:spcPts val="300"/>
              </a:spcAft>
              <a:buClrTx/>
              <a:buSzTx/>
              <a:buFont typeface="Arial" panose="020B0604020202020204" pitchFamily="34" charset="0"/>
              <a:buChar char="•"/>
            </a:pPr>
            <a:r>
              <a:rPr lang="de-DE" sz="1000">
                <a:solidFill>
                  <a:srgbClr val="3B687F"/>
                </a:solidFill>
                <a:hlinkClick r:id="rId4">
                  <a:extLst>
                    <a:ext uri="{A12FA001-AC4F-418D-AE19-62706E023703}">
                      <ahyp:hlinkClr xmlns:ahyp="http://schemas.microsoft.com/office/drawing/2018/hyperlinkcolor" xmlns="" val="tx"/>
                    </a:ext>
                  </a:extLst>
                </a:hlinkClick>
              </a:rPr>
              <a:t>econsense</a:t>
            </a:r>
            <a:r>
              <a:rPr lang="de-DE" sz="1000">
                <a:solidFill>
                  <a:srgbClr val="3B687F"/>
                </a:solidFill>
              </a:rPr>
              <a:t> und </a:t>
            </a:r>
            <a:r>
              <a:rPr lang="de-DE" sz="1000">
                <a:solidFill>
                  <a:srgbClr val="3B687F"/>
                </a:solidFill>
                <a:hlinkClick r:id="rId5">
                  <a:extLst>
                    <a:ext uri="{A12FA001-AC4F-418D-AE19-62706E023703}">
                      <ahyp:hlinkClr xmlns:ahyp="http://schemas.microsoft.com/office/drawing/2018/hyperlinkcolor" xmlns="" val="tx"/>
                    </a:ext>
                  </a:extLst>
                </a:hlinkClick>
              </a:rPr>
              <a:t>UNGC / BSR </a:t>
            </a:r>
            <a:r>
              <a:rPr lang="de-DE" sz="1000">
                <a:solidFill>
                  <a:srgbClr val="3B687F"/>
                </a:solidFill>
              </a:rPr>
              <a:t>geben einen Überblick über verschiedene Branchen-initiativen zu Nachhaltigkeit</a:t>
            </a:r>
          </a:p>
          <a:p>
            <a:pPr marL="182563" marR="0" indent="-182563" algn="l" defTabSz="914400" rtl="0" eaLnBrk="0" fontAlgn="base" latinLnBrk="0" hangingPunct="0">
              <a:lnSpc>
                <a:spcPct val="100000"/>
              </a:lnSpc>
              <a:spcBef>
                <a:spcPct val="0"/>
              </a:spcBef>
              <a:spcAft>
                <a:spcPts val="300"/>
              </a:spcAft>
              <a:buClrTx/>
              <a:buSzTx/>
              <a:buFont typeface="Arial" panose="020B0604020202020204" pitchFamily="34" charset="0"/>
              <a:buChar char="•"/>
            </a:pPr>
            <a:r>
              <a:rPr lang="de-DE" sz="1000">
                <a:solidFill>
                  <a:srgbClr val="3B687F"/>
                </a:solidFill>
              </a:rPr>
              <a:t>Modul 2.2 gibt einen Einblick, welche Nachhaltigkeitskriterien in der Beschaffung etabliert werden können</a:t>
            </a:r>
          </a:p>
          <a:p>
            <a:pPr marL="182563" algn="l">
              <a:spcBef>
                <a:spcPts val="1200"/>
              </a:spcBef>
              <a:spcAft>
                <a:spcPts val="600"/>
              </a:spcAft>
            </a:pPr>
            <a:r>
              <a:rPr lang="de-DE" sz="1000" b="1">
                <a:solidFill>
                  <a:srgbClr val="3B687F"/>
                </a:solidFill>
              </a:rPr>
              <a:t>Buchtipp</a:t>
            </a:r>
          </a:p>
          <a:p>
            <a:pPr marL="182563" lvl="0" indent="-182563" algn="l">
              <a:spcAft>
                <a:spcPts val="300"/>
              </a:spcAft>
              <a:buFont typeface="Arial" panose="020B0604020202020204" pitchFamily="34" charset="0"/>
              <a:buChar char="•"/>
            </a:pPr>
            <a:r>
              <a:rPr lang="de-DE" sz="1000">
                <a:solidFill>
                  <a:srgbClr val="3B687F"/>
                </a:solidFill>
              </a:rPr>
              <a:t>Wellbrock / Ludin (2019)</a:t>
            </a:r>
          </a:p>
          <a:p>
            <a:pPr lvl="0" algn="l"/>
            <a:endParaRPr lang="de-DE" sz="1000">
              <a:solidFill>
                <a:srgbClr val="3B687F"/>
              </a:solidFill>
            </a:endParaRPr>
          </a:p>
          <a:p>
            <a:pPr marL="182563" lvl="0" indent="-182563" algn="l">
              <a:buFont typeface="Arial" panose="020B0604020202020204" pitchFamily="34" charset="0"/>
              <a:buChar char="•"/>
            </a:pPr>
            <a:endParaRPr lang="de-DE" sz="1000">
              <a:solidFill>
                <a:srgbClr val="3B687F"/>
              </a:solidFill>
            </a:endParaRPr>
          </a:p>
          <a:p>
            <a:pPr marL="182563" lvl="0" indent="-182563" algn="l">
              <a:buFont typeface="Arial" panose="020B0604020202020204" pitchFamily="34" charset="0"/>
              <a:buChar char="•"/>
            </a:pPr>
            <a:endParaRPr lang="de-DE" sz="1000">
              <a:solidFill>
                <a:srgbClr val="3B687F"/>
              </a:solidFill>
            </a:endParaRPr>
          </a:p>
          <a:p>
            <a:pPr marL="182563" lvl="0" indent="-182563" algn="l">
              <a:buFont typeface="Arial" panose="020B0604020202020204" pitchFamily="34" charset="0"/>
              <a:buChar char="•"/>
            </a:pPr>
            <a:endParaRPr lang="de-DE" sz="1000">
              <a:solidFill>
                <a:srgbClr val="3B687F"/>
              </a:solidFill>
            </a:endParaRPr>
          </a:p>
          <a:p>
            <a:pPr marL="184150" algn="l"/>
            <a:endParaRPr lang="de-DE" sz="1000">
              <a:solidFill>
                <a:srgbClr val="3B687F"/>
              </a:solidFill>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lang="de-DE" sz="1000">
              <a:solidFill>
                <a:srgbClr val="3B687F"/>
              </a:solidFill>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kumimoji="0" lang="de-DE" sz="1000" i="0" u="none" strike="noStrike" cap="none" normalizeH="0" baseline="0">
              <a:ln>
                <a:noFill/>
              </a:ln>
              <a:solidFill>
                <a:srgbClr val="3B687F"/>
              </a:solidFill>
              <a:effectLst/>
              <a:latin typeface="Arial" charset="0"/>
              <a:ea typeface="ＭＳ Ｐゴシック" charset="-128"/>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kumimoji="0" lang="de-DE" sz="1000" i="0" u="none" strike="noStrike" cap="none" normalizeH="0" baseline="0">
              <a:ln>
                <a:noFill/>
              </a:ln>
              <a:solidFill>
                <a:srgbClr val="3B687F"/>
              </a:solidFill>
              <a:effectLst/>
              <a:latin typeface="Arial" charset="0"/>
              <a:ea typeface="ＭＳ Ｐゴシック" charset="-128"/>
            </a:endParaRPr>
          </a:p>
        </p:txBody>
      </p:sp>
      <p:pic>
        <p:nvPicPr>
          <p:cNvPr id="14" name="Grafik 13" descr="Informationen mit einfarbiger Füllung">
            <a:extLst>
              <a:ext uri="{FF2B5EF4-FFF2-40B4-BE49-F238E27FC236}">
                <a16:creationId xmlns:a16="http://schemas.microsoft.com/office/drawing/2014/main" id="{BD2189F9-C91F-E544-BDD1-A0A0BC5A483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9648000" y="1658527"/>
            <a:ext cx="216000" cy="216000"/>
          </a:xfrm>
          <a:prstGeom prst="rect">
            <a:avLst/>
          </a:prstGeom>
        </p:spPr>
      </p:pic>
      <p:pic>
        <p:nvPicPr>
          <p:cNvPr id="12" name="Grafik 11" descr="Geschichten erzählen mit einfarbiger Füllung">
            <a:extLst>
              <a:ext uri="{FF2B5EF4-FFF2-40B4-BE49-F238E27FC236}">
                <a16:creationId xmlns:a16="http://schemas.microsoft.com/office/drawing/2014/main" id="{F164949E-9A5A-CA47-84E1-F6443387DB91}"/>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9642301" y="3974849"/>
            <a:ext cx="216000" cy="216000"/>
          </a:xfrm>
          <a:prstGeom prst="rect">
            <a:avLst/>
          </a:prstGeom>
        </p:spPr>
      </p:pic>
      <p:sp>
        <p:nvSpPr>
          <p:cNvPr id="38" name="Fußzeilenplatzhalter 3">
            <a:extLst>
              <a:ext uri="{FF2B5EF4-FFF2-40B4-BE49-F238E27FC236}">
                <a16:creationId xmlns:a16="http://schemas.microsoft.com/office/drawing/2014/main" id="{6269B502-9FC9-434C-96D7-31CAFA2D2E1E}"/>
              </a:ext>
            </a:extLst>
          </p:cNvPr>
          <p:cNvSpPr txBox="1">
            <a:spLocks/>
          </p:cNvSpPr>
          <p:nvPr/>
        </p:nvSpPr>
        <p:spPr bwMode="auto">
          <a:xfrm>
            <a:off x="431801" y="6477000"/>
            <a:ext cx="4904317"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eaLnBrk="0" fontAlgn="base" hangingPunct="0">
              <a:spcBef>
                <a:spcPct val="0"/>
              </a:spcBef>
              <a:spcAft>
                <a:spcPct val="0"/>
              </a:spcAft>
              <a:defRPr sz="1000" kern="1200">
                <a:solidFill>
                  <a:srgbClr val="3B687F"/>
                </a:solidFill>
                <a:latin typeface="Arial" charset="0"/>
                <a:ea typeface="ＭＳ Ｐゴシック"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228600" indent="-228600" algn="l">
              <a:buAutoNum type="arabicParenR"/>
            </a:pPr>
            <a:r>
              <a:rPr lang="de-DE"/>
              <a:t>Möglichst mit </a:t>
            </a:r>
            <a:r>
              <a:rPr lang="de-DE" err="1"/>
              <a:t>Weitergabeklausel</a:t>
            </a:r>
            <a:endParaRPr lang="de-DE"/>
          </a:p>
          <a:p>
            <a:pPr marL="228600" indent="-228600" algn="l">
              <a:buAutoNum type="arabicParenR"/>
            </a:pPr>
            <a:r>
              <a:rPr lang="de-DE" err="1"/>
              <a:t>LkSG</a:t>
            </a:r>
            <a:r>
              <a:rPr lang="de-DE"/>
              <a:t>: Lieferkettensorgfaltspflichtengesetz</a:t>
            </a:r>
          </a:p>
        </p:txBody>
      </p:sp>
      <p:sp>
        <p:nvSpPr>
          <p:cNvPr id="28" name="Rechteck 27">
            <a:extLst>
              <a:ext uri="{FF2B5EF4-FFF2-40B4-BE49-F238E27FC236}">
                <a16:creationId xmlns:a16="http://schemas.microsoft.com/office/drawing/2014/main" id="{B249498F-7149-244C-8470-03A296610C6B}"/>
              </a:ext>
            </a:extLst>
          </p:cNvPr>
          <p:cNvSpPr/>
          <p:nvPr/>
        </p:nvSpPr>
        <p:spPr bwMode="auto">
          <a:xfrm>
            <a:off x="442913" y="2276475"/>
            <a:ext cx="949007" cy="4068763"/>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pic>
        <p:nvPicPr>
          <p:cNvPr id="29" name="Grafik 28" descr="Nachhaltigkeit mit einfarbiger Füllung">
            <a:extLst>
              <a:ext uri="{FF2B5EF4-FFF2-40B4-BE49-F238E27FC236}">
                <a16:creationId xmlns:a16="http://schemas.microsoft.com/office/drawing/2014/main" id="{E77DCF31-61F8-3340-8922-85891984F31E}"/>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486875" y="3822494"/>
            <a:ext cx="861083" cy="940213"/>
          </a:xfrm>
          <a:prstGeom prst="rect">
            <a:avLst/>
          </a:prstGeom>
        </p:spPr>
      </p:pic>
      <p:sp>
        <p:nvSpPr>
          <p:cNvPr id="21" name="Rechteck 20">
            <a:extLst>
              <a:ext uri="{FF2B5EF4-FFF2-40B4-BE49-F238E27FC236}">
                <a16:creationId xmlns:a16="http://schemas.microsoft.com/office/drawing/2014/main" id="{0FB2856B-1E66-1248-8750-189A4CFA5C0E}"/>
              </a:ext>
            </a:extLst>
          </p:cNvPr>
          <p:cNvSpPr/>
          <p:nvPr/>
        </p:nvSpPr>
        <p:spPr bwMode="auto">
          <a:xfrm>
            <a:off x="1653435" y="4369321"/>
            <a:ext cx="3596879" cy="324485"/>
          </a:xfrm>
          <a:prstGeom prst="rect">
            <a:avLst/>
          </a:prstGeom>
          <a:solidFill>
            <a:srgbClr val="3B687F"/>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de-DE" sz="1400" b="1">
                <a:solidFill>
                  <a:schemeClr val="bg1"/>
                </a:solidFill>
              </a:rPr>
              <a:t>Lieferantenentwicklung</a:t>
            </a:r>
          </a:p>
        </p:txBody>
      </p:sp>
      <p:sp>
        <p:nvSpPr>
          <p:cNvPr id="22" name="Rechteck 21">
            <a:extLst>
              <a:ext uri="{FF2B5EF4-FFF2-40B4-BE49-F238E27FC236}">
                <a16:creationId xmlns:a16="http://schemas.microsoft.com/office/drawing/2014/main" id="{951F5CBA-0D59-D64B-A616-28B46870C1BE}"/>
              </a:ext>
            </a:extLst>
          </p:cNvPr>
          <p:cNvSpPr/>
          <p:nvPr/>
        </p:nvSpPr>
        <p:spPr bwMode="auto">
          <a:xfrm>
            <a:off x="1653435" y="4693805"/>
            <a:ext cx="3596879" cy="1656000"/>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82563" indent="-182563" algn="l">
              <a:spcBef>
                <a:spcPts val="300"/>
              </a:spcBef>
              <a:spcAft>
                <a:spcPts val="0"/>
              </a:spcAft>
              <a:buFont typeface="Arial" panose="020B0604020202020204" pitchFamily="34" charset="0"/>
              <a:buChar char="•"/>
            </a:pPr>
            <a:r>
              <a:rPr lang="de-DE" sz="1100"/>
              <a:t>Berücksichtigung von </a:t>
            </a:r>
            <a:r>
              <a:rPr lang="de-DE" sz="1100" b="1" err="1"/>
              <a:t>Nachhaltigkeitsapekten</a:t>
            </a:r>
            <a:r>
              <a:rPr lang="de-DE" sz="1100"/>
              <a:t> in Lieferanten-</a:t>
            </a:r>
            <a:r>
              <a:rPr lang="de-DE" sz="1100" b="1"/>
              <a:t>Entwicklungsmaßnahmen</a:t>
            </a:r>
          </a:p>
          <a:p>
            <a:pPr marL="182563" indent="-182563" algn="l">
              <a:spcBef>
                <a:spcPts val="300"/>
              </a:spcBef>
              <a:spcAft>
                <a:spcPts val="0"/>
              </a:spcAft>
              <a:buFont typeface="Arial" panose="020B0604020202020204" pitchFamily="34" charset="0"/>
              <a:buChar char="•"/>
            </a:pPr>
            <a:r>
              <a:rPr lang="de-DE" sz="1100"/>
              <a:t>Durchführung von </a:t>
            </a:r>
            <a:r>
              <a:rPr lang="de-DE" sz="1100" b="1"/>
              <a:t>Lieferanten-Trainings </a:t>
            </a:r>
            <a:r>
              <a:rPr lang="de-DE" sz="1100"/>
              <a:t>zu Nachhaltigkeit</a:t>
            </a:r>
          </a:p>
          <a:p>
            <a:pPr marL="182563" indent="-182563" algn="l">
              <a:spcBef>
                <a:spcPts val="300"/>
              </a:spcBef>
              <a:spcAft>
                <a:spcPts val="0"/>
              </a:spcAft>
              <a:buFont typeface="Arial" panose="020B0604020202020204" pitchFamily="34" charset="0"/>
              <a:buChar char="•"/>
            </a:pPr>
            <a:r>
              <a:rPr lang="de-DE" sz="1100" b="1"/>
              <a:t>(Co-) Innovationsprozesse </a:t>
            </a:r>
            <a:r>
              <a:rPr lang="de-DE" sz="1100"/>
              <a:t>zur Entwicklung nachhaltiger Lösungen</a:t>
            </a:r>
          </a:p>
        </p:txBody>
      </p:sp>
      <p:sp>
        <p:nvSpPr>
          <p:cNvPr id="23" name="Rechteck 22">
            <a:extLst>
              <a:ext uri="{FF2B5EF4-FFF2-40B4-BE49-F238E27FC236}">
                <a16:creationId xmlns:a16="http://schemas.microsoft.com/office/drawing/2014/main" id="{9E5A020D-C1D3-2845-A486-8FA67CD4E13D}"/>
              </a:ext>
            </a:extLst>
          </p:cNvPr>
          <p:cNvSpPr/>
          <p:nvPr/>
        </p:nvSpPr>
        <p:spPr bwMode="auto">
          <a:xfrm>
            <a:off x="5639656" y="4369321"/>
            <a:ext cx="3596879" cy="324485"/>
          </a:xfrm>
          <a:prstGeom prst="rect">
            <a:avLst/>
          </a:prstGeom>
          <a:solidFill>
            <a:srgbClr val="3B687F"/>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de-DE" sz="1400" b="1">
                <a:solidFill>
                  <a:schemeClr val="bg1"/>
                </a:solidFill>
              </a:rPr>
              <a:t>Lieferanten-Risikomanagement</a:t>
            </a:r>
          </a:p>
        </p:txBody>
      </p:sp>
      <p:sp>
        <p:nvSpPr>
          <p:cNvPr id="24" name="Rechteck 23">
            <a:extLst>
              <a:ext uri="{FF2B5EF4-FFF2-40B4-BE49-F238E27FC236}">
                <a16:creationId xmlns:a16="http://schemas.microsoft.com/office/drawing/2014/main" id="{597364D2-7982-0D47-AF4E-CAB39D74472B}"/>
              </a:ext>
            </a:extLst>
          </p:cNvPr>
          <p:cNvSpPr/>
          <p:nvPr/>
        </p:nvSpPr>
        <p:spPr bwMode="auto">
          <a:xfrm>
            <a:off x="5639656" y="4693805"/>
            <a:ext cx="3596879" cy="1656000"/>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82563" indent="-182563" algn="l">
              <a:spcBef>
                <a:spcPts val="300"/>
              </a:spcBef>
              <a:spcAft>
                <a:spcPts val="0"/>
              </a:spcAft>
              <a:buFont typeface="Arial" panose="020B0604020202020204" pitchFamily="34" charset="0"/>
              <a:buChar char="•"/>
            </a:pPr>
            <a:r>
              <a:rPr lang="de-DE" sz="1100"/>
              <a:t>Herstellung von </a:t>
            </a:r>
            <a:r>
              <a:rPr lang="de-DE" sz="1100" b="1"/>
              <a:t>Transparenz </a:t>
            </a:r>
            <a:r>
              <a:rPr lang="de-DE" sz="1100"/>
              <a:t>und </a:t>
            </a:r>
            <a:r>
              <a:rPr lang="de-DE" sz="1100" b="1"/>
              <a:t>Rückverfolg-barkeit</a:t>
            </a:r>
            <a:r>
              <a:rPr lang="de-DE" sz="1100"/>
              <a:t> entlang der Wertschöpfungskette</a:t>
            </a:r>
          </a:p>
          <a:p>
            <a:pPr marL="182563" indent="-182563" algn="l">
              <a:spcBef>
                <a:spcPts val="300"/>
              </a:spcBef>
              <a:spcAft>
                <a:spcPts val="0"/>
              </a:spcAft>
              <a:buFont typeface="Arial" panose="020B0604020202020204" pitchFamily="34" charset="0"/>
              <a:buChar char="•"/>
            </a:pPr>
            <a:r>
              <a:rPr lang="de-DE" sz="1100"/>
              <a:t>Durchführung von </a:t>
            </a:r>
            <a:r>
              <a:rPr lang="de-DE" sz="1100" b="1"/>
              <a:t>Risikoanalysen</a:t>
            </a:r>
            <a:r>
              <a:rPr lang="de-DE" sz="1100"/>
              <a:t> und </a:t>
            </a:r>
            <a:r>
              <a:rPr lang="de-DE" sz="1100" b="1"/>
              <a:t>Risiko-</a:t>
            </a:r>
            <a:r>
              <a:rPr lang="de-DE" sz="1100" b="1" err="1"/>
              <a:t>monitoring</a:t>
            </a:r>
            <a:r>
              <a:rPr lang="de-DE" sz="1100" b="1"/>
              <a:t> </a:t>
            </a:r>
            <a:r>
              <a:rPr lang="de-DE" sz="1100"/>
              <a:t>zur Identifizierung von Nachhaltig-</a:t>
            </a:r>
            <a:r>
              <a:rPr lang="de-DE" sz="1100" err="1"/>
              <a:t>keitsrisiken</a:t>
            </a:r>
            <a:endParaRPr lang="de-DE" sz="1100"/>
          </a:p>
          <a:p>
            <a:pPr marL="182563" indent="-182563" algn="l">
              <a:spcBef>
                <a:spcPts val="300"/>
              </a:spcBef>
              <a:spcAft>
                <a:spcPts val="0"/>
              </a:spcAft>
              <a:buFont typeface="Arial" panose="020B0604020202020204" pitchFamily="34" charset="0"/>
              <a:buChar char="•"/>
            </a:pPr>
            <a:r>
              <a:rPr lang="de-DE" sz="1100"/>
              <a:t>Verankerung der </a:t>
            </a:r>
            <a:r>
              <a:rPr lang="de-DE" sz="1100" b="1"/>
              <a:t>unternehmerischen Sorgfaltspflichten </a:t>
            </a:r>
            <a:r>
              <a:rPr lang="de-DE" sz="1100"/>
              <a:t>(z.B. LkSG</a:t>
            </a:r>
            <a:r>
              <a:rPr lang="de-DE" sz="1100" baseline="30000"/>
              <a:t>2)</a:t>
            </a:r>
            <a:r>
              <a:rPr lang="de-DE" sz="1100"/>
              <a:t>)</a:t>
            </a:r>
          </a:p>
        </p:txBody>
      </p:sp>
      <p:sp>
        <p:nvSpPr>
          <p:cNvPr id="25" name="Rechteck 24">
            <a:extLst>
              <a:ext uri="{FF2B5EF4-FFF2-40B4-BE49-F238E27FC236}">
                <a16:creationId xmlns:a16="http://schemas.microsoft.com/office/drawing/2014/main" id="{D8DBF495-7556-0447-92B0-9F4A1C9F4979}"/>
              </a:ext>
            </a:extLst>
          </p:cNvPr>
          <p:cNvSpPr/>
          <p:nvPr/>
        </p:nvSpPr>
        <p:spPr bwMode="auto">
          <a:xfrm>
            <a:off x="1653435" y="2276475"/>
            <a:ext cx="3596879" cy="324485"/>
          </a:xfrm>
          <a:prstGeom prst="rect">
            <a:avLst/>
          </a:prstGeom>
          <a:solidFill>
            <a:srgbClr val="3B687F"/>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de-DE" sz="1400" b="1">
                <a:solidFill>
                  <a:schemeClr val="bg1"/>
                </a:solidFill>
              </a:rPr>
              <a:t>Lieferantenauswahl</a:t>
            </a:r>
          </a:p>
        </p:txBody>
      </p:sp>
      <p:sp>
        <p:nvSpPr>
          <p:cNvPr id="26" name="Rechteck 25">
            <a:extLst>
              <a:ext uri="{FF2B5EF4-FFF2-40B4-BE49-F238E27FC236}">
                <a16:creationId xmlns:a16="http://schemas.microsoft.com/office/drawing/2014/main" id="{A2672E95-1FB6-FA40-9A79-CC54703574CD}"/>
              </a:ext>
            </a:extLst>
          </p:cNvPr>
          <p:cNvSpPr/>
          <p:nvPr/>
        </p:nvSpPr>
        <p:spPr bwMode="auto">
          <a:xfrm>
            <a:off x="1653435" y="2600960"/>
            <a:ext cx="3596879" cy="1656000"/>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82563" indent="-182563" algn="l">
              <a:spcBef>
                <a:spcPts val="300"/>
              </a:spcBef>
              <a:spcAft>
                <a:spcPts val="0"/>
              </a:spcAft>
              <a:buFont typeface="Arial" panose="020B0604020202020204" pitchFamily="34" charset="0"/>
              <a:buChar char="•"/>
            </a:pPr>
            <a:r>
              <a:rPr lang="de-DE" sz="1100"/>
              <a:t>Definition und vertragliche Verankerung eines Lieferanten </a:t>
            </a:r>
            <a:r>
              <a:rPr lang="de-DE" sz="1100" b="1"/>
              <a:t>Verhaltenskodex</a:t>
            </a:r>
            <a:r>
              <a:rPr lang="de-DE" sz="1100" baseline="30000"/>
              <a:t>1)</a:t>
            </a:r>
          </a:p>
          <a:p>
            <a:pPr marL="182563" indent="-182563" algn="l">
              <a:spcBef>
                <a:spcPts val="300"/>
              </a:spcBef>
              <a:spcAft>
                <a:spcPts val="0"/>
              </a:spcAft>
              <a:buFont typeface="Arial" panose="020B0604020202020204" pitchFamily="34" charset="0"/>
              <a:buChar char="•"/>
            </a:pPr>
            <a:r>
              <a:rPr lang="de-DE" sz="1100"/>
              <a:t>Integration von </a:t>
            </a:r>
            <a:r>
              <a:rPr lang="de-DE" sz="1100" b="1"/>
              <a:t>Nachhaltigkeitskriterien</a:t>
            </a:r>
            <a:r>
              <a:rPr lang="de-DE" sz="1100"/>
              <a:t> zur Lieferantenauswahl (z.B. Lieferanten-</a:t>
            </a:r>
            <a:r>
              <a:rPr lang="de-DE" sz="1100" err="1"/>
              <a:t>selbstauskunft</a:t>
            </a:r>
            <a:r>
              <a:rPr lang="de-DE" sz="1100"/>
              <a:t>)</a:t>
            </a:r>
          </a:p>
          <a:p>
            <a:pPr marL="182563" indent="-182563" algn="l">
              <a:spcBef>
                <a:spcPts val="300"/>
              </a:spcBef>
              <a:spcAft>
                <a:spcPts val="0"/>
              </a:spcAft>
              <a:buFont typeface="Arial" panose="020B0604020202020204" pitchFamily="34" charset="0"/>
              <a:buChar char="•"/>
            </a:pPr>
            <a:r>
              <a:rPr lang="de-DE" sz="1100"/>
              <a:t>Berücksichtigung von Nachhaltigkeitsaspekten bei Vergabeentscheidungen</a:t>
            </a:r>
          </a:p>
        </p:txBody>
      </p:sp>
      <p:sp>
        <p:nvSpPr>
          <p:cNvPr id="27" name="Rechteck 26">
            <a:extLst>
              <a:ext uri="{FF2B5EF4-FFF2-40B4-BE49-F238E27FC236}">
                <a16:creationId xmlns:a16="http://schemas.microsoft.com/office/drawing/2014/main" id="{9A08B826-9EED-6147-8654-49FBDD0CB063}"/>
              </a:ext>
            </a:extLst>
          </p:cNvPr>
          <p:cNvSpPr/>
          <p:nvPr/>
        </p:nvSpPr>
        <p:spPr bwMode="auto">
          <a:xfrm>
            <a:off x="5639656" y="2276475"/>
            <a:ext cx="3596879" cy="324485"/>
          </a:xfrm>
          <a:prstGeom prst="rect">
            <a:avLst/>
          </a:prstGeom>
          <a:solidFill>
            <a:srgbClr val="3B687F"/>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de-DE" sz="1400" b="1">
                <a:solidFill>
                  <a:schemeClr val="bg1"/>
                </a:solidFill>
              </a:rPr>
              <a:t>Lieferantenbewertung</a:t>
            </a:r>
          </a:p>
        </p:txBody>
      </p:sp>
      <p:sp>
        <p:nvSpPr>
          <p:cNvPr id="30" name="Rechteck 29">
            <a:extLst>
              <a:ext uri="{FF2B5EF4-FFF2-40B4-BE49-F238E27FC236}">
                <a16:creationId xmlns:a16="http://schemas.microsoft.com/office/drawing/2014/main" id="{22A90587-068E-B945-A03A-66557B2E1050}"/>
              </a:ext>
            </a:extLst>
          </p:cNvPr>
          <p:cNvSpPr/>
          <p:nvPr/>
        </p:nvSpPr>
        <p:spPr bwMode="auto">
          <a:xfrm>
            <a:off x="5639656" y="2600960"/>
            <a:ext cx="3596879" cy="1656000"/>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82563" indent="-182563" algn="l">
              <a:spcBef>
                <a:spcPts val="300"/>
              </a:spcBef>
              <a:spcAft>
                <a:spcPts val="0"/>
              </a:spcAft>
              <a:buFont typeface="Arial" panose="020B0604020202020204" pitchFamily="34" charset="0"/>
              <a:buChar char="•"/>
            </a:pPr>
            <a:r>
              <a:rPr lang="de-DE" sz="1100"/>
              <a:t>Integration von </a:t>
            </a:r>
            <a:r>
              <a:rPr lang="de-DE" sz="1100" b="1"/>
              <a:t>Nachhaltigkeitskriterien</a:t>
            </a:r>
            <a:r>
              <a:rPr lang="de-DE" sz="1100"/>
              <a:t> zur Lieferantenbewertung</a:t>
            </a:r>
          </a:p>
          <a:p>
            <a:pPr marL="182563" indent="-182563" algn="l">
              <a:spcBef>
                <a:spcPts val="300"/>
              </a:spcBef>
              <a:spcAft>
                <a:spcPts val="0"/>
              </a:spcAft>
              <a:buFont typeface="Arial" panose="020B0604020202020204" pitchFamily="34" charset="0"/>
              <a:buChar char="•"/>
            </a:pPr>
            <a:r>
              <a:rPr lang="de-DE" sz="1100"/>
              <a:t>Durchführung von </a:t>
            </a:r>
            <a:r>
              <a:rPr lang="de-DE" sz="1100" b="1"/>
              <a:t>Lieferanten-Audits</a:t>
            </a:r>
            <a:r>
              <a:rPr lang="de-DE" sz="1100"/>
              <a:t> (inkl. soziale und ökologische Aspekte)</a:t>
            </a:r>
          </a:p>
          <a:p>
            <a:pPr marL="182563" indent="-182563" algn="l">
              <a:spcBef>
                <a:spcPts val="300"/>
              </a:spcBef>
              <a:spcAft>
                <a:spcPts val="0"/>
              </a:spcAft>
              <a:buFont typeface="Arial" panose="020B0604020202020204" pitchFamily="34" charset="0"/>
              <a:buChar char="•"/>
            </a:pPr>
            <a:r>
              <a:rPr lang="de-DE" sz="1100"/>
              <a:t>Definition von </a:t>
            </a:r>
            <a:r>
              <a:rPr lang="de-DE" sz="1100" b="1"/>
              <a:t>Phase-Out-Kriterien </a:t>
            </a:r>
            <a:r>
              <a:rPr lang="de-DE" sz="1100"/>
              <a:t>aus Nachhaltigkeitssicht</a:t>
            </a:r>
          </a:p>
        </p:txBody>
      </p:sp>
      <p:sp>
        <p:nvSpPr>
          <p:cNvPr id="32" name="Datumsplatzhalter 5">
            <a:extLst>
              <a:ext uri="{FF2B5EF4-FFF2-40B4-BE49-F238E27FC236}">
                <a16:creationId xmlns:a16="http://schemas.microsoft.com/office/drawing/2014/main" id="{62B480A6-8A6F-8342-A59D-935E0BD96152}"/>
              </a:ext>
            </a:extLst>
          </p:cNvPr>
          <p:cNvSpPr>
            <a:spLocks noGrp="1"/>
          </p:cNvSpPr>
          <p:nvPr>
            <p:ph type="dt" sz="half" idx="12"/>
          </p:nvPr>
        </p:nvSpPr>
        <p:spPr>
          <a:xfrm>
            <a:off x="431801" y="223838"/>
            <a:ext cx="8118433" cy="476250"/>
          </a:xfrm>
        </p:spPr>
        <p:txBody>
          <a:bodyPr/>
          <a:lstStyle/>
          <a:p>
            <a:r>
              <a:rPr lang="de-DE" smtClean="0"/>
              <a:t>Schulungskonzept für Nachhaltigen Einkauf – 2. </a:t>
            </a:r>
            <a:r>
              <a:rPr lang="de-DE" kern="0" smtClean="0">
                <a:cs typeface="Calibri" panose="020F0502020204030204" pitchFamily="34" charset="0"/>
              </a:rPr>
              <a:t>Fachwissen &amp; Methodenkompetenz</a:t>
            </a:r>
            <a:endParaRPr lang="de-DE" kern="0">
              <a:cs typeface="Calibri" panose="020F0502020204030204" pitchFamily="34" charset="0"/>
            </a:endParaRPr>
          </a:p>
        </p:txBody>
      </p:sp>
    </p:spTree>
    <p:extLst>
      <p:ext uri="{BB962C8B-B14F-4D97-AF65-F5344CB8AC3E}">
        <p14:creationId xmlns:p14="http://schemas.microsoft.com/office/powerpoint/2010/main" val="23146973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032746-FDC1-F642-8CE8-4CE6A6B7BBF6}"/>
              </a:ext>
            </a:extLst>
          </p:cNvPr>
          <p:cNvSpPr>
            <a:spLocks noGrp="1"/>
          </p:cNvSpPr>
          <p:nvPr>
            <p:ph type="title"/>
          </p:nvPr>
        </p:nvSpPr>
        <p:spPr>
          <a:xfrm>
            <a:off x="431801" y="935038"/>
            <a:ext cx="11425767" cy="500062"/>
          </a:xfrm>
        </p:spPr>
        <p:txBody>
          <a:bodyPr/>
          <a:lstStyle/>
          <a:p>
            <a:r>
              <a:rPr lang="de-DE"/>
              <a:t>Nachhaltigkeit im Beschaffungsprozess – Nachhaltiges Lieferantenmanagement </a:t>
            </a:r>
            <a:r>
              <a:rPr lang="de-DE" sz="1800"/>
              <a:t>(2/2)</a:t>
            </a:r>
          </a:p>
        </p:txBody>
      </p:sp>
      <p:sp>
        <p:nvSpPr>
          <p:cNvPr id="4" name="Fußzeilenplatzhalter 3">
            <a:extLst>
              <a:ext uri="{FF2B5EF4-FFF2-40B4-BE49-F238E27FC236}">
                <a16:creationId xmlns:a16="http://schemas.microsoft.com/office/drawing/2014/main" id="{D541BC83-5765-AA42-8516-56B026E39D64}"/>
              </a:ext>
            </a:extLst>
          </p:cNvPr>
          <p:cNvSpPr>
            <a:spLocks noGrp="1"/>
          </p:cNvSpPr>
          <p:nvPr>
            <p:ph type="ftr" sz="quarter" idx="10"/>
          </p:nvPr>
        </p:nvSpPr>
        <p:spPr/>
        <p:txBody>
          <a:bodyPr/>
          <a:lstStyle/>
          <a:p>
            <a:r>
              <a:rPr lang="de-DE" dirty="0" smtClean="0"/>
              <a:t>© LfU / IZU Infozentrum </a:t>
            </a:r>
            <a:r>
              <a:rPr lang="de-DE" dirty="0" err="1" smtClean="0"/>
              <a:t>UmweltWirtschaft</a:t>
            </a:r>
            <a:r>
              <a:rPr lang="de-DE" dirty="0" smtClean="0"/>
              <a:t> / 2022</a:t>
            </a:r>
            <a:endParaRPr lang="de-DE" dirty="0"/>
          </a:p>
        </p:txBody>
      </p:sp>
      <p:sp>
        <p:nvSpPr>
          <p:cNvPr id="6" name="Foliennummernplatzhalter 5">
            <a:extLst>
              <a:ext uri="{FF2B5EF4-FFF2-40B4-BE49-F238E27FC236}">
                <a16:creationId xmlns:a16="http://schemas.microsoft.com/office/drawing/2014/main" id="{1F327968-3A89-9C4C-A16A-755E0A964D3A}"/>
              </a:ext>
            </a:extLst>
          </p:cNvPr>
          <p:cNvSpPr>
            <a:spLocks noGrp="1"/>
          </p:cNvSpPr>
          <p:nvPr>
            <p:ph type="sldNum" sz="quarter" idx="4"/>
          </p:nvPr>
        </p:nvSpPr>
        <p:spPr/>
        <p:txBody>
          <a:bodyPr/>
          <a:lstStyle/>
          <a:p>
            <a:fld id="{894680D0-7A83-433A-9719-C4143F27F647}" type="slidenum">
              <a:rPr lang="de-DE" smtClean="0"/>
              <a:pPr/>
              <a:t>26</a:t>
            </a:fld>
            <a:endParaRPr lang="de-DE"/>
          </a:p>
        </p:txBody>
      </p:sp>
      <p:sp>
        <p:nvSpPr>
          <p:cNvPr id="9" name="Textfeld 8">
            <a:extLst>
              <a:ext uri="{FF2B5EF4-FFF2-40B4-BE49-F238E27FC236}">
                <a16:creationId xmlns:a16="http://schemas.microsoft.com/office/drawing/2014/main" id="{B21A79A7-DC59-F449-84D4-BEE95CB2B375}"/>
              </a:ext>
            </a:extLst>
          </p:cNvPr>
          <p:cNvSpPr txBox="1"/>
          <p:nvPr/>
        </p:nvSpPr>
        <p:spPr>
          <a:xfrm>
            <a:off x="431801" y="1628774"/>
            <a:ext cx="9048575" cy="492443"/>
          </a:xfrm>
          <a:prstGeom prst="rect">
            <a:avLst/>
          </a:prstGeom>
          <a:noFill/>
        </p:spPr>
        <p:txBody>
          <a:bodyPr wrap="square" rtlCol="0">
            <a:spAutoFit/>
          </a:bodyPr>
          <a:lstStyle/>
          <a:p>
            <a:pPr algn="l"/>
            <a:r>
              <a:rPr lang="de-DE" sz="1300" dirty="0">
                <a:solidFill>
                  <a:srgbClr val="3B687F"/>
                </a:solidFill>
              </a:rPr>
              <a:t>Die Arbeitshilfen des </a:t>
            </a:r>
            <a:r>
              <a:rPr lang="de-DE" sz="1300" dirty="0" smtClean="0">
                <a:solidFill>
                  <a:srgbClr val="3B687F"/>
                </a:solidFill>
              </a:rPr>
              <a:t>IZU im Bayerischen Landesamt für Umwelt (LfU) bieten </a:t>
            </a:r>
            <a:r>
              <a:rPr lang="de-DE" sz="1300" dirty="0">
                <a:solidFill>
                  <a:srgbClr val="3B687F"/>
                </a:solidFill>
              </a:rPr>
              <a:t>Einkäufern hilfreiche Anleitungen und Werkzeuge zur Etablierung von Nachhaltigkeit im Lieferanten- und Lieferkettenmanagement.</a:t>
            </a:r>
          </a:p>
        </p:txBody>
      </p:sp>
      <p:sp>
        <p:nvSpPr>
          <p:cNvPr id="62" name="Rechteck 61">
            <a:extLst>
              <a:ext uri="{FF2B5EF4-FFF2-40B4-BE49-F238E27FC236}">
                <a16:creationId xmlns:a16="http://schemas.microsoft.com/office/drawing/2014/main" id="{6211702F-A87E-454E-B96F-4F4727E6A15A}"/>
              </a:ext>
            </a:extLst>
          </p:cNvPr>
          <p:cNvSpPr/>
          <p:nvPr/>
        </p:nvSpPr>
        <p:spPr bwMode="auto">
          <a:xfrm>
            <a:off x="442913" y="2276475"/>
            <a:ext cx="1745810" cy="4068763"/>
          </a:xfrm>
          <a:prstGeom prst="rect">
            <a:avLst/>
          </a:prstGeom>
          <a:solidFill>
            <a:srgbClr val="3B687F"/>
          </a:solidFill>
          <a:ln w="9525" cap="flat" cmpd="sng" algn="ctr">
            <a:solidFill>
              <a:srgbClr val="3B687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pic>
        <p:nvPicPr>
          <p:cNvPr id="60" name="Picture 26" descr="wappen_xl_sw">
            <a:extLst>
              <a:ext uri="{FF2B5EF4-FFF2-40B4-BE49-F238E27FC236}">
                <a16:creationId xmlns:a16="http://schemas.microsoft.com/office/drawing/2014/main" id="{53F66165-05AC-8143-A11C-1B4BB2FF73C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1724" y="3413298"/>
            <a:ext cx="833807" cy="483113"/>
          </a:xfrm>
          <a:prstGeom prst="rect">
            <a:avLst/>
          </a:prstGeom>
          <a:noFill/>
          <a:extLst>
            <a:ext uri="{909E8E84-426E-40DD-AFC4-6F175D3DCCD1}">
              <a14:hiddenFill xmlns:a14="http://schemas.microsoft.com/office/drawing/2010/main">
                <a:solidFill>
                  <a:srgbClr val="FFFFFF"/>
                </a:solidFill>
              </a14:hiddenFill>
            </a:ext>
          </a:extLst>
        </p:spPr>
      </p:pic>
      <p:sp>
        <p:nvSpPr>
          <p:cNvPr id="61" name="Text Box 27">
            <a:extLst>
              <a:ext uri="{FF2B5EF4-FFF2-40B4-BE49-F238E27FC236}">
                <a16:creationId xmlns:a16="http://schemas.microsoft.com/office/drawing/2014/main" id="{C4E38DAF-8A61-EE4D-8A29-098778B1858A}"/>
              </a:ext>
            </a:extLst>
          </p:cNvPr>
          <p:cNvSpPr txBox="1">
            <a:spLocks noChangeArrowheads="1"/>
          </p:cNvSpPr>
          <p:nvPr/>
        </p:nvSpPr>
        <p:spPr bwMode="auto">
          <a:xfrm>
            <a:off x="462791" y="3990769"/>
            <a:ext cx="1512740" cy="64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nSpc>
                <a:spcPct val="85000"/>
              </a:lnSpc>
            </a:pPr>
            <a:r>
              <a:rPr lang="de-DE" sz="1600">
                <a:solidFill>
                  <a:schemeClr val="bg1"/>
                </a:solidFill>
              </a:rPr>
              <a:t>Bayerisches Landesamt für</a:t>
            </a:r>
          </a:p>
          <a:p>
            <a:pPr>
              <a:lnSpc>
                <a:spcPct val="90000"/>
              </a:lnSpc>
            </a:pPr>
            <a:r>
              <a:rPr lang="de-DE" sz="1600">
                <a:solidFill>
                  <a:schemeClr val="bg1"/>
                </a:solidFill>
              </a:rPr>
              <a:t>Umwelt</a:t>
            </a:r>
          </a:p>
        </p:txBody>
      </p:sp>
      <p:sp>
        <p:nvSpPr>
          <p:cNvPr id="67" name="Rechteck 66">
            <a:extLst>
              <a:ext uri="{FF2B5EF4-FFF2-40B4-BE49-F238E27FC236}">
                <a16:creationId xmlns:a16="http://schemas.microsoft.com/office/drawing/2014/main" id="{168DEB6C-C40E-5B4B-A3D2-ED3FE5E34B1D}"/>
              </a:ext>
            </a:extLst>
          </p:cNvPr>
          <p:cNvSpPr/>
          <p:nvPr/>
        </p:nvSpPr>
        <p:spPr bwMode="auto">
          <a:xfrm>
            <a:off x="2365746" y="2276475"/>
            <a:ext cx="7259267" cy="4068763"/>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1440" tIns="45720" rIns="4500000" bIns="45720" numCol="1" rtlCol="0" anchor="ctr" anchorCtr="0" compatLnSpc="1">
            <a:prstTxWarp prst="textNoShape">
              <a:avLst/>
            </a:prstTxWarp>
          </a:bodyPr>
          <a:lstStyle/>
          <a:p>
            <a:pPr algn="l">
              <a:spcBef>
                <a:spcPts val="1200"/>
              </a:spcBef>
              <a:spcAft>
                <a:spcPts val="1200"/>
              </a:spcAft>
            </a:pPr>
            <a:endParaRPr lang="de-DE" sz="2200">
              <a:solidFill>
                <a:srgbClr val="3B687F"/>
              </a:solidFill>
            </a:endParaRPr>
          </a:p>
        </p:txBody>
      </p:sp>
      <p:sp>
        <p:nvSpPr>
          <p:cNvPr id="72" name="Textfeld 71">
            <a:extLst>
              <a:ext uri="{FF2B5EF4-FFF2-40B4-BE49-F238E27FC236}">
                <a16:creationId xmlns:a16="http://schemas.microsoft.com/office/drawing/2014/main" id="{AB864B78-4987-9A4B-B6AA-5CD9EAB06071}"/>
              </a:ext>
            </a:extLst>
          </p:cNvPr>
          <p:cNvSpPr txBox="1"/>
          <p:nvPr/>
        </p:nvSpPr>
        <p:spPr>
          <a:xfrm>
            <a:off x="2605131" y="2467251"/>
            <a:ext cx="1915193" cy="461665"/>
          </a:xfrm>
          <a:prstGeom prst="rect">
            <a:avLst/>
          </a:prstGeom>
          <a:noFill/>
        </p:spPr>
        <p:txBody>
          <a:bodyPr wrap="square" rtlCol="0">
            <a:spAutoFit/>
          </a:bodyPr>
          <a:lstStyle/>
          <a:p>
            <a:pPr algn="ctr"/>
            <a:r>
              <a:rPr lang="de-DE" sz="1200" b="1">
                <a:solidFill>
                  <a:srgbClr val="3B687F"/>
                </a:solidFill>
              </a:rPr>
              <a:t>Maßnahmenvorschläge Lieferkette</a:t>
            </a:r>
          </a:p>
        </p:txBody>
      </p:sp>
      <p:pic>
        <p:nvPicPr>
          <p:cNvPr id="7" name="Grafik 6" descr="Ein Bild, das Text enthält.&#10;&#10;Automatisch generierte Beschreibung">
            <a:extLst>
              <a:ext uri="{FF2B5EF4-FFF2-40B4-BE49-F238E27FC236}">
                <a16:creationId xmlns:a16="http://schemas.microsoft.com/office/drawing/2014/main" id="{2602A58F-D44B-7640-A819-3293D9F5A2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8730" y="3261852"/>
            <a:ext cx="2027994" cy="2895943"/>
          </a:xfrm>
          <a:prstGeom prst="rect">
            <a:avLst/>
          </a:prstGeom>
          <a:ln>
            <a:solidFill>
              <a:schemeClr val="bg1">
                <a:lumMod val="75000"/>
              </a:schemeClr>
            </a:solidFill>
          </a:ln>
        </p:spPr>
      </p:pic>
      <p:sp>
        <p:nvSpPr>
          <p:cNvPr id="73" name="Textfeld 72">
            <a:extLst>
              <a:ext uri="{FF2B5EF4-FFF2-40B4-BE49-F238E27FC236}">
                <a16:creationId xmlns:a16="http://schemas.microsoft.com/office/drawing/2014/main" id="{B320DEF4-3F58-C94B-BD4F-9712989C2514}"/>
              </a:ext>
            </a:extLst>
          </p:cNvPr>
          <p:cNvSpPr txBox="1"/>
          <p:nvPr/>
        </p:nvSpPr>
        <p:spPr>
          <a:xfrm>
            <a:off x="5017197" y="2467251"/>
            <a:ext cx="1915193" cy="461665"/>
          </a:xfrm>
          <a:prstGeom prst="rect">
            <a:avLst/>
          </a:prstGeom>
          <a:noFill/>
        </p:spPr>
        <p:txBody>
          <a:bodyPr wrap="square" rtlCol="0">
            <a:spAutoFit/>
          </a:bodyPr>
          <a:lstStyle/>
          <a:p>
            <a:pPr algn="ctr"/>
            <a:r>
              <a:rPr lang="de-DE" sz="1200" b="1">
                <a:solidFill>
                  <a:srgbClr val="3B687F"/>
                </a:solidFill>
              </a:rPr>
              <a:t>Verhaltenskodex Lieferanten</a:t>
            </a:r>
          </a:p>
        </p:txBody>
      </p:sp>
      <p:pic>
        <p:nvPicPr>
          <p:cNvPr id="11" name="Grafik 10" descr="Ein Bild, das Text enthält.&#10;&#10;Automatisch generierte Beschreibung">
            <a:extLst>
              <a:ext uri="{FF2B5EF4-FFF2-40B4-BE49-F238E27FC236}">
                <a16:creationId xmlns:a16="http://schemas.microsoft.com/office/drawing/2014/main" id="{05D450EB-2EF7-CC4F-9B8F-2D85B0BE94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9593" y="3261852"/>
            <a:ext cx="2030400" cy="2899378"/>
          </a:xfrm>
          <a:prstGeom prst="rect">
            <a:avLst/>
          </a:prstGeom>
          <a:ln>
            <a:solidFill>
              <a:schemeClr val="bg1">
                <a:lumMod val="75000"/>
              </a:schemeClr>
            </a:solidFill>
          </a:ln>
        </p:spPr>
      </p:pic>
      <p:sp>
        <p:nvSpPr>
          <p:cNvPr id="75" name="Textfeld 74">
            <a:extLst>
              <a:ext uri="{FF2B5EF4-FFF2-40B4-BE49-F238E27FC236}">
                <a16:creationId xmlns:a16="http://schemas.microsoft.com/office/drawing/2014/main" id="{E190D624-5EA3-6446-8249-94175EA5A8F6}"/>
              </a:ext>
            </a:extLst>
          </p:cNvPr>
          <p:cNvSpPr txBox="1"/>
          <p:nvPr/>
        </p:nvSpPr>
        <p:spPr>
          <a:xfrm>
            <a:off x="7429982" y="2467251"/>
            <a:ext cx="1915193" cy="461665"/>
          </a:xfrm>
          <a:prstGeom prst="rect">
            <a:avLst/>
          </a:prstGeom>
          <a:noFill/>
        </p:spPr>
        <p:txBody>
          <a:bodyPr wrap="square" rtlCol="0">
            <a:spAutoFit/>
          </a:bodyPr>
          <a:lstStyle/>
          <a:p>
            <a:pPr algn="ctr"/>
            <a:r>
              <a:rPr lang="de-DE" sz="1200" b="1">
                <a:solidFill>
                  <a:srgbClr val="3B687F"/>
                </a:solidFill>
              </a:rPr>
              <a:t>Nachhaltigkeitskriterien Lieferantenbewertung</a:t>
            </a:r>
          </a:p>
        </p:txBody>
      </p:sp>
      <p:pic>
        <p:nvPicPr>
          <p:cNvPr id="13" name="Grafik 12" descr="Ein Bild, das Text enthält.&#10;&#10;Automatisch generierte Beschreibung">
            <a:extLst>
              <a:ext uri="{FF2B5EF4-FFF2-40B4-BE49-F238E27FC236}">
                <a16:creationId xmlns:a16="http://schemas.microsoft.com/office/drawing/2014/main" id="{23DD3603-1C67-5546-8DD5-2C4F863BFF0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72861" y="3256908"/>
            <a:ext cx="2029435" cy="2898000"/>
          </a:xfrm>
          <a:prstGeom prst="rect">
            <a:avLst/>
          </a:prstGeom>
          <a:ln>
            <a:solidFill>
              <a:schemeClr val="bg1">
                <a:lumMod val="75000"/>
              </a:schemeClr>
            </a:solidFill>
          </a:ln>
        </p:spPr>
      </p:pic>
      <p:sp>
        <p:nvSpPr>
          <p:cNvPr id="23" name="Datumsplatzhalter 5">
            <a:extLst>
              <a:ext uri="{FF2B5EF4-FFF2-40B4-BE49-F238E27FC236}">
                <a16:creationId xmlns:a16="http://schemas.microsoft.com/office/drawing/2014/main" id="{1B7F7199-7311-164F-A84E-6739FB9DCBC7}"/>
              </a:ext>
            </a:extLst>
          </p:cNvPr>
          <p:cNvSpPr>
            <a:spLocks noGrp="1"/>
          </p:cNvSpPr>
          <p:nvPr>
            <p:ph type="dt" sz="half" idx="12"/>
          </p:nvPr>
        </p:nvSpPr>
        <p:spPr>
          <a:xfrm>
            <a:off x="431801" y="223838"/>
            <a:ext cx="8118433" cy="476250"/>
          </a:xfrm>
        </p:spPr>
        <p:txBody>
          <a:bodyPr/>
          <a:lstStyle/>
          <a:p>
            <a:r>
              <a:rPr lang="de-DE" smtClean="0"/>
              <a:t>Schulungskonzept für Nachhaltigen Einkauf – 2. </a:t>
            </a:r>
            <a:r>
              <a:rPr lang="de-DE" kern="0" smtClean="0">
                <a:cs typeface="Calibri" panose="020F0502020204030204" pitchFamily="34" charset="0"/>
              </a:rPr>
              <a:t>Fachwissen &amp; Methodenkompetenz</a:t>
            </a:r>
            <a:endParaRPr lang="de-DE" kern="0">
              <a:cs typeface="Calibri" panose="020F0502020204030204" pitchFamily="34" charset="0"/>
            </a:endParaRPr>
          </a:p>
        </p:txBody>
      </p:sp>
    </p:spTree>
    <p:extLst>
      <p:ext uri="{BB962C8B-B14F-4D97-AF65-F5344CB8AC3E}">
        <p14:creationId xmlns:p14="http://schemas.microsoft.com/office/powerpoint/2010/main" val="41265424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032746-FDC1-F642-8CE8-4CE6A6B7BBF6}"/>
              </a:ext>
            </a:extLst>
          </p:cNvPr>
          <p:cNvSpPr>
            <a:spLocks noGrp="1"/>
          </p:cNvSpPr>
          <p:nvPr>
            <p:ph type="title"/>
          </p:nvPr>
        </p:nvSpPr>
        <p:spPr>
          <a:xfrm>
            <a:off x="431801" y="935038"/>
            <a:ext cx="11425767" cy="500062"/>
          </a:xfrm>
        </p:spPr>
        <p:txBody>
          <a:bodyPr/>
          <a:lstStyle/>
          <a:p>
            <a:r>
              <a:rPr lang="de-DE" dirty="0"/>
              <a:t>Nachhaltigkeit im Beschaffungsprozess – Erfahrungsaustausch Lieferanten-</a:t>
            </a:r>
            <a:r>
              <a:rPr lang="de-DE" dirty="0" err="1"/>
              <a:t>Mgmt</a:t>
            </a:r>
            <a:r>
              <a:rPr lang="de-DE" dirty="0"/>
              <a:t>.</a:t>
            </a:r>
          </a:p>
        </p:txBody>
      </p:sp>
      <p:sp>
        <p:nvSpPr>
          <p:cNvPr id="11" name="Rechteck 10">
            <a:extLst>
              <a:ext uri="{FF2B5EF4-FFF2-40B4-BE49-F238E27FC236}">
                <a16:creationId xmlns:a16="http://schemas.microsoft.com/office/drawing/2014/main" id="{E05F5E0A-A424-4A40-8DDD-BDB868C038CE}"/>
              </a:ext>
            </a:extLst>
          </p:cNvPr>
          <p:cNvSpPr/>
          <p:nvPr/>
        </p:nvSpPr>
        <p:spPr bwMode="auto">
          <a:xfrm>
            <a:off x="442913" y="1628775"/>
            <a:ext cx="1745810" cy="4716463"/>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pic>
        <p:nvPicPr>
          <p:cNvPr id="19" name="Grafik 18" descr="Fragezeichen mit einfarbiger Füllung">
            <a:extLst>
              <a:ext uri="{FF2B5EF4-FFF2-40B4-BE49-F238E27FC236}">
                <a16:creationId xmlns:a16="http://schemas.microsoft.com/office/drawing/2014/main" id="{8475B697-7190-774F-A03B-FF99B59A194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21017" y="2985725"/>
            <a:ext cx="2002563" cy="2002563"/>
          </a:xfrm>
          <a:prstGeom prst="rect">
            <a:avLst/>
          </a:prstGeom>
        </p:spPr>
      </p:pic>
      <p:sp>
        <p:nvSpPr>
          <p:cNvPr id="13" name="Fußzeilenplatzhalter 3">
            <a:extLst>
              <a:ext uri="{FF2B5EF4-FFF2-40B4-BE49-F238E27FC236}">
                <a16:creationId xmlns:a16="http://schemas.microsoft.com/office/drawing/2014/main" id="{E0F3EA93-62B0-F346-B6E1-28B838416596}"/>
              </a:ext>
            </a:extLst>
          </p:cNvPr>
          <p:cNvSpPr txBox="1">
            <a:spLocks/>
          </p:cNvSpPr>
          <p:nvPr/>
        </p:nvSpPr>
        <p:spPr bwMode="auto">
          <a:xfrm>
            <a:off x="431801" y="6477000"/>
            <a:ext cx="4904317"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eaLnBrk="0" fontAlgn="base" hangingPunct="0">
              <a:spcBef>
                <a:spcPct val="0"/>
              </a:spcBef>
              <a:spcAft>
                <a:spcPct val="0"/>
              </a:spcAft>
              <a:defRPr sz="1000" kern="1200">
                <a:solidFill>
                  <a:srgbClr val="3B687F"/>
                </a:solidFill>
                <a:latin typeface="Arial" charset="0"/>
                <a:ea typeface="ＭＳ Ｐゴシック"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algn="l"/>
            <a:r>
              <a:rPr lang="de-DE"/>
              <a:t>Quelle: Eigene Darstellung nach </a:t>
            </a:r>
            <a:r>
              <a:rPr lang="de-DE" err="1"/>
              <a:t>EcoVadis</a:t>
            </a:r>
            <a:r>
              <a:rPr lang="de-DE"/>
              <a:t> / NYU (2019)  </a:t>
            </a:r>
          </a:p>
        </p:txBody>
      </p:sp>
      <p:sp>
        <p:nvSpPr>
          <p:cNvPr id="14" name="Rechteck 13">
            <a:extLst>
              <a:ext uri="{FF2B5EF4-FFF2-40B4-BE49-F238E27FC236}">
                <a16:creationId xmlns:a16="http://schemas.microsoft.com/office/drawing/2014/main" id="{C1AFEDC0-D3F6-EF4B-86FA-AB1B755D6E9C}"/>
              </a:ext>
            </a:extLst>
          </p:cNvPr>
          <p:cNvSpPr/>
          <p:nvPr/>
        </p:nvSpPr>
        <p:spPr bwMode="auto">
          <a:xfrm>
            <a:off x="2365746" y="1628775"/>
            <a:ext cx="9491291" cy="4716463"/>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1440" tIns="45720" rIns="4500000" bIns="45720" numCol="1" rtlCol="0" anchor="ctr" anchorCtr="0" compatLnSpc="1">
            <a:prstTxWarp prst="textNoShape">
              <a:avLst/>
            </a:prstTxWarp>
          </a:bodyPr>
          <a:lstStyle/>
          <a:p>
            <a:pPr marL="514350" indent="-514350" algn="l">
              <a:spcBef>
                <a:spcPts val="1200"/>
              </a:spcBef>
              <a:spcAft>
                <a:spcPts val="1200"/>
              </a:spcAft>
              <a:buFont typeface="+mj-lt"/>
              <a:buAutoNum type="arabicPeriod"/>
            </a:pPr>
            <a:r>
              <a:rPr lang="de-DE" sz="2200">
                <a:solidFill>
                  <a:srgbClr val="3B687F"/>
                </a:solidFill>
              </a:rPr>
              <a:t>Haben Sie Nachhaltigkeitsaspekte </a:t>
            </a:r>
            <a:br>
              <a:rPr lang="de-DE" sz="2200">
                <a:solidFill>
                  <a:srgbClr val="3B687F"/>
                </a:solidFill>
              </a:rPr>
            </a:br>
            <a:r>
              <a:rPr lang="de-DE" sz="2200">
                <a:solidFill>
                  <a:srgbClr val="3B687F"/>
                </a:solidFill>
              </a:rPr>
              <a:t>bereits im Lieferantenmanagement </a:t>
            </a:r>
            <a:br>
              <a:rPr lang="de-DE" sz="2200">
                <a:solidFill>
                  <a:srgbClr val="3B687F"/>
                </a:solidFill>
              </a:rPr>
            </a:br>
            <a:r>
              <a:rPr lang="de-DE" sz="2200">
                <a:solidFill>
                  <a:srgbClr val="3B687F"/>
                </a:solidFill>
              </a:rPr>
              <a:t>integriert?</a:t>
            </a:r>
          </a:p>
          <a:p>
            <a:pPr marL="514350" indent="-514350" algn="l">
              <a:spcBef>
                <a:spcPts val="1200"/>
              </a:spcBef>
              <a:spcAft>
                <a:spcPts val="1200"/>
              </a:spcAft>
              <a:buFont typeface="+mj-lt"/>
              <a:buAutoNum type="arabicPeriod"/>
            </a:pPr>
            <a:r>
              <a:rPr lang="de-DE" sz="2200">
                <a:solidFill>
                  <a:srgbClr val="3B687F"/>
                </a:solidFill>
              </a:rPr>
              <a:t>Welche Methoden &amp; Tools nutzen Sie hierfür?</a:t>
            </a:r>
          </a:p>
        </p:txBody>
      </p:sp>
      <p:sp>
        <p:nvSpPr>
          <p:cNvPr id="15" name="Textfeld 14">
            <a:extLst>
              <a:ext uri="{FF2B5EF4-FFF2-40B4-BE49-F238E27FC236}">
                <a16:creationId xmlns:a16="http://schemas.microsoft.com/office/drawing/2014/main" id="{BDBE5AC3-2EDC-F048-9BE6-634C532C9355}"/>
              </a:ext>
            </a:extLst>
          </p:cNvPr>
          <p:cNvSpPr txBox="1"/>
          <p:nvPr/>
        </p:nvSpPr>
        <p:spPr>
          <a:xfrm>
            <a:off x="7657031" y="1853460"/>
            <a:ext cx="4092056" cy="461665"/>
          </a:xfrm>
          <a:prstGeom prst="rect">
            <a:avLst/>
          </a:prstGeom>
          <a:noFill/>
        </p:spPr>
        <p:txBody>
          <a:bodyPr wrap="square" rtlCol="0">
            <a:spAutoFit/>
          </a:bodyPr>
          <a:lstStyle/>
          <a:p>
            <a:pPr algn="ctr"/>
            <a:r>
              <a:rPr lang="de-DE" sz="1200" b="1">
                <a:solidFill>
                  <a:srgbClr val="526E7F"/>
                </a:solidFill>
              </a:rPr>
              <a:t>Nutzung von Tools für Nachhaltige Beschaffung (2013-2019)*</a:t>
            </a:r>
          </a:p>
        </p:txBody>
      </p:sp>
      <p:sp>
        <p:nvSpPr>
          <p:cNvPr id="17" name="Rechteck 16">
            <a:extLst>
              <a:ext uri="{FF2B5EF4-FFF2-40B4-BE49-F238E27FC236}">
                <a16:creationId xmlns:a16="http://schemas.microsoft.com/office/drawing/2014/main" id="{2B3D56EF-122D-794E-A9E2-DE9F5D5C3731}"/>
              </a:ext>
            </a:extLst>
          </p:cNvPr>
          <p:cNvSpPr/>
          <p:nvPr/>
        </p:nvSpPr>
        <p:spPr>
          <a:xfrm>
            <a:off x="7412019" y="1703415"/>
            <a:ext cx="4337068" cy="4550240"/>
          </a:xfrm>
          <a:prstGeom prst="rect">
            <a:avLst/>
          </a:prstGeom>
          <a:noFill/>
          <a:ln w="12700" cap="flat" cmpd="sng" algn="ctr">
            <a:solidFill>
              <a:srgbClr val="3B687F"/>
            </a:solidFill>
            <a:prstDash val="solid"/>
            <a:miter lim="800000"/>
          </a:ln>
          <a:effectLst/>
        </p:spPr>
        <p:txBody>
          <a:bodyPr rtlCol="0" anchor="ctr"/>
          <a:lstStyle/>
          <a:p>
            <a:pPr marL="0" marR="0" lvl="0" indent="0" algn="ctr" defTabSz="1007887" eaLnBrk="1" fontAlgn="auto" latinLnBrk="0" hangingPunct="1">
              <a:lnSpc>
                <a:spcPct val="100000"/>
              </a:lnSpc>
              <a:spcBef>
                <a:spcPts val="0"/>
              </a:spcBef>
              <a:spcAft>
                <a:spcPts val="0"/>
              </a:spcAft>
              <a:buClrTx/>
              <a:buSzTx/>
              <a:buFontTx/>
              <a:buNone/>
              <a:tabLst/>
              <a:defRPr/>
            </a:pPr>
            <a:endParaRPr kumimoji="0" lang="de-DE" sz="2000" b="0" i="0" u="none" strike="noStrike" kern="0" cap="none" spc="0" normalizeH="0" baseline="0">
              <a:ln>
                <a:noFill/>
              </a:ln>
              <a:solidFill>
                <a:srgbClr val="FFFFFF"/>
              </a:solidFill>
              <a:effectLst/>
              <a:uLnTx/>
              <a:uFillTx/>
              <a:latin typeface="Arial" panose="020B0604020202020204"/>
              <a:ea typeface="+mn-ea"/>
              <a:cs typeface="+mn-cs"/>
            </a:endParaRPr>
          </a:p>
        </p:txBody>
      </p:sp>
      <p:graphicFrame>
        <p:nvGraphicFramePr>
          <p:cNvPr id="3" name="Diagramm 2">
            <a:extLst>
              <a:ext uri="{FF2B5EF4-FFF2-40B4-BE49-F238E27FC236}">
                <a16:creationId xmlns:a16="http://schemas.microsoft.com/office/drawing/2014/main" id="{D5386C2D-8FBE-5845-A5A0-3FD242ABAAC7}"/>
              </a:ext>
            </a:extLst>
          </p:cNvPr>
          <p:cNvGraphicFramePr/>
          <p:nvPr>
            <p:extLst>
              <p:ext uri="{D42A27DB-BD31-4B8C-83A1-F6EECF244321}">
                <p14:modId xmlns:p14="http://schemas.microsoft.com/office/powerpoint/2010/main" val="3743812127"/>
              </p:ext>
            </p:extLst>
          </p:nvPr>
        </p:nvGraphicFramePr>
        <p:xfrm>
          <a:off x="7511584" y="2315125"/>
          <a:ext cx="4092056" cy="3686449"/>
        </p:xfrm>
        <a:graphic>
          <a:graphicData uri="http://schemas.openxmlformats.org/drawingml/2006/chart">
            <c:chart xmlns:c="http://schemas.openxmlformats.org/drawingml/2006/chart" xmlns:r="http://schemas.openxmlformats.org/officeDocument/2006/relationships" r:id="rId5"/>
          </a:graphicData>
        </a:graphic>
      </p:graphicFrame>
      <p:sp>
        <p:nvSpPr>
          <p:cNvPr id="12" name="Rechteck 11">
            <a:extLst>
              <a:ext uri="{FF2B5EF4-FFF2-40B4-BE49-F238E27FC236}">
                <a16:creationId xmlns:a16="http://schemas.microsoft.com/office/drawing/2014/main" id="{1D2EFB17-FF10-FF48-83EC-DBF5777CA588}"/>
              </a:ext>
            </a:extLst>
          </p:cNvPr>
          <p:cNvSpPr/>
          <p:nvPr/>
        </p:nvSpPr>
        <p:spPr bwMode="auto">
          <a:xfrm>
            <a:off x="7511584" y="2745909"/>
            <a:ext cx="1914074" cy="320365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ts val="2000"/>
              </a:spcBef>
            </a:pPr>
            <a:r>
              <a:rPr lang="de-DE" sz="1000">
                <a:solidFill>
                  <a:srgbClr val="595959"/>
                </a:solidFill>
              </a:rPr>
              <a:t>Lieferanten-Nachhaltigkeits-datenbank und </a:t>
            </a:r>
            <a:r>
              <a:rPr lang="de-DE" sz="1000" err="1">
                <a:solidFill>
                  <a:srgbClr val="595959"/>
                </a:solidFill>
              </a:rPr>
              <a:t>Scorecards</a:t>
            </a:r>
            <a:r>
              <a:rPr lang="de-DE" sz="1000">
                <a:solidFill>
                  <a:srgbClr val="595959"/>
                </a:solidFill>
              </a:rPr>
              <a:t> von Drittanbietern</a:t>
            </a:r>
          </a:p>
          <a:p>
            <a:pPr>
              <a:spcBef>
                <a:spcPts val="2000"/>
              </a:spcBef>
            </a:pPr>
            <a:r>
              <a:rPr lang="de-DE" sz="1000">
                <a:solidFill>
                  <a:srgbClr val="595959"/>
                </a:solidFill>
              </a:rPr>
              <a:t>Gesamtkostenmodelle einschließlich nachhaltiger Entwicklungskriterien</a:t>
            </a:r>
          </a:p>
          <a:p>
            <a:pPr>
              <a:spcBef>
                <a:spcPts val="2000"/>
              </a:spcBef>
            </a:pPr>
            <a:r>
              <a:rPr lang="de-DE" sz="1000">
                <a:solidFill>
                  <a:srgbClr val="595959"/>
                </a:solidFill>
              </a:rPr>
              <a:t>Lieferantenauditprogramm und Korrekturmaßnahmenplan</a:t>
            </a:r>
          </a:p>
          <a:p>
            <a:pPr>
              <a:spcBef>
                <a:spcPts val="2000"/>
              </a:spcBef>
            </a:pPr>
            <a:r>
              <a:rPr lang="de-DE" sz="1000">
                <a:solidFill>
                  <a:srgbClr val="595959"/>
                </a:solidFill>
              </a:rPr>
              <a:t>Fragebogen zur Lieferantenselbstbewertung</a:t>
            </a:r>
          </a:p>
          <a:p>
            <a:pPr>
              <a:spcBef>
                <a:spcPts val="2000"/>
              </a:spcBef>
            </a:pPr>
            <a:r>
              <a:rPr lang="de-DE" sz="1000">
                <a:solidFill>
                  <a:srgbClr val="595959"/>
                </a:solidFill>
              </a:rPr>
              <a:t>Kategorie-/ Länderrisikobewertungsmodel</a:t>
            </a:r>
          </a:p>
        </p:txBody>
      </p:sp>
      <p:sp>
        <p:nvSpPr>
          <p:cNvPr id="6" name="Textfeld 5">
            <a:extLst>
              <a:ext uri="{FF2B5EF4-FFF2-40B4-BE49-F238E27FC236}">
                <a16:creationId xmlns:a16="http://schemas.microsoft.com/office/drawing/2014/main" id="{7B9CE851-5CBE-1A41-8E20-C1FA4EFE2FA4}"/>
              </a:ext>
            </a:extLst>
          </p:cNvPr>
          <p:cNvSpPr txBox="1"/>
          <p:nvPr/>
        </p:nvSpPr>
        <p:spPr>
          <a:xfrm>
            <a:off x="7412019" y="5867400"/>
            <a:ext cx="4320878" cy="400110"/>
          </a:xfrm>
          <a:prstGeom prst="rect">
            <a:avLst/>
          </a:prstGeom>
          <a:noFill/>
        </p:spPr>
        <p:txBody>
          <a:bodyPr wrap="square" rtlCol="0">
            <a:spAutoFit/>
          </a:bodyPr>
          <a:lstStyle/>
          <a:p>
            <a:pPr algn="l"/>
            <a:r>
              <a:rPr lang="de-DE" sz="1000">
                <a:solidFill>
                  <a:schemeClr val="bg2"/>
                </a:solidFill>
                <a:latin typeface="+mn-lt"/>
              </a:rPr>
              <a:t>*399 Unternehmen wurden gefragt: „ Welche Instrumente nutzen Sie zur Unterstützung einer nachhaltigen Beschaffung?“</a:t>
            </a:r>
          </a:p>
        </p:txBody>
      </p:sp>
      <p:sp>
        <p:nvSpPr>
          <p:cNvPr id="4" name="Fußzeilenplatzhalter 3">
            <a:extLst>
              <a:ext uri="{FF2B5EF4-FFF2-40B4-BE49-F238E27FC236}">
                <a16:creationId xmlns:a16="http://schemas.microsoft.com/office/drawing/2014/main" id="{9EB57892-0AF6-7A4A-B972-662FD73AD806}"/>
              </a:ext>
            </a:extLst>
          </p:cNvPr>
          <p:cNvSpPr>
            <a:spLocks noGrp="1"/>
          </p:cNvSpPr>
          <p:nvPr>
            <p:ph type="ftr" sz="quarter" idx="10"/>
          </p:nvPr>
        </p:nvSpPr>
        <p:spPr/>
        <p:txBody>
          <a:bodyPr/>
          <a:lstStyle/>
          <a:p>
            <a:r>
              <a:rPr lang="de-DE" dirty="0" smtClean="0"/>
              <a:t>© LfU / IZU Infozentrum </a:t>
            </a:r>
            <a:r>
              <a:rPr lang="de-DE" dirty="0" err="1" smtClean="0"/>
              <a:t>UmweltWirtschaft</a:t>
            </a:r>
            <a:r>
              <a:rPr lang="de-DE" dirty="0" smtClean="0"/>
              <a:t> / 2022</a:t>
            </a:r>
            <a:endParaRPr lang="de-DE" dirty="0"/>
          </a:p>
        </p:txBody>
      </p:sp>
      <p:sp>
        <p:nvSpPr>
          <p:cNvPr id="7" name="Foliennummernplatzhalter 6">
            <a:extLst>
              <a:ext uri="{FF2B5EF4-FFF2-40B4-BE49-F238E27FC236}">
                <a16:creationId xmlns:a16="http://schemas.microsoft.com/office/drawing/2014/main" id="{F87A3D3F-958D-F044-9F37-89111AD161E3}"/>
              </a:ext>
            </a:extLst>
          </p:cNvPr>
          <p:cNvSpPr>
            <a:spLocks noGrp="1"/>
          </p:cNvSpPr>
          <p:nvPr>
            <p:ph type="sldNum" sz="quarter" idx="4"/>
          </p:nvPr>
        </p:nvSpPr>
        <p:spPr/>
        <p:txBody>
          <a:bodyPr/>
          <a:lstStyle/>
          <a:p>
            <a:fld id="{894680D0-7A83-433A-9719-C4143F27F647}" type="slidenum">
              <a:rPr lang="de-DE" smtClean="0"/>
              <a:pPr/>
              <a:t>27</a:t>
            </a:fld>
            <a:endParaRPr lang="de-DE"/>
          </a:p>
        </p:txBody>
      </p:sp>
      <p:sp>
        <p:nvSpPr>
          <p:cNvPr id="18" name="Datumsplatzhalter 5">
            <a:extLst>
              <a:ext uri="{FF2B5EF4-FFF2-40B4-BE49-F238E27FC236}">
                <a16:creationId xmlns:a16="http://schemas.microsoft.com/office/drawing/2014/main" id="{C36B6DB0-EE8F-0240-9130-6E7BFEADE042}"/>
              </a:ext>
            </a:extLst>
          </p:cNvPr>
          <p:cNvSpPr>
            <a:spLocks noGrp="1"/>
          </p:cNvSpPr>
          <p:nvPr>
            <p:ph type="dt" sz="half" idx="12"/>
          </p:nvPr>
        </p:nvSpPr>
        <p:spPr>
          <a:xfrm>
            <a:off x="431801" y="223838"/>
            <a:ext cx="8118433" cy="476250"/>
          </a:xfrm>
        </p:spPr>
        <p:txBody>
          <a:bodyPr/>
          <a:lstStyle/>
          <a:p>
            <a:r>
              <a:rPr lang="de-DE" smtClean="0"/>
              <a:t>Schulungskonzept für Nachhaltigen Einkauf – 2. </a:t>
            </a:r>
            <a:r>
              <a:rPr lang="de-DE" kern="0" smtClean="0">
                <a:cs typeface="Calibri" panose="020F0502020204030204" pitchFamily="34" charset="0"/>
              </a:rPr>
              <a:t>Fachwissen &amp; Methodenkompetenz</a:t>
            </a:r>
            <a:endParaRPr lang="de-DE" kern="0">
              <a:cs typeface="Calibri" panose="020F0502020204030204" pitchFamily="34" charset="0"/>
            </a:endParaRPr>
          </a:p>
        </p:txBody>
      </p:sp>
    </p:spTree>
    <p:extLst>
      <p:ext uri="{BB962C8B-B14F-4D97-AF65-F5344CB8AC3E}">
        <p14:creationId xmlns:p14="http://schemas.microsoft.com/office/powerpoint/2010/main" val="26593430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032746-FDC1-F642-8CE8-4CE6A6B7BBF6}"/>
              </a:ext>
            </a:extLst>
          </p:cNvPr>
          <p:cNvSpPr>
            <a:spLocks noGrp="1"/>
          </p:cNvSpPr>
          <p:nvPr>
            <p:ph type="title"/>
          </p:nvPr>
        </p:nvSpPr>
        <p:spPr>
          <a:xfrm>
            <a:off x="431801" y="935038"/>
            <a:ext cx="11425767" cy="500062"/>
          </a:xfrm>
        </p:spPr>
        <p:txBody>
          <a:bodyPr/>
          <a:lstStyle/>
          <a:p>
            <a:r>
              <a:rPr lang="de-DE"/>
              <a:t>Nachhaltigkeit im Beschaffungsprozess – Weitere Beschaffungsprozesse</a:t>
            </a:r>
          </a:p>
        </p:txBody>
      </p:sp>
      <p:sp>
        <p:nvSpPr>
          <p:cNvPr id="4" name="Fußzeilenplatzhalter 3">
            <a:extLst>
              <a:ext uri="{FF2B5EF4-FFF2-40B4-BE49-F238E27FC236}">
                <a16:creationId xmlns:a16="http://schemas.microsoft.com/office/drawing/2014/main" id="{D541BC83-5765-AA42-8516-56B026E39D64}"/>
              </a:ext>
            </a:extLst>
          </p:cNvPr>
          <p:cNvSpPr>
            <a:spLocks noGrp="1"/>
          </p:cNvSpPr>
          <p:nvPr>
            <p:ph type="ftr" sz="quarter" idx="10"/>
          </p:nvPr>
        </p:nvSpPr>
        <p:spPr/>
        <p:txBody>
          <a:bodyPr/>
          <a:lstStyle/>
          <a:p>
            <a:r>
              <a:rPr lang="de-DE" dirty="0" smtClean="0"/>
              <a:t>© LfU / IZU Infozentrum </a:t>
            </a:r>
            <a:r>
              <a:rPr lang="de-DE" dirty="0" err="1" smtClean="0"/>
              <a:t>UmweltWirtschaft</a:t>
            </a:r>
            <a:r>
              <a:rPr lang="de-DE" dirty="0" smtClean="0"/>
              <a:t> / 2022</a:t>
            </a:r>
            <a:endParaRPr lang="de-DE" dirty="0"/>
          </a:p>
        </p:txBody>
      </p:sp>
      <p:sp>
        <p:nvSpPr>
          <p:cNvPr id="6" name="Foliennummernplatzhalter 5">
            <a:extLst>
              <a:ext uri="{FF2B5EF4-FFF2-40B4-BE49-F238E27FC236}">
                <a16:creationId xmlns:a16="http://schemas.microsoft.com/office/drawing/2014/main" id="{1F327968-3A89-9C4C-A16A-755E0A964D3A}"/>
              </a:ext>
            </a:extLst>
          </p:cNvPr>
          <p:cNvSpPr>
            <a:spLocks noGrp="1"/>
          </p:cNvSpPr>
          <p:nvPr>
            <p:ph type="sldNum" sz="quarter" idx="4"/>
          </p:nvPr>
        </p:nvSpPr>
        <p:spPr/>
        <p:txBody>
          <a:bodyPr/>
          <a:lstStyle/>
          <a:p>
            <a:fld id="{894680D0-7A83-433A-9719-C4143F27F647}" type="slidenum">
              <a:rPr lang="de-DE" smtClean="0"/>
              <a:pPr/>
              <a:t>28</a:t>
            </a:fld>
            <a:endParaRPr lang="de-DE"/>
          </a:p>
        </p:txBody>
      </p:sp>
      <p:sp>
        <p:nvSpPr>
          <p:cNvPr id="9" name="Textfeld 8">
            <a:extLst>
              <a:ext uri="{FF2B5EF4-FFF2-40B4-BE49-F238E27FC236}">
                <a16:creationId xmlns:a16="http://schemas.microsoft.com/office/drawing/2014/main" id="{B21A79A7-DC59-F449-84D4-BEE95CB2B375}"/>
              </a:ext>
            </a:extLst>
          </p:cNvPr>
          <p:cNvSpPr txBox="1"/>
          <p:nvPr/>
        </p:nvSpPr>
        <p:spPr>
          <a:xfrm>
            <a:off x="431801" y="1628774"/>
            <a:ext cx="9048575" cy="492443"/>
          </a:xfrm>
          <a:prstGeom prst="rect">
            <a:avLst/>
          </a:prstGeom>
          <a:noFill/>
        </p:spPr>
        <p:txBody>
          <a:bodyPr wrap="square" rtlCol="0">
            <a:spAutoFit/>
          </a:bodyPr>
          <a:lstStyle/>
          <a:p>
            <a:pPr algn="l"/>
            <a:r>
              <a:rPr lang="de-DE" sz="1300">
                <a:solidFill>
                  <a:srgbClr val="3B687F"/>
                </a:solidFill>
              </a:rPr>
              <a:t>Leben dem Lieferantenmanagement können Nachhaltigkeitsaspekte auch in weiteren strategischen, taktischen und operativen Beschaffungsprozessen verankert werden.</a:t>
            </a:r>
          </a:p>
        </p:txBody>
      </p:sp>
      <p:sp>
        <p:nvSpPr>
          <p:cNvPr id="13" name="Rechteck 12">
            <a:extLst>
              <a:ext uri="{FF2B5EF4-FFF2-40B4-BE49-F238E27FC236}">
                <a16:creationId xmlns:a16="http://schemas.microsoft.com/office/drawing/2014/main" id="{5F1470DD-DE99-8D4F-B891-7A667015243D}"/>
              </a:ext>
            </a:extLst>
          </p:cNvPr>
          <p:cNvSpPr/>
          <p:nvPr/>
        </p:nvSpPr>
        <p:spPr bwMode="auto">
          <a:xfrm>
            <a:off x="9624392" y="1628774"/>
            <a:ext cx="2232646" cy="4701600"/>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0000" tIns="72000" rIns="91440" bIns="72000" numCol="1" rtlCol="0" anchor="t" anchorCtr="0" compatLnSpc="1">
            <a:prstTxWarp prst="textNoShape">
              <a:avLst/>
            </a:prstTxWarp>
          </a:bodyPr>
          <a:lstStyle/>
          <a:p>
            <a:pPr marL="182563" marR="0" algn="l" defTabSz="914400" rtl="0" eaLnBrk="0" fontAlgn="base" latinLnBrk="0" hangingPunct="0">
              <a:lnSpc>
                <a:spcPct val="100000"/>
              </a:lnSpc>
              <a:spcBef>
                <a:spcPct val="0"/>
              </a:spcBef>
              <a:spcAft>
                <a:spcPts val="600"/>
              </a:spcAft>
              <a:buClrTx/>
              <a:buSzTx/>
              <a:buFontTx/>
              <a:buNone/>
            </a:pPr>
            <a:r>
              <a:rPr kumimoji="0" lang="de-DE" sz="1000" b="1" i="0" u="none" strike="noStrike" cap="none" normalizeH="0" baseline="0">
                <a:ln>
                  <a:noFill/>
                </a:ln>
                <a:solidFill>
                  <a:srgbClr val="3B687F"/>
                </a:solidFill>
                <a:effectLst/>
                <a:latin typeface="Arial" charset="0"/>
                <a:ea typeface="ＭＳ Ｐゴシック" charset="-128"/>
              </a:rPr>
              <a:t>Weiterführende Informationen</a:t>
            </a:r>
          </a:p>
          <a:p>
            <a:pPr marL="182563" indent="-182563" algn="l">
              <a:spcAft>
                <a:spcPts val="300"/>
              </a:spcAft>
              <a:buFont typeface="Arial" panose="020B0604020202020204" pitchFamily="34" charset="0"/>
              <a:buChar char="•"/>
            </a:pPr>
            <a:r>
              <a:rPr lang="de-DE" sz="1000">
                <a:solidFill>
                  <a:srgbClr val="3B687F"/>
                </a:solidFill>
              </a:rPr>
              <a:t>Das </a:t>
            </a:r>
            <a:r>
              <a:rPr lang="de-DE" sz="1000">
                <a:solidFill>
                  <a:srgbClr val="3B687F"/>
                </a:solidFill>
                <a:hlinkClick r:id="rId3">
                  <a:extLst>
                    <a:ext uri="{A12FA001-AC4F-418D-AE19-62706E023703}">
                      <ahyp:hlinkClr xmlns:ahyp="http://schemas.microsoft.com/office/drawing/2018/hyperlinkcolor" xmlns="" val="tx"/>
                    </a:ext>
                  </a:extLst>
                </a:hlinkClick>
              </a:rPr>
              <a:t>Procura+ </a:t>
            </a:r>
            <a:r>
              <a:rPr lang="de-DE" sz="1000">
                <a:solidFill>
                  <a:srgbClr val="3B687F"/>
                </a:solidFill>
              </a:rPr>
              <a:t>Manual und das </a:t>
            </a:r>
            <a:r>
              <a:rPr lang="de-DE" sz="1000">
                <a:solidFill>
                  <a:srgbClr val="3B687F"/>
                </a:solidFill>
                <a:hlinkClick r:id="rId4">
                  <a:extLst>
                    <a:ext uri="{A12FA001-AC4F-418D-AE19-62706E023703}">
                      <ahyp:hlinkClr xmlns:ahyp="http://schemas.microsoft.com/office/drawing/2018/hyperlinkcolor" xmlns="" val="tx"/>
                    </a:ext>
                  </a:extLst>
                </a:hlinkClick>
              </a:rPr>
              <a:t>UN</a:t>
            </a:r>
            <a:r>
              <a:rPr lang="de-DE" sz="1000">
                <a:solidFill>
                  <a:srgbClr val="3B687F"/>
                </a:solidFill>
              </a:rPr>
              <a:t> </a:t>
            </a:r>
            <a:r>
              <a:rPr lang="de-DE" sz="1000" err="1">
                <a:solidFill>
                  <a:srgbClr val="3B687F"/>
                </a:solidFill>
              </a:rPr>
              <a:t>Procurement</a:t>
            </a:r>
            <a:r>
              <a:rPr lang="de-DE" sz="1000">
                <a:solidFill>
                  <a:srgbClr val="3B687F"/>
                </a:solidFill>
              </a:rPr>
              <a:t> </a:t>
            </a:r>
            <a:r>
              <a:rPr lang="de-DE" sz="1000" err="1">
                <a:solidFill>
                  <a:srgbClr val="3B687F"/>
                </a:solidFill>
              </a:rPr>
              <a:t>Practitioner’s</a:t>
            </a:r>
            <a:r>
              <a:rPr lang="de-DE" sz="1000">
                <a:solidFill>
                  <a:srgbClr val="3B687F"/>
                </a:solidFill>
              </a:rPr>
              <a:t> Handbook beschreiben, wie Bedarfsspezifikationen nach-haltig gestaltet werden können</a:t>
            </a:r>
          </a:p>
          <a:p>
            <a:pPr marL="182563" indent="-182563" algn="l">
              <a:spcAft>
                <a:spcPts val="300"/>
              </a:spcAft>
              <a:buFont typeface="Arial" panose="020B0604020202020204" pitchFamily="34" charset="0"/>
              <a:buChar char="•"/>
            </a:pPr>
            <a:r>
              <a:rPr lang="de-DE" sz="1000">
                <a:solidFill>
                  <a:srgbClr val="3B687F"/>
                </a:solidFill>
              </a:rPr>
              <a:t>Der </a:t>
            </a:r>
            <a:r>
              <a:rPr lang="de-DE" sz="1000">
                <a:solidFill>
                  <a:srgbClr val="3B687F"/>
                </a:solidFill>
                <a:hlinkClick r:id="rId5">
                  <a:extLst>
                    <a:ext uri="{A12FA001-AC4F-418D-AE19-62706E023703}">
                      <ahyp:hlinkClr xmlns:ahyp="http://schemas.microsoft.com/office/drawing/2018/hyperlinkcolor" xmlns="" val="tx"/>
                    </a:ext>
                  </a:extLst>
                </a:hlinkClick>
              </a:rPr>
              <a:t>BME</a:t>
            </a:r>
            <a:r>
              <a:rPr lang="de-DE" sz="1000">
                <a:solidFill>
                  <a:srgbClr val="3B687F"/>
                </a:solidFill>
              </a:rPr>
              <a:t> Leitfaden Nachhaltige Beschaffung </a:t>
            </a:r>
            <a:r>
              <a:rPr kumimoji="0" lang="de-DE" sz="1000" i="0" u="none" strike="noStrike" cap="none" normalizeH="0" baseline="0">
                <a:ln>
                  <a:noFill/>
                </a:ln>
                <a:solidFill>
                  <a:srgbClr val="3B687F"/>
                </a:solidFill>
                <a:effectLst/>
                <a:latin typeface="Arial" charset="0"/>
                <a:ea typeface="ＭＳ Ｐゴシック" charset="-128"/>
              </a:rPr>
              <a:t>und das </a:t>
            </a:r>
            <a:r>
              <a:rPr lang="de-DE" sz="1000" err="1">
                <a:solidFill>
                  <a:srgbClr val="3B687F"/>
                </a:solidFill>
              </a:rPr>
              <a:t>Procura</a:t>
            </a:r>
            <a:r>
              <a:rPr lang="de-DE" sz="1000">
                <a:solidFill>
                  <a:srgbClr val="3B687F"/>
                </a:solidFill>
              </a:rPr>
              <a:t>+ </a:t>
            </a:r>
            <a:r>
              <a:rPr lang="de-DE" sz="1000">
                <a:solidFill>
                  <a:srgbClr val="3B687F"/>
                </a:solidFill>
                <a:hlinkClick r:id="rId3">
                  <a:extLst>
                    <a:ext uri="{A12FA001-AC4F-418D-AE19-62706E023703}">
                      <ahyp:hlinkClr xmlns:ahyp="http://schemas.microsoft.com/office/drawing/2018/hyperlinkcolor" xmlns="" val="tx"/>
                    </a:ext>
                  </a:extLst>
                </a:hlinkClick>
              </a:rPr>
              <a:t>Manual</a:t>
            </a:r>
            <a:r>
              <a:rPr lang="de-DE" sz="1000">
                <a:solidFill>
                  <a:srgbClr val="3B687F"/>
                </a:solidFill>
              </a:rPr>
              <a:t> bieten Einblicke in die Kalkulation von Lebens-zykluskosten (LCC)</a:t>
            </a:r>
            <a:endParaRPr kumimoji="0" lang="de-DE" sz="1000" i="0" u="none" strike="noStrike" cap="none" normalizeH="0" baseline="0">
              <a:ln>
                <a:noFill/>
              </a:ln>
              <a:solidFill>
                <a:srgbClr val="3B687F"/>
              </a:solidFill>
              <a:effectLst/>
              <a:latin typeface="Arial" charset="0"/>
              <a:ea typeface="ＭＳ Ｐゴシック" charset="-128"/>
            </a:endParaRPr>
          </a:p>
          <a:p>
            <a:pPr marL="182563" indent="-182563" algn="l">
              <a:spcAft>
                <a:spcPts val="300"/>
              </a:spcAft>
              <a:buFont typeface="Arial" panose="020B0604020202020204" pitchFamily="34" charset="0"/>
              <a:buChar char="•"/>
            </a:pPr>
            <a:r>
              <a:rPr lang="de-DE" sz="1000">
                <a:solidFill>
                  <a:srgbClr val="3B687F"/>
                </a:solidFill>
              </a:rPr>
              <a:t>Der </a:t>
            </a:r>
            <a:r>
              <a:rPr lang="de-DE" sz="1000">
                <a:solidFill>
                  <a:srgbClr val="3B687F"/>
                </a:solidFill>
                <a:hlinkClick r:id="rId5">
                  <a:extLst>
                    <a:ext uri="{A12FA001-AC4F-418D-AE19-62706E023703}">
                      <ahyp:hlinkClr xmlns:ahyp="http://schemas.microsoft.com/office/drawing/2018/hyperlinkcolor" xmlns="" val="tx"/>
                    </a:ext>
                  </a:extLst>
                </a:hlinkClick>
              </a:rPr>
              <a:t>BME</a:t>
            </a:r>
            <a:r>
              <a:rPr lang="de-DE" sz="1000">
                <a:solidFill>
                  <a:srgbClr val="3B687F"/>
                </a:solidFill>
              </a:rPr>
              <a:t> Leitfaden Nachhaltige Beschaffung und </a:t>
            </a:r>
            <a:r>
              <a:rPr lang="de-DE" sz="1000">
                <a:solidFill>
                  <a:srgbClr val="3B687F"/>
                </a:solidFill>
                <a:hlinkClick r:id="rId6">
                  <a:extLst>
                    <a:ext uri="{A12FA001-AC4F-418D-AE19-62706E023703}">
                      <ahyp:hlinkClr xmlns:ahyp="http://schemas.microsoft.com/office/drawing/2018/hyperlinkcolor" xmlns="" val="tx"/>
                    </a:ext>
                  </a:extLst>
                </a:hlinkClick>
              </a:rPr>
              <a:t>SPP</a:t>
            </a:r>
            <a:r>
              <a:rPr lang="de-DE" sz="1000">
                <a:solidFill>
                  <a:srgbClr val="3B687F"/>
                </a:solidFill>
              </a:rPr>
              <a:t> (2021) veranschaulichen mögliche Ziele für Nachhaltige Beschaffung</a:t>
            </a:r>
          </a:p>
          <a:p>
            <a:pPr marL="182563" lvl="0" indent="-182563" algn="l">
              <a:buFont typeface="Arial" panose="020B0604020202020204" pitchFamily="34" charset="0"/>
              <a:buChar char="•"/>
            </a:pPr>
            <a:endParaRPr lang="de-DE" sz="1000">
              <a:solidFill>
                <a:srgbClr val="3B687F"/>
              </a:solidFill>
            </a:endParaRPr>
          </a:p>
          <a:p>
            <a:pPr marL="182563" lvl="0" indent="-182563" algn="l">
              <a:buFont typeface="Arial" panose="020B0604020202020204" pitchFamily="34" charset="0"/>
              <a:buChar char="•"/>
            </a:pPr>
            <a:endParaRPr lang="de-DE" sz="1000">
              <a:solidFill>
                <a:srgbClr val="3B687F"/>
              </a:solidFill>
            </a:endParaRPr>
          </a:p>
          <a:p>
            <a:pPr marL="182563" lvl="0" indent="-182563" algn="l">
              <a:buFont typeface="Arial" panose="020B0604020202020204" pitchFamily="34" charset="0"/>
              <a:buChar char="•"/>
            </a:pPr>
            <a:endParaRPr lang="de-DE" sz="1000">
              <a:solidFill>
                <a:srgbClr val="3B687F"/>
              </a:solidFill>
            </a:endParaRPr>
          </a:p>
          <a:p>
            <a:pPr marL="184150" algn="l"/>
            <a:endParaRPr lang="de-DE" sz="1000">
              <a:solidFill>
                <a:srgbClr val="3B687F"/>
              </a:solidFill>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lang="de-DE" sz="1000">
              <a:solidFill>
                <a:srgbClr val="3B687F"/>
              </a:solidFill>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kumimoji="0" lang="de-DE" sz="1000" i="0" u="none" strike="noStrike" cap="none" normalizeH="0" baseline="0">
              <a:ln>
                <a:noFill/>
              </a:ln>
              <a:solidFill>
                <a:srgbClr val="3B687F"/>
              </a:solidFill>
              <a:effectLst/>
              <a:latin typeface="Arial" charset="0"/>
              <a:ea typeface="ＭＳ Ｐゴシック" charset="-128"/>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kumimoji="0" lang="de-DE" sz="1000" i="0" u="none" strike="noStrike" cap="none" normalizeH="0" baseline="0">
              <a:ln>
                <a:noFill/>
              </a:ln>
              <a:solidFill>
                <a:srgbClr val="3B687F"/>
              </a:solidFill>
              <a:effectLst/>
              <a:latin typeface="Arial" charset="0"/>
              <a:ea typeface="ＭＳ Ｐゴシック" charset="-128"/>
            </a:endParaRPr>
          </a:p>
        </p:txBody>
      </p:sp>
      <p:pic>
        <p:nvPicPr>
          <p:cNvPr id="14" name="Grafik 13" descr="Informationen mit einfarbiger Füllung">
            <a:extLst>
              <a:ext uri="{FF2B5EF4-FFF2-40B4-BE49-F238E27FC236}">
                <a16:creationId xmlns:a16="http://schemas.microsoft.com/office/drawing/2014/main" id="{BD2189F9-C91F-E544-BDD1-A0A0BC5A483D}"/>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9648000" y="1658527"/>
            <a:ext cx="216000" cy="216000"/>
          </a:xfrm>
          <a:prstGeom prst="rect">
            <a:avLst/>
          </a:prstGeom>
        </p:spPr>
      </p:pic>
      <p:sp>
        <p:nvSpPr>
          <p:cNvPr id="24" name="Rechteck 23">
            <a:extLst>
              <a:ext uri="{FF2B5EF4-FFF2-40B4-BE49-F238E27FC236}">
                <a16:creationId xmlns:a16="http://schemas.microsoft.com/office/drawing/2014/main" id="{CBCD235B-51E4-E048-B2C7-691B1E4F0B4D}"/>
              </a:ext>
            </a:extLst>
          </p:cNvPr>
          <p:cNvSpPr/>
          <p:nvPr/>
        </p:nvSpPr>
        <p:spPr bwMode="auto">
          <a:xfrm>
            <a:off x="1653435" y="4369321"/>
            <a:ext cx="3596879" cy="324485"/>
          </a:xfrm>
          <a:prstGeom prst="rect">
            <a:avLst/>
          </a:prstGeom>
          <a:solidFill>
            <a:srgbClr val="3B687F"/>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de-DE" sz="1400" b="1">
                <a:solidFill>
                  <a:schemeClr val="bg1"/>
                </a:solidFill>
              </a:rPr>
              <a:t>Operative Prozesse</a:t>
            </a:r>
          </a:p>
        </p:txBody>
      </p:sp>
      <p:sp>
        <p:nvSpPr>
          <p:cNvPr id="25" name="Rechteck 24">
            <a:extLst>
              <a:ext uri="{FF2B5EF4-FFF2-40B4-BE49-F238E27FC236}">
                <a16:creationId xmlns:a16="http://schemas.microsoft.com/office/drawing/2014/main" id="{B9513D2B-CBD4-5949-A5BA-F08672F7438F}"/>
              </a:ext>
            </a:extLst>
          </p:cNvPr>
          <p:cNvSpPr/>
          <p:nvPr/>
        </p:nvSpPr>
        <p:spPr bwMode="auto">
          <a:xfrm>
            <a:off x="1653435" y="4693805"/>
            <a:ext cx="3596879" cy="1656000"/>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82563" indent="-182563" algn="l">
              <a:spcBef>
                <a:spcPts val="300"/>
              </a:spcBef>
              <a:spcAft>
                <a:spcPts val="300"/>
              </a:spcAft>
              <a:buFont typeface="Arial" panose="020B0604020202020204" pitchFamily="34" charset="0"/>
              <a:buChar char="•"/>
            </a:pPr>
            <a:r>
              <a:rPr lang="de-DE" sz="1100">
                <a:solidFill>
                  <a:srgbClr val="000000"/>
                </a:solidFill>
              </a:rPr>
              <a:t>Berücksichtigung von Nachhaltigkeitsaspekten in den </a:t>
            </a:r>
            <a:r>
              <a:rPr lang="de-DE" sz="1100" b="1">
                <a:solidFill>
                  <a:srgbClr val="000000"/>
                </a:solidFill>
              </a:rPr>
              <a:t>Bedarfsanforderungen</a:t>
            </a:r>
          </a:p>
          <a:p>
            <a:pPr marL="182563" indent="-182563" algn="l">
              <a:spcBef>
                <a:spcPts val="300"/>
              </a:spcBef>
              <a:spcAft>
                <a:spcPts val="300"/>
              </a:spcAft>
              <a:buFont typeface="Arial" panose="020B0604020202020204" pitchFamily="34" charset="0"/>
              <a:buChar char="•"/>
            </a:pPr>
            <a:r>
              <a:rPr lang="de-DE" sz="1100">
                <a:solidFill>
                  <a:srgbClr val="000000"/>
                </a:solidFill>
              </a:rPr>
              <a:t>Abruf von </a:t>
            </a:r>
            <a:r>
              <a:rPr lang="de-DE" sz="1100" b="1">
                <a:solidFill>
                  <a:srgbClr val="000000"/>
                </a:solidFill>
              </a:rPr>
              <a:t>Bestellungen </a:t>
            </a:r>
            <a:r>
              <a:rPr lang="de-DE" sz="1100">
                <a:solidFill>
                  <a:srgbClr val="000000"/>
                </a:solidFill>
              </a:rPr>
              <a:t>bei Lieferanten mit guter Leistungsbewertung im Bereich Nachhaltigkeit</a:t>
            </a:r>
          </a:p>
          <a:p>
            <a:pPr marL="182563" indent="-182563" algn="l">
              <a:spcBef>
                <a:spcPts val="300"/>
              </a:spcBef>
              <a:spcAft>
                <a:spcPts val="300"/>
              </a:spcAft>
              <a:buFont typeface="Arial" panose="020B0604020202020204" pitchFamily="34" charset="0"/>
              <a:buChar char="•"/>
            </a:pPr>
            <a:r>
              <a:rPr lang="de-DE" sz="1100">
                <a:solidFill>
                  <a:srgbClr val="000000"/>
                </a:solidFill>
              </a:rPr>
              <a:t>Angebot von </a:t>
            </a:r>
            <a:r>
              <a:rPr lang="de-DE" sz="1100" b="1">
                <a:solidFill>
                  <a:srgbClr val="000000"/>
                </a:solidFill>
              </a:rPr>
              <a:t>Supply Chain </a:t>
            </a:r>
            <a:r>
              <a:rPr lang="de-DE" sz="1100" b="1" err="1">
                <a:solidFill>
                  <a:srgbClr val="000000"/>
                </a:solidFill>
              </a:rPr>
              <a:t>Finance</a:t>
            </a:r>
            <a:r>
              <a:rPr lang="de-DE" sz="1100" b="1">
                <a:solidFill>
                  <a:srgbClr val="000000"/>
                </a:solidFill>
              </a:rPr>
              <a:t> </a:t>
            </a:r>
            <a:r>
              <a:rPr lang="de-DE" sz="1100">
                <a:solidFill>
                  <a:srgbClr val="000000"/>
                </a:solidFill>
              </a:rPr>
              <a:t>Programmen mit besseren Konditionen für nachhaltige Lieferanten</a:t>
            </a:r>
          </a:p>
        </p:txBody>
      </p:sp>
      <p:sp>
        <p:nvSpPr>
          <p:cNvPr id="26" name="Rechteck 25">
            <a:extLst>
              <a:ext uri="{FF2B5EF4-FFF2-40B4-BE49-F238E27FC236}">
                <a16:creationId xmlns:a16="http://schemas.microsoft.com/office/drawing/2014/main" id="{D285E556-F5EE-9D42-B39F-818C3CA88BC9}"/>
              </a:ext>
            </a:extLst>
          </p:cNvPr>
          <p:cNvSpPr/>
          <p:nvPr/>
        </p:nvSpPr>
        <p:spPr bwMode="auto">
          <a:xfrm>
            <a:off x="5639656" y="4369321"/>
            <a:ext cx="3596879" cy="324485"/>
          </a:xfrm>
          <a:prstGeom prst="rect">
            <a:avLst/>
          </a:prstGeom>
          <a:solidFill>
            <a:srgbClr val="3B687F"/>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de-DE" sz="1400" b="1">
                <a:solidFill>
                  <a:schemeClr val="bg1"/>
                </a:solidFill>
              </a:rPr>
              <a:t>Performance &amp; Basis Prozesse</a:t>
            </a:r>
          </a:p>
        </p:txBody>
      </p:sp>
      <p:sp>
        <p:nvSpPr>
          <p:cNvPr id="27" name="Rechteck 26">
            <a:extLst>
              <a:ext uri="{FF2B5EF4-FFF2-40B4-BE49-F238E27FC236}">
                <a16:creationId xmlns:a16="http://schemas.microsoft.com/office/drawing/2014/main" id="{69A1A2B3-342C-6F48-BB07-2A5D8512613B}"/>
              </a:ext>
            </a:extLst>
          </p:cNvPr>
          <p:cNvSpPr/>
          <p:nvPr/>
        </p:nvSpPr>
        <p:spPr bwMode="auto">
          <a:xfrm>
            <a:off x="5639656" y="4693805"/>
            <a:ext cx="3596879" cy="1656000"/>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82563" indent="-182563" algn="l">
              <a:spcBef>
                <a:spcPts val="300"/>
              </a:spcBef>
              <a:spcAft>
                <a:spcPts val="300"/>
              </a:spcAft>
              <a:buFont typeface="Arial" panose="020B0604020202020204" pitchFamily="34" charset="0"/>
              <a:buChar char="•"/>
            </a:pPr>
            <a:r>
              <a:rPr lang="de-DE" sz="1100">
                <a:solidFill>
                  <a:srgbClr val="000000"/>
                </a:solidFill>
              </a:rPr>
              <a:t>Definition, </a:t>
            </a:r>
            <a:r>
              <a:rPr lang="de-DE" sz="1100" b="1">
                <a:solidFill>
                  <a:srgbClr val="000000"/>
                </a:solidFill>
              </a:rPr>
              <a:t>Erhebung</a:t>
            </a:r>
            <a:r>
              <a:rPr lang="de-DE" sz="1100">
                <a:solidFill>
                  <a:srgbClr val="000000"/>
                </a:solidFill>
              </a:rPr>
              <a:t> und </a:t>
            </a:r>
            <a:r>
              <a:rPr lang="de-DE" sz="1100" b="1">
                <a:solidFill>
                  <a:srgbClr val="000000"/>
                </a:solidFill>
              </a:rPr>
              <a:t>Reporting</a:t>
            </a:r>
            <a:r>
              <a:rPr lang="de-DE" sz="1100">
                <a:solidFill>
                  <a:srgbClr val="000000"/>
                </a:solidFill>
              </a:rPr>
              <a:t> von nach-</a:t>
            </a:r>
            <a:r>
              <a:rPr lang="de-DE" sz="1100" err="1">
                <a:solidFill>
                  <a:srgbClr val="000000"/>
                </a:solidFill>
              </a:rPr>
              <a:t>haltigkeitsbezogenen</a:t>
            </a:r>
            <a:r>
              <a:rPr lang="de-DE" sz="1100">
                <a:solidFill>
                  <a:srgbClr val="000000"/>
                </a:solidFill>
              </a:rPr>
              <a:t> </a:t>
            </a:r>
            <a:r>
              <a:rPr lang="de-DE" sz="1100" b="1">
                <a:solidFill>
                  <a:srgbClr val="000000"/>
                </a:solidFill>
              </a:rPr>
              <a:t>Leistungskennzahlen</a:t>
            </a:r>
          </a:p>
          <a:p>
            <a:pPr marL="182563" indent="-182563" algn="l">
              <a:spcBef>
                <a:spcPts val="300"/>
              </a:spcBef>
              <a:spcAft>
                <a:spcPts val="300"/>
              </a:spcAft>
              <a:buFont typeface="Arial" panose="020B0604020202020204" pitchFamily="34" charset="0"/>
              <a:buChar char="•"/>
            </a:pPr>
            <a:r>
              <a:rPr lang="de-DE" sz="1100">
                <a:solidFill>
                  <a:srgbClr val="000000"/>
                </a:solidFill>
              </a:rPr>
              <a:t>Erstellung und Verabschiedung von </a:t>
            </a:r>
            <a:r>
              <a:rPr lang="de-DE" sz="1100" b="1">
                <a:solidFill>
                  <a:srgbClr val="000000"/>
                </a:solidFill>
              </a:rPr>
              <a:t>Guidelines </a:t>
            </a:r>
            <a:r>
              <a:rPr lang="de-DE" sz="1100">
                <a:solidFill>
                  <a:srgbClr val="000000"/>
                </a:solidFill>
              </a:rPr>
              <a:t>und </a:t>
            </a:r>
            <a:r>
              <a:rPr lang="de-DE" sz="1100" b="1">
                <a:solidFill>
                  <a:srgbClr val="000000"/>
                </a:solidFill>
              </a:rPr>
              <a:t>Verhaltenskodizes</a:t>
            </a:r>
            <a:r>
              <a:rPr lang="de-DE" sz="1100">
                <a:solidFill>
                  <a:srgbClr val="000000"/>
                </a:solidFill>
              </a:rPr>
              <a:t> für Nachhaltige Beschaffung</a:t>
            </a:r>
          </a:p>
          <a:p>
            <a:pPr marL="182563" indent="-182563" algn="l">
              <a:spcBef>
                <a:spcPts val="300"/>
              </a:spcBef>
              <a:spcAft>
                <a:spcPts val="300"/>
              </a:spcAft>
              <a:buFont typeface="Arial" panose="020B0604020202020204" pitchFamily="34" charset="0"/>
              <a:buChar char="•"/>
            </a:pPr>
            <a:r>
              <a:rPr lang="de-DE" sz="1100" b="1">
                <a:solidFill>
                  <a:srgbClr val="000000"/>
                </a:solidFill>
              </a:rPr>
              <a:t>Training </a:t>
            </a:r>
            <a:r>
              <a:rPr lang="de-DE" sz="1100">
                <a:solidFill>
                  <a:srgbClr val="000000"/>
                </a:solidFill>
              </a:rPr>
              <a:t>von Einkäufern, Anspruchsgruppen und Lieferanten zu Nachhaltigkeitsthemen</a:t>
            </a:r>
          </a:p>
        </p:txBody>
      </p:sp>
      <p:sp>
        <p:nvSpPr>
          <p:cNvPr id="32" name="Rechteck 31">
            <a:extLst>
              <a:ext uri="{FF2B5EF4-FFF2-40B4-BE49-F238E27FC236}">
                <a16:creationId xmlns:a16="http://schemas.microsoft.com/office/drawing/2014/main" id="{6C3F7A36-0DA9-B34D-B9E7-08FA65BEC198}"/>
              </a:ext>
            </a:extLst>
          </p:cNvPr>
          <p:cNvSpPr/>
          <p:nvPr/>
        </p:nvSpPr>
        <p:spPr bwMode="auto">
          <a:xfrm>
            <a:off x="1653435" y="2276475"/>
            <a:ext cx="3596879" cy="324485"/>
          </a:xfrm>
          <a:prstGeom prst="rect">
            <a:avLst/>
          </a:prstGeom>
          <a:solidFill>
            <a:srgbClr val="3B687F"/>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de-DE" sz="1400" b="1">
                <a:solidFill>
                  <a:schemeClr val="bg1"/>
                </a:solidFill>
              </a:rPr>
              <a:t>Strategische Prozesse</a:t>
            </a:r>
          </a:p>
        </p:txBody>
      </p:sp>
      <p:sp>
        <p:nvSpPr>
          <p:cNvPr id="33" name="Rechteck 32">
            <a:extLst>
              <a:ext uri="{FF2B5EF4-FFF2-40B4-BE49-F238E27FC236}">
                <a16:creationId xmlns:a16="http://schemas.microsoft.com/office/drawing/2014/main" id="{F2ABF25E-8EB1-A84C-AEA4-8B778EE9D60F}"/>
              </a:ext>
            </a:extLst>
          </p:cNvPr>
          <p:cNvSpPr/>
          <p:nvPr/>
        </p:nvSpPr>
        <p:spPr bwMode="auto">
          <a:xfrm>
            <a:off x="1653435" y="2600960"/>
            <a:ext cx="3596879" cy="1656000"/>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82563" lvl="0" indent="-182563" algn="l">
              <a:spcBef>
                <a:spcPts val="300"/>
              </a:spcBef>
              <a:spcAft>
                <a:spcPts val="300"/>
              </a:spcAft>
              <a:buFont typeface="Arial" panose="020B0604020202020204" pitchFamily="34" charset="0"/>
              <a:buChar char="•"/>
            </a:pPr>
            <a:r>
              <a:rPr lang="de-DE" sz="1100">
                <a:solidFill>
                  <a:srgbClr val="000000"/>
                </a:solidFill>
              </a:rPr>
              <a:t>Integration von Nachhaltigkeitskriterien in ausgewählten </a:t>
            </a:r>
            <a:r>
              <a:rPr lang="de-DE" sz="1100" b="1">
                <a:solidFill>
                  <a:srgbClr val="000000"/>
                </a:solidFill>
              </a:rPr>
              <a:t>Warengruppenstrategien</a:t>
            </a:r>
          </a:p>
          <a:p>
            <a:pPr marL="182563" lvl="0" indent="-182563" algn="l">
              <a:spcBef>
                <a:spcPts val="300"/>
              </a:spcBef>
              <a:spcAft>
                <a:spcPts val="300"/>
              </a:spcAft>
              <a:buFont typeface="Arial" panose="020B0604020202020204" pitchFamily="34" charset="0"/>
              <a:buChar char="•"/>
            </a:pPr>
            <a:r>
              <a:rPr lang="de-DE" sz="1100">
                <a:solidFill>
                  <a:srgbClr val="000000"/>
                </a:solidFill>
              </a:rPr>
              <a:t>Optimierung der </a:t>
            </a:r>
            <a:r>
              <a:rPr lang="de-DE" sz="1100" b="1">
                <a:solidFill>
                  <a:srgbClr val="000000"/>
                </a:solidFill>
              </a:rPr>
              <a:t>Bedarfsplanung</a:t>
            </a:r>
            <a:r>
              <a:rPr lang="de-DE" sz="1100">
                <a:solidFill>
                  <a:srgbClr val="000000"/>
                </a:solidFill>
              </a:rPr>
              <a:t> zur Vermeidung unnötiger Bedarfsmengen</a:t>
            </a:r>
          </a:p>
          <a:p>
            <a:pPr marL="182563" lvl="0" indent="-182563" algn="l">
              <a:spcBef>
                <a:spcPts val="300"/>
              </a:spcBef>
              <a:spcAft>
                <a:spcPts val="300"/>
              </a:spcAft>
              <a:buFont typeface="Arial" panose="020B0604020202020204" pitchFamily="34" charset="0"/>
              <a:buChar char="•"/>
            </a:pPr>
            <a:r>
              <a:rPr lang="de-DE" sz="1100">
                <a:solidFill>
                  <a:srgbClr val="000000"/>
                </a:solidFill>
              </a:rPr>
              <a:t>Identifikation von nachhaltigen Produkten/ Materialien durch </a:t>
            </a:r>
            <a:r>
              <a:rPr lang="de-DE" sz="1100" b="1">
                <a:solidFill>
                  <a:srgbClr val="000000"/>
                </a:solidFill>
              </a:rPr>
              <a:t>Beschaffungsmarktanalysen</a:t>
            </a:r>
          </a:p>
          <a:p>
            <a:pPr marL="182563" lvl="0" indent="-182563" algn="l">
              <a:spcBef>
                <a:spcPts val="300"/>
              </a:spcBef>
              <a:spcAft>
                <a:spcPts val="300"/>
              </a:spcAft>
              <a:buFont typeface="Arial" panose="020B0604020202020204" pitchFamily="34" charset="0"/>
              <a:buChar char="•"/>
            </a:pPr>
            <a:r>
              <a:rPr lang="de-DE" sz="1100">
                <a:solidFill>
                  <a:srgbClr val="000000"/>
                </a:solidFill>
              </a:rPr>
              <a:t>Evaluierung Eigentumsmodelle (</a:t>
            </a:r>
            <a:r>
              <a:rPr lang="de-DE" sz="1100" b="1" err="1">
                <a:solidFill>
                  <a:srgbClr val="000000"/>
                </a:solidFill>
              </a:rPr>
              <a:t>Make</a:t>
            </a:r>
            <a:r>
              <a:rPr lang="de-DE" sz="1100" b="1">
                <a:solidFill>
                  <a:srgbClr val="000000"/>
                </a:solidFill>
              </a:rPr>
              <a:t> </a:t>
            </a:r>
            <a:r>
              <a:rPr lang="de-DE" sz="1100" b="1" err="1">
                <a:solidFill>
                  <a:srgbClr val="000000"/>
                </a:solidFill>
              </a:rPr>
              <a:t>or</a:t>
            </a:r>
            <a:r>
              <a:rPr lang="de-DE" sz="1100" b="1">
                <a:solidFill>
                  <a:srgbClr val="000000"/>
                </a:solidFill>
              </a:rPr>
              <a:t> </a:t>
            </a:r>
            <a:r>
              <a:rPr lang="de-DE" sz="1100" b="1" err="1">
                <a:solidFill>
                  <a:srgbClr val="000000"/>
                </a:solidFill>
              </a:rPr>
              <a:t>Buy</a:t>
            </a:r>
            <a:r>
              <a:rPr lang="de-DE" sz="1100">
                <a:solidFill>
                  <a:srgbClr val="000000"/>
                </a:solidFill>
              </a:rPr>
              <a:t>)</a:t>
            </a:r>
          </a:p>
        </p:txBody>
      </p:sp>
      <p:sp>
        <p:nvSpPr>
          <p:cNvPr id="34" name="Rechteck 33">
            <a:extLst>
              <a:ext uri="{FF2B5EF4-FFF2-40B4-BE49-F238E27FC236}">
                <a16:creationId xmlns:a16="http://schemas.microsoft.com/office/drawing/2014/main" id="{27589B57-832D-9746-B3C0-3EE5EA34A459}"/>
              </a:ext>
            </a:extLst>
          </p:cNvPr>
          <p:cNvSpPr/>
          <p:nvPr/>
        </p:nvSpPr>
        <p:spPr bwMode="auto">
          <a:xfrm>
            <a:off x="5639656" y="2276475"/>
            <a:ext cx="3596879" cy="324485"/>
          </a:xfrm>
          <a:prstGeom prst="rect">
            <a:avLst/>
          </a:prstGeom>
          <a:solidFill>
            <a:srgbClr val="3B687F"/>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de-DE" sz="1400" b="1">
                <a:solidFill>
                  <a:schemeClr val="bg1"/>
                </a:solidFill>
              </a:rPr>
              <a:t>Taktische Prozesse</a:t>
            </a:r>
          </a:p>
        </p:txBody>
      </p:sp>
      <p:sp>
        <p:nvSpPr>
          <p:cNvPr id="35" name="Rechteck 34">
            <a:extLst>
              <a:ext uri="{FF2B5EF4-FFF2-40B4-BE49-F238E27FC236}">
                <a16:creationId xmlns:a16="http://schemas.microsoft.com/office/drawing/2014/main" id="{ACAEFA33-F438-A641-BEB5-A32FF2C51337}"/>
              </a:ext>
            </a:extLst>
          </p:cNvPr>
          <p:cNvSpPr/>
          <p:nvPr/>
        </p:nvSpPr>
        <p:spPr bwMode="auto">
          <a:xfrm>
            <a:off x="5639656" y="2600960"/>
            <a:ext cx="3596879" cy="1656000"/>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82563" indent="-182563" algn="l">
              <a:spcBef>
                <a:spcPts val="300"/>
              </a:spcBef>
              <a:spcAft>
                <a:spcPts val="300"/>
              </a:spcAft>
              <a:buFont typeface="Arial" panose="020B0604020202020204" pitchFamily="34" charset="0"/>
              <a:buChar char="•"/>
            </a:pPr>
            <a:r>
              <a:rPr lang="de-DE" sz="1100">
                <a:solidFill>
                  <a:srgbClr val="000000"/>
                </a:solidFill>
              </a:rPr>
              <a:t>Vereinfachung von </a:t>
            </a:r>
            <a:r>
              <a:rPr lang="de-DE" sz="1100" b="1">
                <a:solidFill>
                  <a:srgbClr val="000000"/>
                </a:solidFill>
              </a:rPr>
              <a:t>Spezifikationen</a:t>
            </a:r>
            <a:r>
              <a:rPr lang="de-DE" sz="1100">
                <a:solidFill>
                  <a:srgbClr val="000000"/>
                </a:solidFill>
              </a:rPr>
              <a:t> und Berücksichtigung von Nachhaltigkeitskriterien</a:t>
            </a:r>
          </a:p>
          <a:p>
            <a:pPr marL="182563" indent="-182563" algn="l">
              <a:spcBef>
                <a:spcPts val="300"/>
              </a:spcBef>
              <a:spcAft>
                <a:spcPts val="300"/>
              </a:spcAft>
              <a:buFont typeface="Arial" panose="020B0604020202020204" pitchFamily="34" charset="0"/>
              <a:buChar char="•"/>
            </a:pPr>
            <a:r>
              <a:rPr lang="de-DE" sz="1100">
                <a:solidFill>
                  <a:srgbClr val="000000"/>
                </a:solidFill>
              </a:rPr>
              <a:t>Berücksichtigung von Nachhaltigkeitsaspekten bei der </a:t>
            </a:r>
            <a:r>
              <a:rPr lang="de-DE" sz="1100" b="1">
                <a:solidFill>
                  <a:srgbClr val="000000"/>
                </a:solidFill>
              </a:rPr>
              <a:t>Vergabeentscheidung </a:t>
            </a:r>
            <a:r>
              <a:rPr lang="de-DE" sz="1100">
                <a:solidFill>
                  <a:srgbClr val="000000"/>
                </a:solidFill>
              </a:rPr>
              <a:t>(Ausschreibungen)</a:t>
            </a:r>
          </a:p>
          <a:p>
            <a:pPr marL="182563" indent="-182563" algn="l">
              <a:spcBef>
                <a:spcPts val="300"/>
              </a:spcBef>
              <a:spcAft>
                <a:spcPts val="300"/>
              </a:spcAft>
              <a:buFont typeface="Arial" panose="020B0604020202020204" pitchFamily="34" charset="0"/>
              <a:buChar char="•"/>
            </a:pPr>
            <a:r>
              <a:rPr lang="de-DE" sz="1100">
                <a:solidFill>
                  <a:srgbClr val="000000"/>
                </a:solidFill>
              </a:rPr>
              <a:t>Kalkulation von </a:t>
            </a:r>
            <a:r>
              <a:rPr lang="de-DE" sz="1100" b="1">
                <a:solidFill>
                  <a:srgbClr val="000000"/>
                </a:solidFill>
              </a:rPr>
              <a:t>Life Cycle </a:t>
            </a:r>
            <a:r>
              <a:rPr lang="de-DE" sz="1100" b="1" err="1">
                <a:solidFill>
                  <a:srgbClr val="000000"/>
                </a:solidFill>
              </a:rPr>
              <a:t>Costs</a:t>
            </a:r>
            <a:r>
              <a:rPr lang="de-DE" sz="1100" b="1">
                <a:solidFill>
                  <a:srgbClr val="000000"/>
                </a:solidFill>
              </a:rPr>
              <a:t> </a:t>
            </a:r>
            <a:r>
              <a:rPr lang="de-DE" sz="1100">
                <a:solidFill>
                  <a:srgbClr val="000000"/>
                </a:solidFill>
              </a:rPr>
              <a:t>(LCC)</a:t>
            </a:r>
          </a:p>
          <a:p>
            <a:pPr marL="182563" indent="-182563" algn="l">
              <a:spcBef>
                <a:spcPts val="300"/>
              </a:spcBef>
              <a:spcAft>
                <a:spcPts val="300"/>
              </a:spcAft>
              <a:buFont typeface="Arial" panose="020B0604020202020204" pitchFamily="34" charset="0"/>
              <a:buChar char="•"/>
            </a:pPr>
            <a:r>
              <a:rPr lang="de-DE" sz="1100">
                <a:solidFill>
                  <a:srgbClr val="000000"/>
                </a:solidFill>
              </a:rPr>
              <a:t>Integration von Nachhaltigkeitsaspekten in die </a:t>
            </a:r>
            <a:r>
              <a:rPr lang="de-DE" sz="1100" b="1">
                <a:solidFill>
                  <a:srgbClr val="000000"/>
                </a:solidFill>
              </a:rPr>
              <a:t>Lieferantenverträge</a:t>
            </a:r>
          </a:p>
        </p:txBody>
      </p:sp>
      <p:sp>
        <p:nvSpPr>
          <p:cNvPr id="22" name="Rechteck 21">
            <a:extLst>
              <a:ext uri="{FF2B5EF4-FFF2-40B4-BE49-F238E27FC236}">
                <a16:creationId xmlns:a16="http://schemas.microsoft.com/office/drawing/2014/main" id="{CA075154-5620-CE4D-83C1-79252A9E8BE1}"/>
              </a:ext>
            </a:extLst>
          </p:cNvPr>
          <p:cNvSpPr/>
          <p:nvPr/>
        </p:nvSpPr>
        <p:spPr bwMode="auto">
          <a:xfrm>
            <a:off x="442913" y="2276475"/>
            <a:ext cx="949007" cy="4068763"/>
          </a:xfrm>
          <a:prstGeom prst="rect">
            <a:avLst/>
          </a:prstGeom>
          <a:solidFill>
            <a:srgbClr val="3B687F"/>
          </a:solidFill>
          <a:ln w="9525" cap="flat" cmpd="sng" algn="ctr">
            <a:solidFill>
              <a:srgbClr val="3B687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pic>
        <p:nvPicPr>
          <p:cNvPr id="7" name="Grafik 6" descr="Kreis mit Pfeil nach links mit einfarbiger Füllung">
            <a:extLst>
              <a:ext uri="{FF2B5EF4-FFF2-40B4-BE49-F238E27FC236}">
                <a16:creationId xmlns:a16="http://schemas.microsoft.com/office/drawing/2014/main" id="{71F52B6D-FC0E-2641-8196-96012707E21E}"/>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flipH="1">
            <a:off x="442913" y="3853656"/>
            <a:ext cx="914400" cy="914400"/>
          </a:xfrm>
          <a:prstGeom prst="rect">
            <a:avLst/>
          </a:prstGeom>
        </p:spPr>
      </p:pic>
      <p:sp>
        <p:nvSpPr>
          <p:cNvPr id="20" name="Datumsplatzhalter 5">
            <a:extLst>
              <a:ext uri="{FF2B5EF4-FFF2-40B4-BE49-F238E27FC236}">
                <a16:creationId xmlns:a16="http://schemas.microsoft.com/office/drawing/2014/main" id="{2C617A1E-3925-D24E-A5E3-DD32A7C38B3D}"/>
              </a:ext>
            </a:extLst>
          </p:cNvPr>
          <p:cNvSpPr>
            <a:spLocks noGrp="1"/>
          </p:cNvSpPr>
          <p:nvPr>
            <p:ph type="dt" sz="half" idx="12"/>
          </p:nvPr>
        </p:nvSpPr>
        <p:spPr>
          <a:xfrm>
            <a:off x="431801" y="223838"/>
            <a:ext cx="8118433" cy="476250"/>
          </a:xfrm>
        </p:spPr>
        <p:txBody>
          <a:bodyPr/>
          <a:lstStyle/>
          <a:p>
            <a:r>
              <a:rPr lang="de-DE" smtClean="0"/>
              <a:t>Schulungskonzept für Nachhaltigen Einkauf – 2. </a:t>
            </a:r>
            <a:r>
              <a:rPr lang="de-DE" kern="0" smtClean="0">
                <a:cs typeface="Calibri" panose="020F0502020204030204" pitchFamily="34" charset="0"/>
              </a:rPr>
              <a:t>Fachwissen &amp; Methodenkompetenz</a:t>
            </a:r>
            <a:endParaRPr lang="de-DE" kern="0">
              <a:cs typeface="Calibri" panose="020F0502020204030204" pitchFamily="34" charset="0"/>
            </a:endParaRPr>
          </a:p>
        </p:txBody>
      </p:sp>
    </p:spTree>
    <p:extLst>
      <p:ext uri="{BB962C8B-B14F-4D97-AF65-F5344CB8AC3E}">
        <p14:creationId xmlns:p14="http://schemas.microsoft.com/office/powerpoint/2010/main" val="25039972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032746-FDC1-F642-8CE8-4CE6A6B7BBF6}"/>
              </a:ext>
            </a:extLst>
          </p:cNvPr>
          <p:cNvSpPr>
            <a:spLocks noGrp="1"/>
          </p:cNvSpPr>
          <p:nvPr>
            <p:ph type="title"/>
          </p:nvPr>
        </p:nvSpPr>
        <p:spPr>
          <a:xfrm>
            <a:off x="431801" y="935038"/>
            <a:ext cx="11425767" cy="500062"/>
          </a:xfrm>
        </p:spPr>
        <p:txBody>
          <a:bodyPr/>
          <a:lstStyle/>
          <a:p>
            <a:r>
              <a:rPr lang="de-DE"/>
              <a:t>Nachhaltigkeit im Beschaffungsprozess – Kennzahlen</a:t>
            </a:r>
          </a:p>
        </p:txBody>
      </p:sp>
      <p:sp>
        <p:nvSpPr>
          <p:cNvPr id="4" name="Fußzeilenplatzhalter 3">
            <a:extLst>
              <a:ext uri="{FF2B5EF4-FFF2-40B4-BE49-F238E27FC236}">
                <a16:creationId xmlns:a16="http://schemas.microsoft.com/office/drawing/2014/main" id="{D541BC83-5765-AA42-8516-56B026E39D64}"/>
              </a:ext>
            </a:extLst>
          </p:cNvPr>
          <p:cNvSpPr>
            <a:spLocks noGrp="1"/>
          </p:cNvSpPr>
          <p:nvPr>
            <p:ph type="ftr" sz="quarter" idx="10"/>
          </p:nvPr>
        </p:nvSpPr>
        <p:spPr/>
        <p:txBody>
          <a:bodyPr/>
          <a:lstStyle/>
          <a:p>
            <a:r>
              <a:rPr lang="de-DE" dirty="0" smtClean="0"/>
              <a:t>© LfU / IZU Infozentrum </a:t>
            </a:r>
            <a:r>
              <a:rPr lang="de-DE" dirty="0" err="1" smtClean="0"/>
              <a:t>UmweltWirtschaft</a:t>
            </a:r>
            <a:r>
              <a:rPr lang="de-DE" dirty="0" smtClean="0"/>
              <a:t> / 2022</a:t>
            </a:r>
            <a:endParaRPr lang="de-DE" dirty="0"/>
          </a:p>
        </p:txBody>
      </p:sp>
      <p:sp>
        <p:nvSpPr>
          <p:cNvPr id="6" name="Foliennummernplatzhalter 5">
            <a:extLst>
              <a:ext uri="{FF2B5EF4-FFF2-40B4-BE49-F238E27FC236}">
                <a16:creationId xmlns:a16="http://schemas.microsoft.com/office/drawing/2014/main" id="{1F327968-3A89-9C4C-A16A-755E0A964D3A}"/>
              </a:ext>
            </a:extLst>
          </p:cNvPr>
          <p:cNvSpPr>
            <a:spLocks noGrp="1"/>
          </p:cNvSpPr>
          <p:nvPr>
            <p:ph type="sldNum" sz="quarter" idx="4"/>
          </p:nvPr>
        </p:nvSpPr>
        <p:spPr/>
        <p:txBody>
          <a:bodyPr/>
          <a:lstStyle/>
          <a:p>
            <a:fld id="{894680D0-7A83-433A-9719-C4143F27F647}" type="slidenum">
              <a:rPr lang="de-DE" smtClean="0"/>
              <a:pPr/>
              <a:t>29</a:t>
            </a:fld>
            <a:endParaRPr lang="de-DE"/>
          </a:p>
        </p:txBody>
      </p:sp>
      <p:sp>
        <p:nvSpPr>
          <p:cNvPr id="9" name="Textfeld 8">
            <a:extLst>
              <a:ext uri="{FF2B5EF4-FFF2-40B4-BE49-F238E27FC236}">
                <a16:creationId xmlns:a16="http://schemas.microsoft.com/office/drawing/2014/main" id="{B21A79A7-DC59-F449-84D4-BEE95CB2B375}"/>
              </a:ext>
            </a:extLst>
          </p:cNvPr>
          <p:cNvSpPr txBox="1"/>
          <p:nvPr/>
        </p:nvSpPr>
        <p:spPr>
          <a:xfrm>
            <a:off x="431801" y="1628774"/>
            <a:ext cx="9048575" cy="492443"/>
          </a:xfrm>
          <a:prstGeom prst="rect">
            <a:avLst/>
          </a:prstGeom>
          <a:noFill/>
        </p:spPr>
        <p:txBody>
          <a:bodyPr wrap="square" rtlCol="0">
            <a:spAutoFit/>
          </a:bodyPr>
          <a:lstStyle/>
          <a:p>
            <a:pPr algn="l"/>
            <a:r>
              <a:rPr lang="de-DE" sz="1300">
                <a:solidFill>
                  <a:srgbClr val="3B687F"/>
                </a:solidFill>
              </a:rPr>
              <a:t>Um die Umsetzung der nachhaltigen Beschaffungsstrategie und -aktivitäten zu steuern und Fortschritte messen und berichten zu können, gilt es, geeignete Kennzahlen zu definieren. </a:t>
            </a:r>
          </a:p>
        </p:txBody>
      </p:sp>
      <p:sp>
        <p:nvSpPr>
          <p:cNvPr id="13" name="Rechteck 12">
            <a:extLst>
              <a:ext uri="{FF2B5EF4-FFF2-40B4-BE49-F238E27FC236}">
                <a16:creationId xmlns:a16="http://schemas.microsoft.com/office/drawing/2014/main" id="{5F1470DD-DE99-8D4F-B891-7A667015243D}"/>
              </a:ext>
            </a:extLst>
          </p:cNvPr>
          <p:cNvSpPr/>
          <p:nvPr/>
        </p:nvSpPr>
        <p:spPr bwMode="auto">
          <a:xfrm>
            <a:off x="9624392" y="1628774"/>
            <a:ext cx="2232646" cy="4701600"/>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0000" tIns="72000" rIns="91440" bIns="72000" numCol="1" rtlCol="0" anchor="t" anchorCtr="0" compatLnSpc="1">
            <a:prstTxWarp prst="textNoShape">
              <a:avLst/>
            </a:prstTxWarp>
          </a:bodyPr>
          <a:lstStyle/>
          <a:p>
            <a:pPr marL="182563" marR="0" algn="l" defTabSz="914400" rtl="0" eaLnBrk="0" fontAlgn="base" latinLnBrk="0" hangingPunct="0">
              <a:lnSpc>
                <a:spcPct val="100000"/>
              </a:lnSpc>
              <a:spcBef>
                <a:spcPct val="0"/>
              </a:spcBef>
              <a:spcAft>
                <a:spcPts val="600"/>
              </a:spcAft>
              <a:buClrTx/>
              <a:buSzTx/>
              <a:buFontTx/>
              <a:buNone/>
            </a:pPr>
            <a:r>
              <a:rPr kumimoji="0" lang="de-DE" sz="1000" b="1" i="0" u="none" strike="noStrike" cap="none" normalizeH="0" baseline="0">
                <a:ln>
                  <a:noFill/>
                </a:ln>
                <a:solidFill>
                  <a:srgbClr val="3B687F"/>
                </a:solidFill>
                <a:effectLst/>
                <a:latin typeface="Arial" charset="0"/>
                <a:ea typeface="ＭＳ Ｐゴシック" charset="-128"/>
              </a:rPr>
              <a:t>Weiterführende Informationen</a:t>
            </a:r>
          </a:p>
          <a:p>
            <a:pPr marL="182563" indent="-182563" algn="l">
              <a:spcAft>
                <a:spcPts val="300"/>
              </a:spcAft>
              <a:buFont typeface="Arial" panose="020B0604020202020204" pitchFamily="34" charset="0"/>
              <a:buChar char="•"/>
            </a:pPr>
            <a:r>
              <a:rPr lang="de-DE" sz="1000">
                <a:solidFill>
                  <a:srgbClr val="3B687F"/>
                </a:solidFill>
                <a:hlinkClick r:id="rId3">
                  <a:extLst>
                    <a:ext uri="{A12FA001-AC4F-418D-AE19-62706E023703}">
                      <ahyp:hlinkClr xmlns:ahyp="http://schemas.microsoft.com/office/drawing/2018/hyperlinkcolor" xmlns="" val="tx"/>
                    </a:ext>
                  </a:extLst>
                </a:hlinkClick>
              </a:rPr>
              <a:t>SPP</a:t>
            </a:r>
            <a:r>
              <a:rPr lang="de-DE" sz="1000">
                <a:solidFill>
                  <a:srgbClr val="3B687F"/>
                </a:solidFill>
              </a:rPr>
              <a:t> bietet eine Vielzahl an Informationsmaterialien und Webinaren zu Kennzahlen für Nachhaltige Beschaffung</a:t>
            </a:r>
          </a:p>
          <a:p>
            <a:pPr marL="182563" lvl="0" indent="-182563" algn="l">
              <a:buFont typeface="Arial" panose="020B0604020202020204" pitchFamily="34" charset="0"/>
              <a:buChar char="•"/>
            </a:pPr>
            <a:endParaRPr lang="de-DE" sz="1000">
              <a:solidFill>
                <a:srgbClr val="3B687F"/>
              </a:solidFill>
            </a:endParaRPr>
          </a:p>
          <a:p>
            <a:pPr marL="182563" lvl="0" indent="-182563" algn="l">
              <a:buFont typeface="Arial" panose="020B0604020202020204" pitchFamily="34" charset="0"/>
              <a:buChar char="•"/>
            </a:pPr>
            <a:endParaRPr lang="de-DE" sz="1000">
              <a:solidFill>
                <a:srgbClr val="3B687F"/>
              </a:solidFill>
            </a:endParaRPr>
          </a:p>
          <a:p>
            <a:pPr marL="182563" lvl="0" indent="-182563" algn="l">
              <a:buFont typeface="Arial" panose="020B0604020202020204" pitchFamily="34" charset="0"/>
              <a:buChar char="•"/>
            </a:pPr>
            <a:endParaRPr lang="de-DE" sz="1000">
              <a:solidFill>
                <a:srgbClr val="3B687F"/>
              </a:solidFill>
            </a:endParaRPr>
          </a:p>
          <a:p>
            <a:pPr marL="184150" algn="l"/>
            <a:endParaRPr lang="de-DE" sz="1000">
              <a:solidFill>
                <a:srgbClr val="3B687F"/>
              </a:solidFill>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lang="de-DE" sz="1000">
              <a:solidFill>
                <a:srgbClr val="3B687F"/>
              </a:solidFill>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kumimoji="0" lang="de-DE" sz="1000" i="0" u="none" strike="noStrike" cap="none" normalizeH="0" baseline="0">
              <a:ln>
                <a:noFill/>
              </a:ln>
              <a:solidFill>
                <a:srgbClr val="3B687F"/>
              </a:solidFill>
              <a:effectLst/>
              <a:latin typeface="Arial" charset="0"/>
              <a:ea typeface="ＭＳ Ｐゴシック" charset="-128"/>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kumimoji="0" lang="de-DE" sz="1000" i="0" u="none" strike="noStrike" cap="none" normalizeH="0" baseline="0">
              <a:ln>
                <a:noFill/>
              </a:ln>
              <a:solidFill>
                <a:srgbClr val="3B687F"/>
              </a:solidFill>
              <a:effectLst/>
              <a:latin typeface="Arial" charset="0"/>
              <a:ea typeface="ＭＳ Ｐゴシック" charset="-128"/>
            </a:endParaRPr>
          </a:p>
        </p:txBody>
      </p:sp>
      <p:pic>
        <p:nvPicPr>
          <p:cNvPr id="14" name="Grafik 13" descr="Informationen mit einfarbiger Füllung">
            <a:extLst>
              <a:ext uri="{FF2B5EF4-FFF2-40B4-BE49-F238E27FC236}">
                <a16:creationId xmlns:a16="http://schemas.microsoft.com/office/drawing/2014/main" id="{BD2189F9-C91F-E544-BDD1-A0A0BC5A483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9648000" y="1658527"/>
            <a:ext cx="216000" cy="216000"/>
          </a:xfrm>
          <a:prstGeom prst="rect">
            <a:avLst/>
          </a:prstGeom>
        </p:spPr>
      </p:pic>
      <p:sp>
        <p:nvSpPr>
          <p:cNvPr id="22" name="Rechteck 21">
            <a:extLst>
              <a:ext uri="{FF2B5EF4-FFF2-40B4-BE49-F238E27FC236}">
                <a16:creationId xmlns:a16="http://schemas.microsoft.com/office/drawing/2014/main" id="{CA075154-5620-CE4D-83C1-79252A9E8BE1}"/>
              </a:ext>
            </a:extLst>
          </p:cNvPr>
          <p:cNvSpPr/>
          <p:nvPr/>
        </p:nvSpPr>
        <p:spPr bwMode="auto">
          <a:xfrm>
            <a:off x="442913" y="2276475"/>
            <a:ext cx="949007" cy="4068763"/>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pic>
        <p:nvPicPr>
          <p:cNvPr id="8" name="Grafik 7" descr="Aufwärtstrend mit einfarbiger Füllung">
            <a:extLst>
              <a:ext uri="{FF2B5EF4-FFF2-40B4-BE49-F238E27FC236}">
                <a16:creationId xmlns:a16="http://schemas.microsoft.com/office/drawing/2014/main" id="{A6B48B69-07CF-AC4A-97BF-71C883FEC20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452340" y="3853656"/>
            <a:ext cx="914400" cy="914400"/>
          </a:xfrm>
          <a:prstGeom prst="rect">
            <a:avLst/>
          </a:prstGeom>
        </p:spPr>
      </p:pic>
      <p:graphicFrame>
        <p:nvGraphicFramePr>
          <p:cNvPr id="3" name="Tabelle 4">
            <a:extLst>
              <a:ext uri="{FF2B5EF4-FFF2-40B4-BE49-F238E27FC236}">
                <a16:creationId xmlns:a16="http://schemas.microsoft.com/office/drawing/2014/main" id="{C972F78D-5BBD-544E-A8EF-B57A22DC8003}"/>
              </a:ext>
            </a:extLst>
          </p:cNvPr>
          <p:cNvGraphicFramePr>
            <a:graphicFrameLocks noGrp="1"/>
          </p:cNvGraphicFramePr>
          <p:nvPr>
            <p:extLst>
              <p:ext uri="{D42A27DB-BD31-4B8C-83A1-F6EECF244321}">
                <p14:modId xmlns:p14="http://schemas.microsoft.com/office/powerpoint/2010/main" val="1799380809"/>
              </p:ext>
            </p:extLst>
          </p:nvPr>
        </p:nvGraphicFramePr>
        <p:xfrm>
          <a:off x="1676400" y="2276475"/>
          <a:ext cx="7803976" cy="4006437"/>
        </p:xfrm>
        <a:graphic>
          <a:graphicData uri="http://schemas.openxmlformats.org/drawingml/2006/table">
            <a:tbl>
              <a:tblPr firstRow="1" bandRow="1">
                <a:tableStyleId>{69012ECD-51FC-41F1-AA8D-1B2483CD663E}</a:tableStyleId>
              </a:tblPr>
              <a:tblGrid>
                <a:gridCol w="1413641">
                  <a:extLst>
                    <a:ext uri="{9D8B030D-6E8A-4147-A177-3AD203B41FA5}">
                      <a16:colId xmlns:a16="http://schemas.microsoft.com/office/drawing/2014/main" val="2065916186"/>
                    </a:ext>
                  </a:extLst>
                </a:gridCol>
                <a:gridCol w="6390335">
                  <a:extLst>
                    <a:ext uri="{9D8B030D-6E8A-4147-A177-3AD203B41FA5}">
                      <a16:colId xmlns:a16="http://schemas.microsoft.com/office/drawing/2014/main" val="2080155140"/>
                    </a:ext>
                  </a:extLst>
                </a:gridCol>
              </a:tblGrid>
              <a:tr h="286342">
                <a:tc>
                  <a:txBody>
                    <a:bodyPr/>
                    <a:lstStyle/>
                    <a:p>
                      <a:pPr algn="l"/>
                      <a:r>
                        <a:rPr lang="de-DE" sz="1400"/>
                        <a:t>Bereich</a:t>
                      </a:r>
                    </a:p>
                  </a:txBody>
                  <a:tcPr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3B687F"/>
                    </a:solidFill>
                  </a:tcPr>
                </a:tc>
                <a:tc>
                  <a:txBody>
                    <a:bodyPr/>
                    <a:lstStyle/>
                    <a:p>
                      <a:pPr algn="l"/>
                      <a:r>
                        <a:rPr lang="de-DE" sz="1400"/>
                        <a:t>KPI Beispiele</a:t>
                      </a:r>
                    </a:p>
                  </a:txBody>
                  <a:tcPr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3B687F"/>
                    </a:solidFill>
                  </a:tcPr>
                </a:tc>
                <a:extLst>
                  <a:ext uri="{0D108BD9-81ED-4DB2-BD59-A6C34878D82A}">
                    <a16:rowId xmlns:a16="http://schemas.microsoft.com/office/drawing/2014/main" val="768164454"/>
                  </a:ext>
                </a:extLst>
              </a:tr>
              <a:tr h="234926">
                <a:tc rowSpan="6">
                  <a:txBody>
                    <a:bodyPr/>
                    <a:lstStyle/>
                    <a:p>
                      <a:r>
                        <a:rPr lang="de-DE" sz="1000" b="1">
                          <a:solidFill>
                            <a:srgbClr val="3B687F"/>
                          </a:solidFill>
                        </a:rPr>
                        <a:t>Umweltbezogene Nachhaltigkeit</a:t>
                      </a:r>
                    </a:p>
                  </a:txBody>
                  <a:tcPr marL="72000" marR="72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de-DE" sz="1000">
                          <a:solidFill>
                            <a:srgbClr val="3B687F"/>
                          </a:solidFill>
                        </a:rPr>
                        <a:t>% Anteil der Lieferanten mit Umwelt- oder Arbeitsschutzmanagementsystemen</a:t>
                      </a:r>
                    </a:p>
                  </a:txBody>
                  <a:tcPr marL="72000" marR="72000" marT="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63813041"/>
                  </a:ext>
                </a:extLst>
              </a:tr>
              <a:tr h="234926">
                <a:tc vMerge="1">
                  <a:txBody>
                    <a:bodyPr/>
                    <a:lstStyle/>
                    <a:p>
                      <a:endParaRPr lang="de-DE" sz="1000">
                        <a:solidFill>
                          <a:srgbClr val="3B687F"/>
                        </a:solidFill>
                      </a:endParaRPr>
                    </a:p>
                  </a:txBody>
                  <a:tcPr marT="36000" marB="36000" anchor="ctr">
                    <a:lnR w="12700" cap="flat" cmpd="sng" algn="ctr">
                      <a:solidFill>
                        <a:schemeClr val="accent1"/>
                      </a:solidFill>
                      <a:prstDash val="solid"/>
                      <a:round/>
                      <a:headEnd type="none" w="med" len="med"/>
                      <a:tailEnd type="none" w="med" len="med"/>
                    </a:lnR>
                  </a:tcPr>
                </a:tc>
                <a:tc>
                  <a:txBody>
                    <a:bodyPr/>
                    <a:lstStyle/>
                    <a:p>
                      <a:r>
                        <a:rPr lang="de-DE" sz="1000">
                          <a:solidFill>
                            <a:srgbClr val="3B687F"/>
                          </a:solidFill>
                        </a:rPr>
                        <a:t>% Anteil der Lieferanten, die anhand von Umweltkriterien überprüft wurden </a:t>
                      </a:r>
                    </a:p>
                  </a:txBody>
                  <a:tcPr marL="72000" marR="72000" marT="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88845285"/>
                  </a:ext>
                </a:extLst>
              </a:tr>
              <a:tr h="225172">
                <a:tc vMerge="1">
                  <a:txBody>
                    <a:bodyPr/>
                    <a:lstStyle/>
                    <a:p>
                      <a:endParaRPr lang="de-DE" sz="1000">
                        <a:solidFill>
                          <a:srgbClr val="3B687F"/>
                        </a:solidFill>
                      </a:endParaRPr>
                    </a:p>
                  </a:txBody>
                  <a:tcPr marT="36000" marB="36000" anchor="ctr">
                    <a:lnR w="12700" cap="flat" cmpd="sng" algn="ctr">
                      <a:solidFill>
                        <a:schemeClr val="accent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tcPr>
                </a:tc>
                <a:tc>
                  <a:txBody>
                    <a:bodyPr/>
                    <a:lstStyle/>
                    <a:p>
                      <a:r>
                        <a:rPr lang="de-DE" sz="1000">
                          <a:solidFill>
                            <a:srgbClr val="3B687F"/>
                          </a:solidFill>
                        </a:rPr>
                        <a:t>% Anteil der Lieferanten mit laufenden CO2-Reduktionsmaßnahmen </a:t>
                      </a:r>
                    </a:p>
                  </a:txBody>
                  <a:tcPr marL="72000" marR="72000" marT="36000" marB="36000" anchor="ctr">
                    <a:lnL w="12700" cap="flat" cmpd="sng" algn="ctr">
                      <a:solidFill>
                        <a:schemeClr val="accent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0127677"/>
                  </a:ext>
                </a:extLst>
              </a:tr>
              <a:tr h="225172">
                <a:tc vMerge="1">
                  <a:txBody>
                    <a:bodyPr/>
                    <a:lstStyle/>
                    <a:p>
                      <a:endParaRPr lang="de-DE" sz="1000">
                        <a:solidFill>
                          <a:srgbClr val="3B687F"/>
                        </a:solidFill>
                      </a:endParaRPr>
                    </a:p>
                  </a:txBody>
                  <a:tcPr marT="36000" marB="36000" anchor="ctr">
                    <a:lnR w="12700" cap="flat" cmpd="sng" algn="ctr">
                      <a:solidFill>
                        <a:schemeClr val="accent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a:solidFill>
                            <a:srgbClr val="3B687F"/>
                          </a:solidFill>
                        </a:rPr>
                        <a:t>% Anteil der Lieferanten, die ihre Nachhaltigkeitsleistung bei einer Folgebewertung verbessert haben</a:t>
                      </a:r>
                    </a:p>
                  </a:txBody>
                  <a:tcPr marL="72000" marR="72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20768066"/>
                  </a:ext>
                </a:extLst>
              </a:tr>
              <a:tr h="215684">
                <a:tc vMerge="1">
                  <a:txBody>
                    <a:bodyPr/>
                    <a:lstStyle/>
                    <a:p>
                      <a:endParaRPr lang="de-DE"/>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kern="1200" dirty="0">
                          <a:solidFill>
                            <a:srgbClr val="3B687F"/>
                          </a:solidFill>
                          <a:latin typeface="+mn-lt"/>
                          <a:ea typeface="+mn-ea"/>
                          <a:cs typeface="+mn-cs"/>
                        </a:rPr>
                        <a:t>% der Lieferanten, die ein bestimmtes Kriterium (z</a:t>
                      </a:r>
                      <a:r>
                        <a:rPr lang="de-DE" sz="1000" kern="1200" dirty="0" smtClean="0">
                          <a:solidFill>
                            <a:srgbClr val="3B687F"/>
                          </a:solidFill>
                          <a:latin typeface="+mn-lt"/>
                          <a:ea typeface="+mn-ea"/>
                          <a:cs typeface="+mn-cs"/>
                        </a:rPr>
                        <a:t>. B</a:t>
                      </a:r>
                      <a:r>
                        <a:rPr lang="de-DE" sz="1000" kern="1200" dirty="0">
                          <a:solidFill>
                            <a:srgbClr val="3B687F"/>
                          </a:solidFill>
                          <a:latin typeface="+mn-lt"/>
                          <a:ea typeface="+mn-ea"/>
                          <a:cs typeface="+mn-cs"/>
                        </a:rPr>
                        <a:t>. Zertifikat) erfüllen</a:t>
                      </a:r>
                    </a:p>
                  </a:txBody>
                  <a:tcPr marL="72000" marR="72000" marT="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46895215"/>
                  </a:ext>
                </a:extLst>
              </a:tr>
              <a:tr h="38785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000">
                        <a:solidFill>
                          <a:srgbClr val="3B687F"/>
                        </a:solidFill>
                      </a:endParaRPr>
                    </a:p>
                  </a:txBody>
                  <a:tcPr marT="36000" marB="36000" anchor="ctr">
                    <a:lnL w="6350" cap="flat" cmpd="sng" algn="ctr">
                      <a:solidFill>
                        <a:srgbClr val="BBE0E3"/>
                      </a:solidFill>
                      <a:prstDash val="solid"/>
                      <a:round/>
                      <a:headEnd type="none" w="med" len="med"/>
                      <a:tailEnd type="none" w="med" len="med"/>
                    </a:lnL>
                    <a:lnR w="6350" cap="flat" cmpd="sng" algn="ctr">
                      <a:solidFill>
                        <a:srgbClr val="BBE0E3"/>
                      </a:solidFill>
                      <a:prstDash val="solid"/>
                      <a:round/>
                      <a:headEnd type="none" w="med" len="med"/>
                      <a:tailEnd type="none" w="med" len="med"/>
                    </a:lnR>
                    <a:lnT w="6350" cap="flat" cmpd="sng" algn="ctr">
                      <a:solidFill>
                        <a:srgbClr val="BBE0E3"/>
                      </a:solidFill>
                      <a:prstDash val="solid"/>
                      <a:round/>
                      <a:headEnd type="none" w="med" len="med"/>
                      <a:tailEnd type="none" w="med" len="med"/>
                    </a:lnT>
                    <a:lnB w="6350" cap="flat" cmpd="sng" algn="ctr">
                      <a:solidFill>
                        <a:srgbClr val="BBE0E3"/>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000">
                          <a:solidFill>
                            <a:srgbClr val="3B687F"/>
                          </a:solidFill>
                        </a:rPr>
                        <a:t>% Anteil z.B. der natürlichen Ressourcen (Papierprodukte, Lebensmittel, Metalle), die aus nachhaltigen Quellen eingekauft werden</a:t>
                      </a:r>
                    </a:p>
                  </a:txBody>
                  <a:tcPr marL="72000" marR="72000" marT="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70811752"/>
                  </a:ext>
                </a:extLst>
              </a:tr>
              <a:tr h="225172">
                <a:tc rowSpan="7">
                  <a:txBody>
                    <a:bodyPr/>
                    <a:lstStyle/>
                    <a:p>
                      <a:r>
                        <a:rPr lang="de-DE" sz="1000" b="1">
                          <a:solidFill>
                            <a:srgbClr val="3B687F"/>
                          </a:solidFill>
                        </a:rPr>
                        <a:t>Soziale Nachhaltigkeit</a:t>
                      </a:r>
                    </a:p>
                  </a:txBody>
                  <a:tcPr marL="72000" marR="72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6350" cap="flat" cmpd="sng" algn="ctr">
                      <a:solidFill>
                        <a:srgbClr val="3F9197"/>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a:solidFill>
                            <a:srgbClr val="3B687F"/>
                          </a:solidFill>
                        </a:rPr>
                        <a:t>% Anteil der Lieferanten, die dem Verhaltenskodex (Code </a:t>
                      </a:r>
                      <a:r>
                        <a:rPr lang="de-DE" sz="1000" err="1">
                          <a:solidFill>
                            <a:srgbClr val="3B687F"/>
                          </a:solidFill>
                        </a:rPr>
                        <a:t>of</a:t>
                      </a:r>
                      <a:r>
                        <a:rPr lang="de-DE" sz="1000">
                          <a:solidFill>
                            <a:srgbClr val="3B687F"/>
                          </a:solidFill>
                        </a:rPr>
                        <a:t> </a:t>
                      </a:r>
                      <a:r>
                        <a:rPr lang="de-DE" sz="1000" err="1">
                          <a:solidFill>
                            <a:srgbClr val="3B687F"/>
                          </a:solidFill>
                        </a:rPr>
                        <a:t>Conduct</a:t>
                      </a:r>
                      <a:r>
                        <a:rPr lang="de-DE" sz="1000">
                          <a:solidFill>
                            <a:srgbClr val="3B687F"/>
                          </a:solidFill>
                        </a:rPr>
                        <a:t> – </a:t>
                      </a:r>
                      <a:r>
                        <a:rPr lang="de-DE" sz="1000" err="1">
                          <a:solidFill>
                            <a:srgbClr val="3B687F"/>
                          </a:solidFill>
                        </a:rPr>
                        <a:t>CoC</a:t>
                      </a:r>
                      <a:r>
                        <a:rPr lang="de-DE" sz="1000">
                          <a:solidFill>
                            <a:srgbClr val="3B687F"/>
                          </a:solidFill>
                        </a:rPr>
                        <a:t>) zugestimmt haben</a:t>
                      </a:r>
                    </a:p>
                  </a:txBody>
                  <a:tcPr marL="72000" marR="72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03181402"/>
                  </a:ext>
                </a:extLst>
              </a:tr>
              <a:tr h="225172">
                <a:tc vMerge="1">
                  <a:txBody>
                    <a:bodyPr/>
                    <a:lstStyle/>
                    <a:p>
                      <a:r>
                        <a:rPr lang="de-DE" sz="1000" b="1">
                          <a:solidFill>
                            <a:srgbClr val="3B687F"/>
                          </a:solidFill>
                        </a:rPr>
                        <a:t>Soziale Nachhaltigkeit</a:t>
                      </a:r>
                    </a:p>
                  </a:txBody>
                  <a:tcPr marL="72000" marR="72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a:solidFill>
                            <a:srgbClr val="3B687F"/>
                          </a:solidFill>
                        </a:rPr>
                        <a:t>% Anteil der Lieferanten, die anhand von Sozialkriterien überprüft wurden</a:t>
                      </a:r>
                    </a:p>
                  </a:txBody>
                  <a:tcPr marL="72000" marR="72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96601786"/>
                  </a:ext>
                </a:extLst>
              </a:tr>
              <a:tr h="225172">
                <a:tc vMerge="1">
                  <a:txBody>
                    <a:bodyPr/>
                    <a:lstStyle/>
                    <a:p>
                      <a:endParaRPr lang="de-DE" sz="1000">
                        <a:solidFill>
                          <a:srgbClr val="3B687F"/>
                        </a:solidFill>
                      </a:endParaRPr>
                    </a:p>
                  </a:txBody>
                  <a:tcPr marT="36000" marB="36000" anchor="ctr">
                    <a:lnR w="12700" cap="flat" cmpd="sng" algn="ctr">
                      <a:solidFill>
                        <a:schemeClr val="accent1"/>
                      </a:solidFill>
                      <a:prstDash val="solid"/>
                      <a:round/>
                      <a:headEnd type="none" w="med" len="med"/>
                      <a:tailEnd type="none" w="med" len="med"/>
                    </a:lnR>
                  </a:tcPr>
                </a:tc>
                <a:tc>
                  <a:txBody>
                    <a:bodyPr/>
                    <a:lstStyle/>
                    <a:p>
                      <a:r>
                        <a:rPr lang="de-DE" sz="1000">
                          <a:solidFill>
                            <a:srgbClr val="3B687F"/>
                          </a:solidFill>
                        </a:rPr>
                        <a:t>% Anteil der Lieferanten, für die bestimmte Audits (z.B. Sozial-Audits) durchgeführt wurden </a:t>
                      </a:r>
                    </a:p>
                  </a:txBody>
                  <a:tcPr marL="72000" marR="72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34164881"/>
                  </a:ext>
                </a:extLst>
              </a:tr>
              <a:tr h="179733">
                <a:tc vMerge="1">
                  <a:txBody>
                    <a:bodyPr/>
                    <a:lstStyle/>
                    <a:p>
                      <a:endParaRPr lang="de-DE"/>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a:solidFill>
                            <a:srgbClr val="3B687F"/>
                          </a:solidFill>
                        </a:rPr>
                        <a:t>% Anteil des risikogeprüften Einkaufsvolumens</a:t>
                      </a:r>
                      <a:endParaRPr lang="de-DE" sz="1000" kern="1200">
                        <a:solidFill>
                          <a:srgbClr val="3B687F"/>
                        </a:solidFill>
                        <a:latin typeface="+mn-lt"/>
                        <a:ea typeface="+mn-ea"/>
                        <a:cs typeface="+mn-cs"/>
                      </a:endParaRPr>
                    </a:p>
                  </a:txBody>
                  <a:tcPr marL="72000" marR="72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16568542"/>
                  </a:ext>
                </a:extLst>
              </a:tr>
              <a:tr h="378097">
                <a:tc vMerge="1">
                  <a:txBody>
                    <a:bodyPr/>
                    <a:lstStyle/>
                    <a:p>
                      <a:endParaRPr lang="de-DE" sz="1000">
                        <a:solidFill>
                          <a:srgbClr val="3B687F"/>
                        </a:solidFill>
                      </a:endParaRPr>
                    </a:p>
                  </a:txBody>
                  <a:tcPr marT="36000" marB="36000" anchor="ctr">
                    <a:lnR w="12700" cap="flat" cmpd="sng" algn="ctr">
                      <a:solidFill>
                        <a:schemeClr val="accent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a:solidFill>
                            <a:srgbClr val="3B687F"/>
                          </a:solidFill>
                        </a:rPr>
                        <a:t>% Anteil der relevanten Lieferanten, die das „</a:t>
                      </a:r>
                      <a:r>
                        <a:rPr lang="de-DE" sz="1000" err="1">
                          <a:solidFill>
                            <a:srgbClr val="3B687F"/>
                          </a:solidFill>
                        </a:rPr>
                        <a:t>Conflict</a:t>
                      </a:r>
                      <a:r>
                        <a:rPr lang="de-DE" sz="1000">
                          <a:solidFill>
                            <a:srgbClr val="3B687F"/>
                          </a:solidFill>
                        </a:rPr>
                        <a:t> Minerals Reporting“ Template ausfüllen </a:t>
                      </a:r>
                      <a:br>
                        <a:rPr lang="de-DE" sz="1000">
                          <a:solidFill>
                            <a:srgbClr val="3B687F"/>
                          </a:solidFill>
                        </a:rPr>
                      </a:br>
                      <a:r>
                        <a:rPr lang="de-DE" sz="1000">
                          <a:solidFill>
                            <a:srgbClr val="3B687F"/>
                          </a:solidFill>
                        </a:rPr>
                        <a:t>(bzw. die entsprechenden Anforderungen erfüllen)</a:t>
                      </a:r>
                    </a:p>
                  </a:txBody>
                  <a:tcPr marL="72000" marR="72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84948773"/>
                  </a:ext>
                </a:extLst>
              </a:tr>
              <a:tr h="225172">
                <a:tc vMerge="1">
                  <a:txBody>
                    <a:bodyPr/>
                    <a:lstStyle/>
                    <a:p>
                      <a:endParaRPr lang="de-DE" sz="1000">
                        <a:solidFill>
                          <a:srgbClr val="3B687F"/>
                        </a:solidFill>
                      </a:endParaRPr>
                    </a:p>
                  </a:txBody>
                  <a:tcPr marT="36000" marB="36000" anchor="ctr">
                    <a:lnR w="12700" cap="flat" cmpd="sng" algn="ctr">
                      <a:solidFill>
                        <a:schemeClr val="accent1"/>
                      </a:solidFill>
                      <a:prstDash val="solid"/>
                      <a:round/>
                      <a:headEnd type="none" w="med" len="med"/>
                      <a:tailEnd type="none" w="med" len="med"/>
                    </a:lnR>
                    <a:lnT w="6350" cap="flat" cmpd="sng" algn="ctr">
                      <a:solidFill>
                        <a:srgbClr val="3F9197"/>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a:solidFill>
                            <a:srgbClr val="3B687F"/>
                          </a:solidFill>
                        </a:rPr>
                        <a:t>% Anteil des Einkaufsvolumens mit lokalen Lieferanten</a:t>
                      </a:r>
                    </a:p>
                  </a:txBody>
                  <a:tcPr marL="72000" marR="72000" marT="36000" marB="36000" anchor="ctr">
                    <a:lnL w="12700" cap="flat" cmpd="sng" algn="ctr">
                      <a:solidFill>
                        <a:schemeClr val="accent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04949080"/>
                  </a:ext>
                </a:extLst>
              </a:tr>
              <a:tr h="225172">
                <a:tc vMerge="1">
                  <a:txBody>
                    <a:bodyPr/>
                    <a:lstStyle/>
                    <a:p>
                      <a:endParaRPr lang="de-DE" sz="1000">
                        <a:solidFill>
                          <a:srgbClr val="3B687F"/>
                        </a:solidFill>
                      </a:endParaRPr>
                    </a:p>
                  </a:txBody>
                  <a:tcPr marT="36000" marB="36000" anchor="ctr">
                    <a:lnR w="12700" cap="flat" cmpd="sng" algn="ctr">
                      <a:solidFill>
                        <a:schemeClr val="accent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a:solidFill>
                            <a:srgbClr val="3B687F"/>
                          </a:solidFill>
                        </a:rPr>
                        <a:t>% Anteil des Einkaufsvolumens mit diversen Lieferanten</a:t>
                      </a:r>
                    </a:p>
                  </a:txBody>
                  <a:tcPr marL="72000" marR="72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37607264"/>
                  </a:ext>
                </a:extLst>
              </a:tr>
              <a:tr h="225172">
                <a:tc rowSpan="2">
                  <a:txBody>
                    <a:bodyPr/>
                    <a:lstStyle/>
                    <a:p>
                      <a:r>
                        <a:rPr lang="de-DE" sz="1000" b="1">
                          <a:solidFill>
                            <a:srgbClr val="3B687F"/>
                          </a:solidFill>
                        </a:rPr>
                        <a:t>Finanzielle Nachhaltigkeit</a:t>
                      </a:r>
                    </a:p>
                  </a:txBody>
                  <a:tcPr marL="72000" marR="72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rgbClr val="3F9197"/>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a:solidFill>
                            <a:srgbClr val="3B687F"/>
                          </a:solidFill>
                        </a:rPr>
                        <a:t>% Anteil des Einkaufsvolumens für nachhaltige Produkte (basierend auf definierten Kriterien)</a:t>
                      </a:r>
                    </a:p>
                  </a:txBody>
                  <a:tcPr marL="72000" marR="72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99547580"/>
                  </a:ext>
                </a:extLst>
              </a:tr>
              <a:tr h="195492">
                <a:tc vMerge="1">
                  <a:txBody>
                    <a:bodyPr/>
                    <a:lstStyle/>
                    <a:p>
                      <a:endParaRPr lang="de-DE" sz="1000">
                        <a:solidFill>
                          <a:srgbClr val="3B687F"/>
                        </a:solidFill>
                      </a:endParaRPr>
                    </a:p>
                  </a:txBody>
                  <a:tcPr marT="36000" marB="36000" anchor="ctr">
                    <a:lnR w="12700" cap="flat" cmpd="sng" algn="ctr">
                      <a:solidFill>
                        <a:schemeClr val="accent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dirty="0">
                          <a:solidFill>
                            <a:srgbClr val="3B687F"/>
                          </a:solidFill>
                        </a:rPr>
                        <a:t>% Anteil der Ausgaben für Produkten mit einem Lebenszyklus unter </a:t>
                      </a:r>
                      <a:r>
                        <a:rPr lang="de-DE" sz="1000" dirty="0" smtClean="0">
                          <a:solidFill>
                            <a:srgbClr val="3B687F"/>
                          </a:solidFill>
                        </a:rPr>
                        <a:t>zwölf </a:t>
                      </a:r>
                      <a:r>
                        <a:rPr lang="de-DE" sz="1000" dirty="0">
                          <a:solidFill>
                            <a:srgbClr val="3B687F"/>
                          </a:solidFill>
                        </a:rPr>
                        <a:t>Monaten</a:t>
                      </a:r>
                    </a:p>
                  </a:txBody>
                  <a:tcPr marL="72000" marR="72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81745636"/>
                  </a:ext>
                </a:extLst>
              </a:tr>
            </a:tbl>
          </a:graphicData>
        </a:graphic>
      </p:graphicFrame>
      <p:sp>
        <p:nvSpPr>
          <p:cNvPr id="16" name="Datumsplatzhalter 5">
            <a:extLst>
              <a:ext uri="{FF2B5EF4-FFF2-40B4-BE49-F238E27FC236}">
                <a16:creationId xmlns:a16="http://schemas.microsoft.com/office/drawing/2014/main" id="{605FB765-F864-D640-897F-A166A81B2845}"/>
              </a:ext>
            </a:extLst>
          </p:cNvPr>
          <p:cNvSpPr>
            <a:spLocks noGrp="1"/>
          </p:cNvSpPr>
          <p:nvPr>
            <p:ph type="dt" sz="half" idx="12"/>
          </p:nvPr>
        </p:nvSpPr>
        <p:spPr>
          <a:xfrm>
            <a:off x="431801" y="223838"/>
            <a:ext cx="8118433" cy="476250"/>
          </a:xfrm>
        </p:spPr>
        <p:txBody>
          <a:bodyPr/>
          <a:lstStyle/>
          <a:p>
            <a:r>
              <a:rPr lang="de-DE" smtClean="0"/>
              <a:t>Schulungskonzept für Nachhaltigen Einkauf – 2. </a:t>
            </a:r>
            <a:r>
              <a:rPr lang="de-DE" kern="0" smtClean="0">
                <a:cs typeface="Calibri" panose="020F0502020204030204" pitchFamily="34" charset="0"/>
              </a:rPr>
              <a:t>Fachwissen &amp; Methodenkompetenz</a:t>
            </a:r>
            <a:endParaRPr lang="de-DE" kern="0">
              <a:cs typeface="Calibri" panose="020F0502020204030204" pitchFamily="34" charset="0"/>
            </a:endParaRPr>
          </a:p>
        </p:txBody>
      </p:sp>
    </p:spTree>
    <p:extLst>
      <p:ext uri="{BB962C8B-B14F-4D97-AF65-F5344CB8AC3E}">
        <p14:creationId xmlns:p14="http://schemas.microsoft.com/office/powerpoint/2010/main" val="2094486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0"/>
          </p:nvPr>
        </p:nvSpPr>
        <p:spPr/>
        <p:txBody>
          <a:bodyPr/>
          <a:lstStyle/>
          <a:p>
            <a:r>
              <a:rPr lang="de-DE" dirty="0" smtClean="0">
                <a:latin typeface="+mn-lt"/>
              </a:rPr>
              <a:t>© LfU / IZU Infozentrum </a:t>
            </a:r>
            <a:r>
              <a:rPr lang="de-DE" dirty="0" err="1" smtClean="0">
                <a:latin typeface="+mn-lt"/>
              </a:rPr>
              <a:t>UmweltWirtschaft</a:t>
            </a:r>
            <a:r>
              <a:rPr lang="de-DE" dirty="0" smtClean="0">
                <a:latin typeface="+mn-lt"/>
              </a:rPr>
              <a:t> / 2022</a:t>
            </a:r>
            <a:endParaRPr lang="de-DE" dirty="0">
              <a:latin typeface="+mn-lt"/>
            </a:endParaRPr>
          </a:p>
        </p:txBody>
      </p:sp>
      <p:sp>
        <p:nvSpPr>
          <p:cNvPr id="5" name="Foliennummernplatzhalter 4"/>
          <p:cNvSpPr>
            <a:spLocks noGrp="1"/>
          </p:cNvSpPr>
          <p:nvPr>
            <p:ph type="sldNum" sz="quarter" idx="4"/>
          </p:nvPr>
        </p:nvSpPr>
        <p:spPr>
          <a:xfrm>
            <a:off x="5905500" y="6477000"/>
            <a:ext cx="478532" cy="280988"/>
          </a:xfrm>
        </p:spPr>
        <p:txBody>
          <a:bodyPr/>
          <a:lstStyle/>
          <a:p>
            <a:fld id="{874F30DA-0C98-471D-8D41-FDABE1A1224B}" type="slidenum">
              <a:rPr lang="de-DE">
                <a:latin typeface="+mn-lt"/>
              </a:rPr>
              <a:pPr/>
              <a:t>3</a:t>
            </a:fld>
            <a:endParaRPr lang="de-DE">
              <a:latin typeface="+mn-lt"/>
            </a:endParaRPr>
          </a:p>
        </p:txBody>
      </p:sp>
      <p:sp>
        <p:nvSpPr>
          <p:cNvPr id="6" name="Datumsplatzhalter 5"/>
          <p:cNvSpPr>
            <a:spLocks noGrp="1"/>
          </p:cNvSpPr>
          <p:nvPr>
            <p:ph type="dt" sz="half" idx="12"/>
          </p:nvPr>
        </p:nvSpPr>
        <p:spPr>
          <a:xfrm>
            <a:off x="431801" y="223838"/>
            <a:ext cx="7612062" cy="476250"/>
          </a:xfrm>
        </p:spPr>
        <p:txBody>
          <a:bodyPr/>
          <a:lstStyle/>
          <a:p>
            <a:r>
              <a:rPr lang="de-DE" smtClean="0"/>
              <a:t>Schulungskonzept für Nachhaltigen Einkauf – Hintergrund, Ziele &amp; Inhalte</a:t>
            </a:r>
            <a:endParaRPr lang="de-DE"/>
          </a:p>
        </p:txBody>
      </p:sp>
      <p:sp>
        <p:nvSpPr>
          <p:cNvPr id="252930" name="Rectangle 2"/>
          <p:cNvSpPr>
            <a:spLocks noGrp="1" noChangeArrowheads="1"/>
          </p:cNvSpPr>
          <p:nvPr>
            <p:ph type="title"/>
          </p:nvPr>
        </p:nvSpPr>
        <p:spPr>
          <a:xfrm>
            <a:off x="431801" y="935038"/>
            <a:ext cx="11425767" cy="500062"/>
          </a:xfrm>
        </p:spPr>
        <p:txBody>
          <a:bodyPr/>
          <a:lstStyle/>
          <a:p>
            <a:r>
              <a:rPr lang="de-DE">
                <a:latin typeface="+mn-lt"/>
              </a:rPr>
              <a:t>Aufbau der Schulung und didaktisches Konzept</a:t>
            </a:r>
          </a:p>
        </p:txBody>
      </p:sp>
      <p:sp>
        <p:nvSpPr>
          <p:cNvPr id="25" name="Textfeld 24">
            <a:extLst>
              <a:ext uri="{FF2B5EF4-FFF2-40B4-BE49-F238E27FC236}">
                <a16:creationId xmlns:a16="http://schemas.microsoft.com/office/drawing/2014/main" id="{713A25BB-37B0-654A-B95F-C969F940EF86}"/>
              </a:ext>
            </a:extLst>
          </p:cNvPr>
          <p:cNvSpPr txBox="1"/>
          <p:nvPr/>
        </p:nvSpPr>
        <p:spPr>
          <a:xfrm>
            <a:off x="431801" y="1628774"/>
            <a:ext cx="11425237" cy="492443"/>
          </a:xfrm>
          <a:prstGeom prst="rect">
            <a:avLst/>
          </a:prstGeom>
          <a:noFill/>
        </p:spPr>
        <p:txBody>
          <a:bodyPr wrap="square" rtlCol="0">
            <a:spAutoFit/>
          </a:bodyPr>
          <a:lstStyle/>
          <a:p>
            <a:pPr algn="l"/>
            <a:r>
              <a:rPr lang="de-DE" sz="1300">
                <a:solidFill>
                  <a:srgbClr val="3B687F"/>
                </a:solidFill>
              </a:rPr>
              <a:t>Das Schulungskonzept ist modular aufgebaut, und bietet neben den vermittelten Inhalten Hinweise auf weiterführende, multimediale Referenzen. Die Schulung ist so konzipiert, dass sie sich sowohl für Vorträge als auch für das Selbststudium eignet. </a:t>
            </a:r>
          </a:p>
        </p:txBody>
      </p:sp>
      <p:sp>
        <p:nvSpPr>
          <p:cNvPr id="8" name="Textfeld 7">
            <a:extLst>
              <a:ext uri="{FF2B5EF4-FFF2-40B4-BE49-F238E27FC236}">
                <a16:creationId xmlns:a16="http://schemas.microsoft.com/office/drawing/2014/main" id="{B07A3010-58DD-E842-8E4D-3A1879F09703}"/>
              </a:ext>
            </a:extLst>
          </p:cNvPr>
          <p:cNvSpPr txBox="1"/>
          <p:nvPr/>
        </p:nvSpPr>
        <p:spPr>
          <a:xfrm>
            <a:off x="1708852" y="2447609"/>
            <a:ext cx="8706934" cy="971035"/>
          </a:xfrm>
          <a:prstGeom prst="rect">
            <a:avLst/>
          </a:prstGeom>
          <a:noFill/>
        </p:spPr>
        <p:txBody>
          <a:bodyPr wrap="square" tIns="0" bIns="0" rtlCol="0">
            <a:spAutoFit/>
          </a:bodyPr>
          <a:lstStyle/>
          <a:p>
            <a:pPr algn="l" eaLnBrk="1" fontAlgn="auto" hangingPunct="1">
              <a:spcBef>
                <a:spcPts val="0"/>
              </a:spcBef>
              <a:spcAft>
                <a:spcPts val="600"/>
              </a:spcAft>
            </a:pPr>
            <a:r>
              <a:rPr lang="de-DE" sz="1600" b="1" dirty="0">
                <a:solidFill>
                  <a:srgbClr val="3B687F"/>
                </a:solidFill>
                <a:latin typeface="Calibri" panose="020F0502020204030204"/>
                <a:ea typeface="+mn-ea"/>
              </a:rPr>
              <a:t>Modularer Aufbau</a:t>
            </a:r>
          </a:p>
          <a:p>
            <a:pPr marL="222250" lvl="1" indent="-212725" algn="l" eaLnBrk="1" hangingPunct="1">
              <a:lnSpc>
                <a:spcPct val="110000"/>
              </a:lnSpc>
              <a:spcBef>
                <a:spcPts val="0"/>
              </a:spcBef>
              <a:spcAft>
                <a:spcPts val="300"/>
              </a:spcAft>
              <a:buClr>
                <a:srgbClr val="526E7F"/>
              </a:buClr>
              <a:buFontTx/>
              <a:buChar char="•"/>
            </a:pPr>
            <a:r>
              <a:rPr lang="de-DE" sz="1200" dirty="0">
                <a:solidFill>
                  <a:srgbClr val="3B687F"/>
                </a:solidFill>
                <a:latin typeface="Arial"/>
                <a:cs typeface="Calibri" panose="020F0502020204030204" pitchFamily="34" charset="0"/>
              </a:rPr>
              <a:t>Die Schulungsunterlage ist in drei Module strukturiert, welche je in zwei Untermodule gegliedert </a:t>
            </a:r>
            <a:r>
              <a:rPr lang="de-DE" sz="1200" dirty="0" smtClean="0">
                <a:solidFill>
                  <a:srgbClr val="3B687F"/>
                </a:solidFill>
                <a:latin typeface="Arial"/>
                <a:cs typeface="Calibri" panose="020F0502020204030204" pitchFamily="34" charset="0"/>
              </a:rPr>
              <a:t>sind.</a:t>
            </a:r>
            <a:endParaRPr lang="de-DE" sz="1200" dirty="0">
              <a:solidFill>
                <a:srgbClr val="3B687F"/>
              </a:solidFill>
              <a:latin typeface="Arial"/>
              <a:cs typeface="Calibri" panose="020F0502020204030204" pitchFamily="34" charset="0"/>
            </a:endParaRPr>
          </a:p>
          <a:p>
            <a:pPr marL="222250" lvl="1" indent="-212725" algn="l" eaLnBrk="1" hangingPunct="1">
              <a:lnSpc>
                <a:spcPct val="110000"/>
              </a:lnSpc>
              <a:spcBef>
                <a:spcPts val="0"/>
              </a:spcBef>
              <a:spcAft>
                <a:spcPts val="300"/>
              </a:spcAft>
              <a:buClr>
                <a:srgbClr val="526E7F"/>
              </a:buClr>
              <a:buFontTx/>
              <a:buChar char="•"/>
            </a:pPr>
            <a:r>
              <a:rPr lang="de-DE" sz="1200" dirty="0">
                <a:solidFill>
                  <a:srgbClr val="3B687F"/>
                </a:solidFill>
                <a:latin typeface="Arial"/>
                <a:cs typeface="Calibri" panose="020F0502020204030204" pitchFamily="34" charset="0"/>
              </a:rPr>
              <a:t>Der modulare Aufbau der Schulungsunterlage ermöglicht es Unternehmen mit unterschiedlichem Kenntnisstand schnell zu den für sie relevanten Informationen zu </a:t>
            </a:r>
            <a:r>
              <a:rPr lang="de-DE" sz="1200" dirty="0" smtClean="0">
                <a:solidFill>
                  <a:srgbClr val="3B687F"/>
                </a:solidFill>
                <a:latin typeface="Arial"/>
                <a:cs typeface="Calibri" panose="020F0502020204030204" pitchFamily="34" charset="0"/>
              </a:rPr>
              <a:t>gelangen.</a:t>
            </a:r>
            <a:endParaRPr lang="de-DE" sz="1200" dirty="0">
              <a:solidFill>
                <a:srgbClr val="3B687F"/>
              </a:solidFill>
              <a:latin typeface="Arial"/>
              <a:cs typeface="Calibri" panose="020F0502020204030204" pitchFamily="34" charset="0"/>
            </a:endParaRPr>
          </a:p>
        </p:txBody>
      </p:sp>
      <p:sp>
        <p:nvSpPr>
          <p:cNvPr id="11" name="Textfeld 10">
            <a:extLst>
              <a:ext uri="{FF2B5EF4-FFF2-40B4-BE49-F238E27FC236}">
                <a16:creationId xmlns:a16="http://schemas.microsoft.com/office/drawing/2014/main" id="{C32ACFAE-CEB6-7641-AE98-88B24631B1A1}"/>
              </a:ext>
            </a:extLst>
          </p:cNvPr>
          <p:cNvSpPr txBox="1"/>
          <p:nvPr/>
        </p:nvSpPr>
        <p:spPr>
          <a:xfrm>
            <a:off x="1708852" y="3733653"/>
            <a:ext cx="8706934" cy="1198800"/>
          </a:xfrm>
          <a:prstGeom prst="rect">
            <a:avLst/>
          </a:prstGeom>
          <a:noFill/>
        </p:spPr>
        <p:txBody>
          <a:bodyPr wrap="square" tIns="0" bIns="0" rtlCol="0">
            <a:spAutoFit/>
          </a:bodyPr>
          <a:lstStyle/>
          <a:p>
            <a:pPr algn="l" eaLnBrk="1" fontAlgn="auto" hangingPunct="1">
              <a:spcBef>
                <a:spcPts val="0"/>
              </a:spcBef>
              <a:spcAft>
                <a:spcPts val="600"/>
              </a:spcAft>
            </a:pPr>
            <a:r>
              <a:rPr lang="de-DE" sz="1600" b="1" dirty="0">
                <a:solidFill>
                  <a:srgbClr val="3B687F"/>
                </a:solidFill>
                <a:latin typeface="Calibri" panose="020F0502020204030204"/>
                <a:ea typeface="+mn-ea"/>
              </a:rPr>
              <a:t>Weiterführende Informationen &amp; Referenzen</a:t>
            </a:r>
          </a:p>
          <a:p>
            <a:pPr marL="222250" lvl="1" indent="-212725" algn="l" eaLnBrk="1" hangingPunct="1">
              <a:lnSpc>
                <a:spcPct val="110000"/>
              </a:lnSpc>
              <a:spcBef>
                <a:spcPts val="0"/>
              </a:spcBef>
              <a:spcAft>
                <a:spcPts val="300"/>
              </a:spcAft>
              <a:buClr>
                <a:srgbClr val="526E7F"/>
              </a:buClr>
              <a:buFontTx/>
              <a:buChar char="•"/>
            </a:pPr>
            <a:r>
              <a:rPr lang="de-DE" sz="1200" dirty="0">
                <a:solidFill>
                  <a:srgbClr val="3B687F"/>
                </a:solidFill>
                <a:latin typeface="Arial"/>
                <a:cs typeface="Calibri" panose="020F0502020204030204" pitchFamily="34" charset="0"/>
              </a:rPr>
              <a:t>Die Seiten des Schulungskonzepts umfassen je eine Kernaussage sowie die entsprechend dargestellten </a:t>
            </a:r>
            <a:r>
              <a:rPr lang="de-DE" sz="1200" dirty="0" smtClean="0">
                <a:solidFill>
                  <a:srgbClr val="3B687F"/>
                </a:solidFill>
                <a:latin typeface="Arial"/>
                <a:cs typeface="Calibri" panose="020F0502020204030204" pitchFamily="34" charset="0"/>
              </a:rPr>
              <a:t>Inhalte.</a:t>
            </a:r>
            <a:endParaRPr lang="de-DE" sz="1200" dirty="0">
              <a:solidFill>
                <a:srgbClr val="3B687F"/>
              </a:solidFill>
              <a:latin typeface="Arial"/>
              <a:cs typeface="Calibri" panose="020F0502020204030204" pitchFamily="34" charset="0"/>
            </a:endParaRPr>
          </a:p>
          <a:p>
            <a:pPr marL="222250" lvl="1" indent="-212725" algn="l" eaLnBrk="1" hangingPunct="1">
              <a:lnSpc>
                <a:spcPct val="110000"/>
              </a:lnSpc>
              <a:spcBef>
                <a:spcPts val="0"/>
              </a:spcBef>
              <a:spcAft>
                <a:spcPts val="300"/>
              </a:spcAft>
              <a:buClr>
                <a:srgbClr val="526E7F"/>
              </a:buClr>
              <a:buFontTx/>
              <a:buChar char="•"/>
            </a:pPr>
            <a:r>
              <a:rPr lang="de-DE" sz="1200" dirty="0">
                <a:solidFill>
                  <a:srgbClr val="3B687F"/>
                </a:solidFill>
                <a:latin typeface="Arial"/>
                <a:cs typeface="Calibri" panose="020F0502020204030204" pitchFamily="34" charset="0"/>
              </a:rPr>
              <a:t>Darüber hinaus finden sich in den </a:t>
            </a:r>
            <a:r>
              <a:rPr lang="de-DE" sz="1200" dirty="0" err="1">
                <a:solidFill>
                  <a:srgbClr val="3B687F"/>
                </a:solidFill>
                <a:latin typeface="Arial"/>
                <a:cs typeface="Calibri" panose="020F0502020204030204" pitchFamily="34" charset="0"/>
              </a:rPr>
              <a:t>Textboxen</a:t>
            </a:r>
            <a:r>
              <a:rPr lang="de-DE" sz="1200" dirty="0">
                <a:solidFill>
                  <a:srgbClr val="3B687F"/>
                </a:solidFill>
                <a:latin typeface="Arial"/>
                <a:cs typeface="Calibri" panose="020F0502020204030204" pitchFamily="34" charset="0"/>
              </a:rPr>
              <a:t> rechts weiterführende Hinweise zu interessanten und hilfreichen Richtlinien, Studien, Büchern, Fallbeispielen, Videos und </a:t>
            </a:r>
            <a:r>
              <a:rPr lang="de-DE" sz="1200" dirty="0" smtClean="0">
                <a:solidFill>
                  <a:srgbClr val="3B687F"/>
                </a:solidFill>
                <a:latin typeface="Arial"/>
                <a:cs typeface="Calibri" panose="020F0502020204030204" pitchFamily="34" charset="0"/>
              </a:rPr>
              <a:t>Podcasts.</a:t>
            </a:r>
            <a:endParaRPr lang="de-DE" sz="1200" dirty="0">
              <a:solidFill>
                <a:srgbClr val="3B687F"/>
              </a:solidFill>
              <a:latin typeface="Arial"/>
              <a:cs typeface="Calibri" panose="020F0502020204030204" pitchFamily="34" charset="0"/>
            </a:endParaRPr>
          </a:p>
          <a:p>
            <a:pPr marL="222250" lvl="1" indent="-212725" algn="l" eaLnBrk="1" hangingPunct="1">
              <a:lnSpc>
                <a:spcPct val="110000"/>
              </a:lnSpc>
              <a:spcBef>
                <a:spcPts val="0"/>
              </a:spcBef>
              <a:spcAft>
                <a:spcPts val="300"/>
              </a:spcAft>
              <a:buClr>
                <a:srgbClr val="526E7F"/>
              </a:buClr>
              <a:buFontTx/>
              <a:buChar char="•"/>
            </a:pPr>
            <a:r>
              <a:rPr lang="de-DE" sz="1200" dirty="0">
                <a:solidFill>
                  <a:srgbClr val="3B687F"/>
                </a:solidFill>
                <a:latin typeface="Arial"/>
                <a:cs typeface="Calibri" panose="020F0502020204030204" pitchFamily="34" charset="0"/>
              </a:rPr>
              <a:t>Die weiterführenden Hinweise ermöglichen je nach Bedarf eine Vertiefung der gelernten </a:t>
            </a:r>
            <a:r>
              <a:rPr lang="de-DE" sz="1200" dirty="0" smtClean="0">
                <a:solidFill>
                  <a:srgbClr val="3B687F"/>
                </a:solidFill>
                <a:latin typeface="Arial"/>
                <a:cs typeface="Calibri" panose="020F0502020204030204" pitchFamily="34" charset="0"/>
              </a:rPr>
              <a:t>Inhalte. </a:t>
            </a:r>
            <a:endParaRPr lang="de-DE" sz="1200" dirty="0">
              <a:solidFill>
                <a:srgbClr val="3B687F"/>
              </a:solidFill>
              <a:latin typeface="Arial"/>
              <a:cs typeface="Calibri" panose="020F0502020204030204" pitchFamily="34" charset="0"/>
            </a:endParaRPr>
          </a:p>
        </p:txBody>
      </p:sp>
      <p:sp>
        <p:nvSpPr>
          <p:cNvPr id="13" name="Textfeld 12">
            <a:extLst>
              <a:ext uri="{FF2B5EF4-FFF2-40B4-BE49-F238E27FC236}">
                <a16:creationId xmlns:a16="http://schemas.microsoft.com/office/drawing/2014/main" id="{EA235671-3EAE-8548-9154-597F870719D1}"/>
              </a:ext>
            </a:extLst>
          </p:cNvPr>
          <p:cNvSpPr txBox="1"/>
          <p:nvPr/>
        </p:nvSpPr>
        <p:spPr>
          <a:xfrm>
            <a:off x="1708852" y="5263234"/>
            <a:ext cx="8706934" cy="955262"/>
          </a:xfrm>
          <a:prstGeom prst="rect">
            <a:avLst/>
          </a:prstGeom>
          <a:noFill/>
        </p:spPr>
        <p:txBody>
          <a:bodyPr wrap="square" tIns="0" bIns="0" rtlCol="0">
            <a:spAutoFit/>
          </a:bodyPr>
          <a:lstStyle/>
          <a:p>
            <a:pPr algn="l" eaLnBrk="1" fontAlgn="auto" hangingPunct="1">
              <a:spcBef>
                <a:spcPts val="0"/>
              </a:spcBef>
              <a:spcAft>
                <a:spcPts val="600"/>
              </a:spcAft>
            </a:pPr>
            <a:r>
              <a:rPr lang="de-DE" sz="1600" b="1">
                <a:solidFill>
                  <a:srgbClr val="3B687F"/>
                </a:solidFill>
                <a:latin typeface="Calibri" panose="020F0502020204030204"/>
                <a:ea typeface="+mn-ea"/>
              </a:rPr>
              <a:t>Didaktisches Konzept</a:t>
            </a:r>
          </a:p>
          <a:p>
            <a:pPr marL="222250" lvl="1" indent="-212725" algn="l" eaLnBrk="1" hangingPunct="1">
              <a:lnSpc>
                <a:spcPct val="110000"/>
              </a:lnSpc>
              <a:spcBef>
                <a:spcPts val="0"/>
              </a:spcBef>
              <a:spcAft>
                <a:spcPts val="300"/>
              </a:spcAft>
              <a:buClr>
                <a:srgbClr val="526E7F"/>
              </a:buClr>
              <a:buFontTx/>
              <a:buChar char="•"/>
            </a:pPr>
            <a:r>
              <a:rPr lang="de-DE" sz="1200">
                <a:solidFill>
                  <a:srgbClr val="3B687F"/>
                </a:solidFill>
                <a:latin typeface="Arial"/>
                <a:cs typeface="Calibri" panose="020F0502020204030204" pitchFamily="34" charset="0"/>
              </a:rPr>
              <a:t>Das Schulungskonzept eignet sich als Vortragsformat sowie auch für das Selbststudium.</a:t>
            </a:r>
          </a:p>
          <a:p>
            <a:pPr marL="222250" lvl="1" indent="-212725" algn="l" eaLnBrk="1" hangingPunct="1">
              <a:lnSpc>
                <a:spcPct val="110000"/>
              </a:lnSpc>
              <a:spcBef>
                <a:spcPts val="0"/>
              </a:spcBef>
              <a:spcAft>
                <a:spcPts val="300"/>
              </a:spcAft>
              <a:buClr>
                <a:srgbClr val="526E7F"/>
              </a:buClr>
              <a:buFontTx/>
              <a:buChar char="•"/>
            </a:pPr>
            <a:r>
              <a:rPr lang="de-DE" sz="1200">
                <a:solidFill>
                  <a:srgbClr val="3B687F"/>
                </a:solidFill>
                <a:latin typeface="Arial"/>
                <a:cs typeface="Calibri" panose="020F0502020204030204" pitchFamily="34" charset="0"/>
              </a:rPr>
              <a:t>Die Schulung kann sowohl im Rahmen einer Präsenzveranstaltung als auch im Rahmen eines Webinars oder E-Learning Formats umgesetzt werden. </a:t>
            </a:r>
          </a:p>
        </p:txBody>
      </p:sp>
      <p:pic>
        <p:nvPicPr>
          <p:cNvPr id="20" name="Grafik 19" descr="Gebäudesteinmauer mit einfarbiger Füllung">
            <a:extLst>
              <a:ext uri="{FF2B5EF4-FFF2-40B4-BE49-F238E27FC236}">
                <a16:creationId xmlns:a16="http://schemas.microsoft.com/office/drawing/2014/main" id="{513A3177-FAAA-714B-8F2B-6FCB7BF50B4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47431" y="2468040"/>
            <a:ext cx="914400" cy="914400"/>
          </a:xfrm>
          <a:prstGeom prst="rect">
            <a:avLst/>
          </a:prstGeom>
        </p:spPr>
      </p:pic>
      <p:pic>
        <p:nvPicPr>
          <p:cNvPr id="23" name="Grafik 22" descr="Informationen mit einfarbiger Füllung">
            <a:extLst>
              <a:ext uri="{FF2B5EF4-FFF2-40B4-BE49-F238E27FC236}">
                <a16:creationId xmlns:a16="http://schemas.microsoft.com/office/drawing/2014/main" id="{B9B70845-6266-BB4A-8E02-2C7144124DB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447431" y="3838849"/>
            <a:ext cx="988407" cy="988407"/>
          </a:xfrm>
          <a:prstGeom prst="rect">
            <a:avLst/>
          </a:prstGeom>
        </p:spPr>
      </p:pic>
      <p:pic>
        <p:nvPicPr>
          <p:cNvPr id="28" name="Grafik 27" descr="Fernstudium Sprache mit einfarbiger Füllung">
            <a:extLst>
              <a:ext uri="{FF2B5EF4-FFF2-40B4-BE49-F238E27FC236}">
                <a16:creationId xmlns:a16="http://schemas.microsoft.com/office/drawing/2014/main" id="{CCF00C94-0465-994E-843E-367B6CACB9E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447431" y="5283665"/>
            <a:ext cx="914400" cy="914400"/>
          </a:xfrm>
          <a:prstGeom prst="rect">
            <a:avLst/>
          </a:prstGeom>
        </p:spPr>
      </p:pic>
    </p:spTree>
    <p:extLst>
      <p:ext uri="{BB962C8B-B14F-4D97-AF65-F5344CB8AC3E}">
        <p14:creationId xmlns:p14="http://schemas.microsoft.com/office/powerpoint/2010/main" val="27098739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E05F5E0A-A424-4A40-8DDD-BDB868C038CE}"/>
              </a:ext>
            </a:extLst>
          </p:cNvPr>
          <p:cNvSpPr/>
          <p:nvPr/>
        </p:nvSpPr>
        <p:spPr bwMode="auto">
          <a:xfrm>
            <a:off x="442913" y="1628775"/>
            <a:ext cx="1745810" cy="4716463"/>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sp>
        <p:nvSpPr>
          <p:cNvPr id="20" name="Rechteck 19">
            <a:extLst>
              <a:ext uri="{FF2B5EF4-FFF2-40B4-BE49-F238E27FC236}">
                <a16:creationId xmlns:a16="http://schemas.microsoft.com/office/drawing/2014/main" id="{23BFF35F-E042-F546-89A2-D3277267F51B}"/>
              </a:ext>
            </a:extLst>
          </p:cNvPr>
          <p:cNvSpPr/>
          <p:nvPr/>
        </p:nvSpPr>
        <p:spPr bwMode="auto">
          <a:xfrm>
            <a:off x="2365746" y="1628775"/>
            <a:ext cx="9491291" cy="4716463"/>
          </a:xfrm>
          <a:prstGeom prst="rect">
            <a:avLst/>
          </a:prstGeom>
          <a:solidFill>
            <a:schemeClr val="bg1"/>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4500000" bIns="45720" numCol="1" rtlCol="0" anchor="ctr" anchorCtr="0" compatLnSpc="1">
            <a:prstTxWarp prst="textNoShape">
              <a:avLst/>
            </a:prstTxWarp>
          </a:bodyPr>
          <a:lstStyle/>
          <a:p>
            <a:pPr marL="514350" indent="-514350" algn="l">
              <a:spcBef>
                <a:spcPts val="1200"/>
              </a:spcBef>
              <a:spcAft>
                <a:spcPts val="1200"/>
              </a:spcAft>
              <a:buFont typeface="+mj-lt"/>
              <a:buAutoNum type="arabicPeriod"/>
            </a:pPr>
            <a:r>
              <a:rPr lang="de-DE" sz="2200">
                <a:solidFill>
                  <a:srgbClr val="3B687F"/>
                </a:solidFill>
              </a:rPr>
              <a:t>Ist Ihr Unternehmen direkt vom Lieferkettensorgfaltspflichtengesetz betroffen?</a:t>
            </a:r>
          </a:p>
          <a:p>
            <a:pPr marL="514350" indent="-514350" algn="l">
              <a:spcBef>
                <a:spcPts val="1200"/>
              </a:spcBef>
              <a:spcAft>
                <a:spcPts val="1200"/>
              </a:spcAft>
              <a:buFont typeface="+mj-lt"/>
              <a:buAutoNum type="arabicPeriod"/>
            </a:pPr>
            <a:r>
              <a:rPr lang="de-DE" sz="2200">
                <a:solidFill>
                  <a:srgbClr val="3B687F"/>
                </a:solidFill>
              </a:rPr>
              <a:t>Wie bereitet sich Ihr Unternehmen auf das Gesetz vor?</a:t>
            </a:r>
          </a:p>
          <a:p>
            <a:pPr marL="514350" indent="-514350" algn="l">
              <a:spcBef>
                <a:spcPts val="1200"/>
              </a:spcBef>
              <a:spcAft>
                <a:spcPts val="1200"/>
              </a:spcAft>
              <a:buFont typeface="+mj-lt"/>
              <a:buAutoNum type="arabicPeriod"/>
            </a:pPr>
            <a:r>
              <a:rPr lang="de-DE" sz="2200">
                <a:solidFill>
                  <a:srgbClr val="3B687F"/>
                </a:solidFill>
              </a:rPr>
              <a:t>Welche Anforderungen werden seitens Ihrer Kunden bereits an </a:t>
            </a:r>
            <a:br>
              <a:rPr lang="de-DE" sz="2200">
                <a:solidFill>
                  <a:srgbClr val="3B687F"/>
                </a:solidFill>
              </a:rPr>
            </a:br>
            <a:r>
              <a:rPr lang="de-DE" sz="2200">
                <a:solidFill>
                  <a:srgbClr val="3B687F"/>
                </a:solidFill>
              </a:rPr>
              <a:t>Sie gestellt?</a:t>
            </a:r>
          </a:p>
        </p:txBody>
      </p:sp>
      <p:pic>
        <p:nvPicPr>
          <p:cNvPr id="19" name="Grafik 18">
            <a:extLst>
              <a:ext uri="{FF2B5EF4-FFF2-40B4-BE49-F238E27FC236}">
                <a16:creationId xmlns:a16="http://schemas.microsoft.com/office/drawing/2014/main" id="{8475B697-7190-774F-A03B-FF99B59A1949}"/>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a:stretch/>
        </p:blipFill>
        <p:spPr>
          <a:xfrm>
            <a:off x="9173874" y="2598285"/>
            <a:ext cx="1773873" cy="2777443"/>
          </a:xfrm>
          <a:prstGeom prst="rect">
            <a:avLst/>
          </a:prstGeom>
        </p:spPr>
      </p:pic>
      <p:pic>
        <p:nvPicPr>
          <p:cNvPr id="12" name="Grafik 11" descr="Fragezeichen mit einfarbiger Füllung">
            <a:extLst>
              <a:ext uri="{FF2B5EF4-FFF2-40B4-BE49-F238E27FC236}">
                <a16:creationId xmlns:a16="http://schemas.microsoft.com/office/drawing/2014/main" id="{2DA57A63-2115-1443-9C01-3B3EF711ADC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321017" y="2985725"/>
            <a:ext cx="2002563" cy="2002563"/>
          </a:xfrm>
          <a:prstGeom prst="rect">
            <a:avLst/>
          </a:prstGeom>
        </p:spPr>
      </p:pic>
      <p:sp>
        <p:nvSpPr>
          <p:cNvPr id="10" name="Titel 9">
            <a:extLst>
              <a:ext uri="{FF2B5EF4-FFF2-40B4-BE49-F238E27FC236}">
                <a16:creationId xmlns:a16="http://schemas.microsoft.com/office/drawing/2014/main" id="{F85777ED-BD44-7D47-A694-BFE89E5E25CF}"/>
              </a:ext>
            </a:extLst>
          </p:cNvPr>
          <p:cNvSpPr>
            <a:spLocks noGrp="1"/>
          </p:cNvSpPr>
          <p:nvPr>
            <p:ph type="title"/>
          </p:nvPr>
        </p:nvSpPr>
        <p:spPr/>
        <p:txBody>
          <a:bodyPr/>
          <a:lstStyle/>
          <a:p>
            <a:r>
              <a:rPr lang="de-DE"/>
              <a:t>Nachhaltige Beschaffung – Fokus Lieferkettensorgfaltspflichtengesetz (</a:t>
            </a:r>
            <a:r>
              <a:rPr lang="de-DE" err="1"/>
              <a:t>LkSG</a:t>
            </a:r>
            <a:r>
              <a:rPr lang="de-DE"/>
              <a:t>)</a:t>
            </a:r>
          </a:p>
        </p:txBody>
      </p:sp>
      <p:sp>
        <p:nvSpPr>
          <p:cNvPr id="2" name="Fußzeilenplatzhalter 1">
            <a:extLst>
              <a:ext uri="{FF2B5EF4-FFF2-40B4-BE49-F238E27FC236}">
                <a16:creationId xmlns:a16="http://schemas.microsoft.com/office/drawing/2014/main" id="{3B331015-987C-1544-A39D-BD9792994614}"/>
              </a:ext>
            </a:extLst>
          </p:cNvPr>
          <p:cNvSpPr>
            <a:spLocks noGrp="1"/>
          </p:cNvSpPr>
          <p:nvPr>
            <p:ph type="ftr" sz="quarter" idx="10"/>
          </p:nvPr>
        </p:nvSpPr>
        <p:spPr/>
        <p:txBody>
          <a:bodyPr/>
          <a:lstStyle/>
          <a:p>
            <a:r>
              <a:rPr lang="de-DE" dirty="0" smtClean="0"/>
              <a:t>© LfU / IZU Infozentrum </a:t>
            </a:r>
            <a:r>
              <a:rPr lang="de-DE" dirty="0" err="1" smtClean="0"/>
              <a:t>UmweltWirtschaft</a:t>
            </a:r>
            <a:r>
              <a:rPr lang="de-DE" dirty="0" smtClean="0"/>
              <a:t> / 2022</a:t>
            </a:r>
            <a:endParaRPr lang="de-DE" dirty="0"/>
          </a:p>
        </p:txBody>
      </p:sp>
      <p:sp>
        <p:nvSpPr>
          <p:cNvPr id="3" name="Foliennummernplatzhalter 2">
            <a:extLst>
              <a:ext uri="{FF2B5EF4-FFF2-40B4-BE49-F238E27FC236}">
                <a16:creationId xmlns:a16="http://schemas.microsoft.com/office/drawing/2014/main" id="{45A49BD9-EB93-B047-AF17-CB8561731681}"/>
              </a:ext>
            </a:extLst>
          </p:cNvPr>
          <p:cNvSpPr>
            <a:spLocks noGrp="1"/>
          </p:cNvSpPr>
          <p:nvPr>
            <p:ph type="sldNum" sz="quarter" idx="4"/>
          </p:nvPr>
        </p:nvSpPr>
        <p:spPr/>
        <p:txBody>
          <a:bodyPr/>
          <a:lstStyle/>
          <a:p>
            <a:fld id="{894680D0-7A83-433A-9719-C4143F27F647}" type="slidenum">
              <a:rPr lang="de-DE" smtClean="0"/>
              <a:pPr/>
              <a:t>30</a:t>
            </a:fld>
            <a:endParaRPr lang="de-DE"/>
          </a:p>
        </p:txBody>
      </p:sp>
      <p:sp>
        <p:nvSpPr>
          <p:cNvPr id="15" name="Datumsplatzhalter 5">
            <a:extLst>
              <a:ext uri="{FF2B5EF4-FFF2-40B4-BE49-F238E27FC236}">
                <a16:creationId xmlns:a16="http://schemas.microsoft.com/office/drawing/2014/main" id="{237A0D73-05D9-EE45-B671-5547E5C4B9B4}"/>
              </a:ext>
            </a:extLst>
          </p:cNvPr>
          <p:cNvSpPr>
            <a:spLocks noGrp="1"/>
          </p:cNvSpPr>
          <p:nvPr>
            <p:ph type="dt" sz="half" idx="12"/>
          </p:nvPr>
        </p:nvSpPr>
        <p:spPr>
          <a:xfrm>
            <a:off x="431801" y="223838"/>
            <a:ext cx="8118433" cy="476250"/>
          </a:xfrm>
        </p:spPr>
        <p:txBody>
          <a:bodyPr/>
          <a:lstStyle/>
          <a:p>
            <a:r>
              <a:rPr lang="de-DE" smtClean="0"/>
              <a:t>Schulungskonzept für Nachhaltigen Einkauf – 2. </a:t>
            </a:r>
            <a:r>
              <a:rPr lang="de-DE" kern="0" smtClean="0">
                <a:cs typeface="Calibri" panose="020F0502020204030204" pitchFamily="34" charset="0"/>
              </a:rPr>
              <a:t>Fachwissen &amp; Methodenkompetenz</a:t>
            </a:r>
            <a:endParaRPr lang="de-DE" kern="0">
              <a:cs typeface="Calibri" panose="020F0502020204030204" pitchFamily="34" charset="0"/>
            </a:endParaRPr>
          </a:p>
        </p:txBody>
      </p:sp>
    </p:spTree>
    <p:extLst>
      <p:ext uri="{BB962C8B-B14F-4D97-AF65-F5344CB8AC3E}">
        <p14:creationId xmlns:p14="http://schemas.microsoft.com/office/powerpoint/2010/main" val="6643555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032746-FDC1-F642-8CE8-4CE6A6B7BBF6}"/>
              </a:ext>
            </a:extLst>
          </p:cNvPr>
          <p:cNvSpPr>
            <a:spLocks noGrp="1"/>
          </p:cNvSpPr>
          <p:nvPr>
            <p:ph type="title"/>
          </p:nvPr>
        </p:nvSpPr>
        <p:spPr>
          <a:xfrm>
            <a:off x="431801" y="935038"/>
            <a:ext cx="11425767" cy="500062"/>
          </a:xfrm>
        </p:spPr>
        <p:txBody>
          <a:bodyPr/>
          <a:lstStyle/>
          <a:p>
            <a:r>
              <a:rPr lang="de-DE"/>
              <a:t>Nachhaltige Beschaffung – Fokus Lieferkettensorgfaltspflichtengesetz (</a:t>
            </a:r>
            <a:r>
              <a:rPr lang="de-DE" err="1"/>
              <a:t>LkSG</a:t>
            </a:r>
            <a:r>
              <a:rPr lang="de-DE"/>
              <a:t>)</a:t>
            </a:r>
          </a:p>
        </p:txBody>
      </p:sp>
      <p:sp>
        <p:nvSpPr>
          <p:cNvPr id="4" name="Fußzeilenplatzhalter 3">
            <a:extLst>
              <a:ext uri="{FF2B5EF4-FFF2-40B4-BE49-F238E27FC236}">
                <a16:creationId xmlns:a16="http://schemas.microsoft.com/office/drawing/2014/main" id="{D541BC83-5765-AA42-8516-56B026E39D64}"/>
              </a:ext>
            </a:extLst>
          </p:cNvPr>
          <p:cNvSpPr>
            <a:spLocks noGrp="1"/>
          </p:cNvSpPr>
          <p:nvPr>
            <p:ph type="ftr" sz="quarter" idx="10"/>
          </p:nvPr>
        </p:nvSpPr>
        <p:spPr/>
        <p:txBody>
          <a:bodyPr/>
          <a:lstStyle/>
          <a:p>
            <a:r>
              <a:rPr lang="de-DE" dirty="0" smtClean="0"/>
              <a:t>© LfU / IZU Infozentrum </a:t>
            </a:r>
            <a:r>
              <a:rPr lang="de-DE" dirty="0" err="1" smtClean="0"/>
              <a:t>UmweltWirtschaft</a:t>
            </a:r>
            <a:r>
              <a:rPr lang="de-DE" dirty="0" smtClean="0"/>
              <a:t> / 2022</a:t>
            </a:r>
            <a:endParaRPr lang="de-DE" dirty="0"/>
          </a:p>
        </p:txBody>
      </p:sp>
      <p:sp>
        <p:nvSpPr>
          <p:cNvPr id="6" name="Foliennummernplatzhalter 5">
            <a:extLst>
              <a:ext uri="{FF2B5EF4-FFF2-40B4-BE49-F238E27FC236}">
                <a16:creationId xmlns:a16="http://schemas.microsoft.com/office/drawing/2014/main" id="{1F327968-3A89-9C4C-A16A-755E0A964D3A}"/>
              </a:ext>
            </a:extLst>
          </p:cNvPr>
          <p:cNvSpPr>
            <a:spLocks noGrp="1"/>
          </p:cNvSpPr>
          <p:nvPr>
            <p:ph type="sldNum" sz="quarter" idx="4"/>
          </p:nvPr>
        </p:nvSpPr>
        <p:spPr/>
        <p:txBody>
          <a:bodyPr/>
          <a:lstStyle/>
          <a:p>
            <a:fld id="{894680D0-7A83-433A-9719-C4143F27F647}" type="slidenum">
              <a:rPr lang="de-DE" smtClean="0"/>
              <a:pPr/>
              <a:t>31</a:t>
            </a:fld>
            <a:endParaRPr lang="de-DE"/>
          </a:p>
        </p:txBody>
      </p:sp>
      <p:sp>
        <p:nvSpPr>
          <p:cNvPr id="9" name="Textfeld 8">
            <a:extLst>
              <a:ext uri="{FF2B5EF4-FFF2-40B4-BE49-F238E27FC236}">
                <a16:creationId xmlns:a16="http://schemas.microsoft.com/office/drawing/2014/main" id="{B21A79A7-DC59-F449-84D4-BEE95CB2B375}"/>
              </a:ext>
            </a:extLst>
          </p:cNvPr>
          <p:cNvSpPr txBox="1"/>
          <p:nvPr/>
        </p:nvSpPr>
        <p:spPr>
          <a:xfrm>
            <a:off x="447133" y="1489620"/>
            <a:ext cx="9048575" cy="692497"/>
          </a:xfrm>
          <a:prstGeom prst="rect">
            <a:avLst/>
          </a:prstGeom>
          <a:noFill/>
        </p:spPr>
        <p:txBody>
          <a:bodyPr wrap="square" rtlCol="0">
            <a:spAutoFit/>
          </a:bodyPr>
          <a:lstStyle/>
          <a:p>
            <a:pPr algn="l"/>
            <a:r>
              <a:rPr lang="de-DE" sz="1300" dirty="0">
                <a:solidFill>
                  <a:srgbClr val="3B687F"/>
                </a:solidFill>
              </a:rPr>
              <a:t>Dem Einkauf kommt bei der Umsetzung des </a:t>
            </a:r>
            <a:r>
              <a:rPr lang="de-DE" sz="1300" dirty="0" err="1">
                <a:solidFill>
                  <a:srgbClr val="3B687F"/>
                </a:solidFill>
              </a:rPr>
              <a:t>LkSG</a:t>
            </a:r>
            <a:r>
              <a:rPr lang="de-DE" sz="1300" dirty="0">
                <a:solidFill>
                  <a:srgbClr val="3B687F"/>
                </a:solidFill>
              </a:rPr>
              <a:t> eine entscheidende Rolle zu. Die </a:t>
            </a:r>
            <a:r>
              <a:rPr lang="de-DE" sz="1300" dirty="0" smtClean="0">
                <a:solidFill>
                  <a:srgbClr val="3B687F"/>
                </a:solidFill>
              </a:rPr>
              <a:t>Arbeitshilfen des IZU, wie beispielsweise der Vorbereitungs-Check zum </a:t>
            </a:r>
            <a:r>
              <a:rPr lang="de-DE" sz="1300" dirty="0" err="1" smtClean="0">
                <a:solidFill>
                  <a:srgbClr val="3B687F"/>
                </a:solidFill>
              </a:rPr>
              <a:t>LkSG</a:t>
            </a:r>
            <a:r>
              <a:rPr lang="de-DE" sz="1300" dirty="0" smtClean="0">
                <a:solidFill>
                  <a:srgbClr val="3B687F"/>
                </a:solidFill>
              </a:rPr>
              <a:t> und das Starter-Kit bieten </a:t>
            </a:r>
            <a:r>
              <a:rPr lang="de-DE" sz="1300" dirty="0">
                <a:solidFill>
                  <a:srgbClr val="3B687F"/>
                </a:solidFill>
              </a:rPr>
              <a:t>hilfreiche Anleitungen, wie die Risikoanalyse durchgeführt und Maßnahmen abgeleitet und umgesetzt werden können.</a:t>
            </a:r>
          </a:p>
        </p:txBody>
      </p:sp>
      <p:sp>
        <p:nvSpPr>
          <p:cNvPr id="13" name="Rechteck 12">
            <a:extLst>
              <a:ext uri="{FF2B5EF4-FFF2-40B4-BE49-F238E27FC236}">
                <a16:creationId xmlns:a16="http://schemas.microsoft.com/office/drawing/2014/main" id="{5F1470DD-DE99-8D4F-B891-7A667015243D}"/>
              </a:ext>
            </a:extLst>
          </p:cNvPr>
          <p:cNvSpPr/>
          <p:nvPr/>
        </p:nvSpPr>
        <p:spPr bwMode="auto">
          <a:xfrm>
            <a:off x="9624392" y="1628774"/>
            <a:ext cx="2232646" cy="4701600"/>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0000" tIns="72000" rIns="91440" bIns="72000" numCol="1" rtlCol="0" anchor="t" anchorCtr="0" compatLnSpc="1">
            <a:prstTxWarp prst="textNoShape">
              <a:avLst/>
            </a:prstTxWarp>
          </a:bodyPr>
          <a:lstStyle/>
          <a:p>
            <a:pPr marL="182563" marR="0" algn="l" defTabSz="914400" rtl="0" eaLnBrk="0" fontAlgn="base" latinLnBrk="0" hangingPunct="0">
              <a:lnSpc>
                <a:spcPct val="100000"/>
              </a:lnSpc>
              <a:spcBef>
                <a:spcPct val="0"/>
              </a:spcBef>
              <a:spcAft>
                <a:spcPts val="600"/>
              </a:spcAft>
              <a:buClrTx/>
              <a:buSzTx/>
              <a:buFontTx/>
              <a:buNone/>
            </a:pPr>
            <a:r>
              <a:rPr kumimoji="0" lang="de-DE" sz="1000" b="1" i="0" u="none" strike="noStrike" cap="none" normalizeH="0" baseline="0">
                <a:ln>
                  <a:noFill/>
                </a:ln>
                <a:solidFill>
                  <a:srgbClr val="3B687F"/>
                </a:solidFill>
                <a:effectLst/>
                <a:latin typeface="Arial" charset="0"/>
                <a:ea typeface="ＭＳ Ｐゴシック" charset="-128"/>
              </a:rPr>
              <a:t>Weiterführende Informationen</a:t>
            </a:r>
          </a:p>
          <a:p>
            <a:pPr marL="182563" indent="-182563" algn="l">
              <a:spcAft>
                <a:spcPts val="300"/>
              </a:spcAft>
              <a:buFont typeface="Arial" panose="020B0604020202020204" pitchFamily="34" charset="0"/>
              <a:buChar char="•"/>
            </a:pPr>
            <a:r>
              <a:rPr lang="de-DE" sz="1000">
                <a:solidFill>
                  <a:srgbClr val="3B687F"/>
                </a:solidFill>
              </a:rPr>
              <a:t>Das </a:t>
            </a:r>
            <a:r>
              <a:rPr lang="de-DE" sz="1000">
                <a:solidFill>
                  <a:srgbClr val="3B687F"/>
                </a:solidFill>
                <a:hlinkClick r:id="rId3">
                  <a:extLst>
                    <a:ext uri="{A12FA001-AC4F-418D-AE19-62706E023703}">
                      <ahyp:hlinkClr xmlns:ahyp="http://schemas.microsoft.com/office/drawing/2018/hyperlinkcolor" xmlns="" val="tx"/>
                    </a:ext>
                  </a:extLst>
                </a:hlinkClick>
              </a:rPr>
              <a:t>BMZ</a:t>
            </a:r>
            <a:r>
              <a:rPr lang="de-DE" sz="1000">
                <a:solidFill>
                  <a:srgbClr val="3B687F"/>
                </a:solidFill>
              </a:rPr>
              <a:t> informiert über wesentliche Fragen und Antworten zum </a:t>
            </a:r>
            <a:r>
              <a:rPr lang="de-DE" sz="1000" err="1">
                <a:solidFill>
                  <a:srgbClr val="3B687F"/>
                </a:solidFill>
              </a:rPr>
              <a:t>LkSG</a:t>
            </a:r>
            <a:r>
              <a:rPr lang="de-DE" sz="1000">
                <a:solidFill>
                  <a:srgbClr val="3B687F"/>
                </a:solidFill>
              </a:rPr>
              <a:t> </a:t>
            </a:r>
          </a:p>
          <a:p>
            <a:pPr marL="182563" lvl="0" indent="-182563" algn="l">
              <a:buFont typeface="Arial" panose="020B0604020202020204" pitchFamily="34" charset="0"/>
              <a:buChar char="•"/>
            </a:pPr>
            <a:endParaRPr lang="de-DE" sz="1000">
              <a:solidFill>
                <a:srgbClr val="3B687F"/>
              </a:solidFill>
            </a:endParaRPr>
          </a:p>
          <a:p>
            <a:pPr marL="182563" lvl="0" indent="-182563" algn="l">
              <a:buFont typeface="Arial" panose="020B0604020202020204" pitchFamily="34" charset="0"/>
              <a:buChar char="•"/>
            </a:pPr>
            <a:endParaRPr lang="de-DE" sz="1000">
              <a:solidFill>
                <a:srgbClr val="3B687F"/>
              </a:solidFill>
            </a:endParaRPr>
          </a:p>
          <a:p>
            <a:pPr marL="184150" algn="l"/>
            <a:endParaRPr lang="de-DE" sz="1000">
              <a:solidFill>
                <a:srgbClr val="3B687F"/>
              </a:solidFill>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lang="de-DE" sz="1000">
              <a:solidFill>
                <a:srgbClr val="3B687F"/>
              </a:solidFill>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kumimoji="0" lang="de-DE" sz="1000" i="0" u="none" strike="noStrike" cap="none" normalizeH="0" baseline="0">
              <a:ln>
                <a:noFill/>
              </a:ln>
              <a:solidFill>
                <a:srgbClr val="3B687F"/>
              </a:solidFill>
              <a:effectLst/>
              <a:latin typeface="Arial" charset="0"/>
              <a:ea typeface="ＭＳ Ｐゴシック" charset="-128"/>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kumimoji="0" lang="de-DE" sz="1000" i="0" u="none" strike="noStrike" cap="none" normalizeH="0" baseline="0">
              <a:ln>
                <a:noFill/>
              </a:ln>
              <a:solidFill>
                <a:srgbClr val="3B687F"/>
              </a:solidFill>
              <a:effectLst/>
              <a:latin typeface="Arial" charset="0"/>
              <a:ea typeface="ＭＳ Ｐゴシック" charset="-128"/>
            </a:endParaRPr>
          </a:p>
        </p:txBody>
      </p:sp>
      <p:pic>
        <p:nvPicPr>
          <p:cNvPr id="14" name="Grafik 13" descr="Informationen mit einfarbiger Füllung">
            <a:extLst>
              <a:ext uri="{FF2B5EF4-FFF2-40B4-BE49-F238E27FC236}">
                <a16:creationId xmlns:a16="http://schemas.microsoft.com/office/drawing/2014/main" id="{BD2189F9-C91F-E544-BDD1-A0A0BC5A483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9648000" y="1658527"/>
            <a:ext cx="216000" cy="216000"/>
          </a:xfrm>
          <a:prstGeom prst="rect">
            <a:avLst/>
          </a:prstGeom>
        </p:spPr>
      </p:pic>
      <p:sp>
        <p:nvSpPr>
          <p:cNvPr id="21" name="Rechteck 20">
            <a:extLst>
              <a:ext uri="{FF2B5EF4-FFF2-40B4-BE49-F238E27FC236}">
                <a16:creationId xmlns:a16="http://schemas.microsoft.com/office/drawing/2014/main" id="{3B979A2D-F1B8-C74A-AF2B-7D319283774A}"/>
              </a:ext>
            </a:extLst>
          </p:cNvPr>
          <p:cNvSpPr/>
          <p:nvPr/>
        </p:nvSpPr>
        <p:spPr bwMode="auto">
          <a:xfrm>
            <a:off x="442913" y="2276475"/>
            <a:ext cx="1745810" cy="4068763"/>
          </a:xfrm>
          <a:prstGeom prst="rect">
            <a:avLst/>
          </a:prstGeom>
          <a:solidFill>
            <a:srgbClr val="3B687F"/>
          </a:solidFill>
          <a:ln w="9525" cap="flat" cmpd="sng" algn="ctr">
            <a:solidFill>
              <a:srgbClr val="3B687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pic>
        <p:nvPicPr>
          <p:cNvPr id="22" name="Picture 26" descr="wappen_xl_sw">
            <a:extLst>
              <a:ext uri="{FF2B5EF4-FFF2-40B4-BE49-F238E27FC236}">
                <a16:creationId xmlns:a16="http://schemas.microsoft.com/office/drawing/2014/main" id="{17A5E08F-859D-6641-839A-C8093B63E91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41724" y="3413298"/>
            <a:ext cx="833807" cy="483113"/>
          </a:xfrm>
          <a:prstGeom prst="rect">
            <a:avLst/>
          </a:prstGeom>
          <a:noFill/>
          <a:extLst>
            <a:ext uri="{909E8E84-426E-40DD-AFC4-6F175D3DCCD1}">
              <a14:hiddenFill xmlns:a14="http://schemas.microsoft.com/office/drawing/2010/main">
                <a:solidFill>
                  <a:srgbClr val="FFFFFF"/>
                </a:solidFill>
              </a14:hiddenFill>
            </a:ext>
          </a:extLst>
        </p:spPr>
      </p:pic>
      <p:sp>
        <p:nvSpPr>
          <p:cNvPr id="23" name="Rechteck 22">
            <a:extLst>
              <a:ext uri="{FF2B5EF4-FFF2-40B4-BE49-F238E27FC236}">
                <a16:creationId xmlns:a16="http://schemas.microsoft.com/office/drawing/2014/main" id="{8D47BD74-6EF9-574E-AA86-CD77A497F819}"/>
              </a:ext>
            </a:extLst>
          </p:cNvPr>
          <p:cNvSpPr/>
          <p:nvPr/>
        </p:nvSpPr>
        <p:spPr bwMode="auto">
          <a:xfrm>
            <a:off x="2365747" y="2276475"/>
            <a:ext cx="7001278" cy="4068763"/>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1440" tIns="45720" rIns="4500000" bIns="45720" numCol="1" rtlCol="0" anchor="ctr" anchorCtr="0" compatLnSpc="1">
            <a:prstTxWarp prst="textNoShape">
              <a:avLst/>
            </a:prstTxWarp>
          </a:bodyPr>
          <a:lstStyle/>
          <a:p>
            <a:pPr algn="l">
              <a:spcBef>
                <a:spcPts val="1200"/>
              </a:spcBef>
              <a:spcAft>
                <a:spcPts val="1200"/>
              </a:spcAft>
            </a:pPr>
            <a:endParaRPr lang="de-DE" sz="2200">
              <a:solidFill>
                <a:srgbClr val="3B687F"/>
              </a:solidFill>
            </a:endParaRPr>
          </a:p>
        </p:txBody>
      </p:sp>
      <p:sp>
        <p:nvSpPr>
          <p:cNvPr id="24" name="Text Box 27">
            <a:extLst>
              <a:ext uri="{FF2B5EF4-FFF2-40B4-BE49-F238E27FC236}">
                <a16:creationId xmlns:a16="http://schemas.microsoft.com/office/drawing/2014/main" id="{274C2088-0232-074A-81FB-B10B65FD9966}"/>
              </a:ext>
            </a:extLst>
          </p:cNvPr>
          <p:cNvSpPr txBox="1">
            <a:spLocks noChangeArrowheads="1"/>
          </p:cNvSpPr>
          <p:nvPr/>
        </p:nvSpPr>
        <p:spPr bwMode="auto">
          <a:xfrm>
            <a:off x="462791" y="3990769"/>
            <a:ext cx="1512740" cy="64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nSpc>
                <a:spcPct val="85000"/>
              </a:lnSpc>
            </a:pPr>
            <a:r>
              <a:rPr lang="de-DE" sz="1600">
                <a:solidFill>
                  <a:schemeClr val="bg1"/>
                </a:solidFill>
              </a:rPr>
              <a:t>Bayerisches Landesamt für</a:t>
            </a:r>
          </a:p>
          <a:p>
            <a:pPr>
              <a:lnSpc>
                <a:spcPct val="90000"/>
              </a:lnSpc>
            </a:pPr>
            <a:r>
              <a:rPr lang="de-DE" sz="1600">
                <a:solidFill>
                  <a:schemeClr val="bg1"/>
                </a:solidFill>
              </a:rPr>
              <a:t>Umwelt</a:t>
            </a:r>
          </a:p>
        </p:txBody>
      </p:sp>
      <p:pic>
        <p:nvPicPr>
          <p:cNvPr id="8" name="Grafik 7">
            <a:extLst>
              <a:ext uri="{FF2B5EF4-FFF2-40B4-BE49-F238E27FC236}">
                <a16:creationId xmlns:a16="http://schemas.microsoft.com/office/drawing/2014/main" id="{623B1067-CB2C-0345-83C0-7CD27BA9F4FC}"/>
              </a:ext>
            </a:extLst>
          </p:cNvPr>
          <p:cNvPicPr>
            <a:picLocks noChangeAspect="1"/>
          </p:cNvPicPr>
          <p:nvPr/>
        </p:nvPicPr>
        <p:blipFill>
          <a:blip r:embed="rId7"/>
          <a:stretch>
            <a:fillRect/>
          </a:stretch>
        </p:blipFill>
        <p:spPr>
          <a:xfrm>
            <a:off x="3325090" y="2875820"/>
            <a:ext cx="5474744" cy="3079544"/>
          </a:xfrm>
          <a:prstGeom prst="rect">
            <a:avLst/>
          </a:prstGeom>
          <a:ln>
            <a:solidFill>
              <a:schemeClr val="bg1">
                <a:lumMod val="75000"/>
              </a:schemeClr>
            </a:solidFill>
          </a:ln>
        </p:spPr>
      </p:pic>
      <p:sp>
        <p:nvSpPr>
          <p:cNvPr id="19" name="Datumsplatzhalter 5">
            <a:extLst>
              <a:ext uri="{FF2B5EF4-FFF2-40B4-BE49-F238E27FC236}">
                <a16:creationId xmlns:a16="http://schemas.microsoft.com/office/drawing/2014/main" id="{AF01B212-7356-2943-905F-022108B4481B}"/>
              </a:ext>
            </a:extLst>
          </p:cNvPr>
          <p:cNvSpPr>
            <a:spLocks noGrp="1"/>
          </p:cNvSpPr>
          <p:nvPr>
            <p:ph type="dt" sz="half" idx="12"/>
          </p:nvPr>
        </p:nvSpPr>
        <p:spPr>
          <a:xfrm>
            <a:off x="431801" y="223838"/>
            <a:ext cx="8118433" cy="476250"/>
          </a:xfrm>
        </p:spPr>
        <p:txBody>
          <a:bodyPr/>
          <a:lstStyle/>
          <a:p>
            <a:r>
              <a:rPr lang="de-DE" smtClean="0"/>
              <a:t>Schulungskonzept für Nachhaltigen Einkauf – 2. </a:t>
            </a:r>
            <a:r>
              <a:rPr lang="de-DE" kern="0" smtClean="0">
                <a:cs typeface="Calibri" panose="020F0502020204030204" pitchFamily="34" charset="0"/>
              </a:rPr>
              <a:t>Fachwissen &amp; Methodenkompetenz</a:t>
            </a:r>
            <a:endParaRPr lang="de-DE" kern="0">
              <a:cs typeface="Calibri" panose="020F0502020204030204" pitchFamily="34" charset="0"/>
            </a:endParaRPr>
          </a:p>
        </p:txBody>
      </p:sp>
    </p:spTree>
    <p:extLst>
      <p:ext uri="{BB962C8B-B14F-4D97-AF65-F5344CB8AC3E}">
        <p14:creationId xmlns:p14="http://schemas.microsoft.com/office/powerpoint/2010/main" val="18191254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0"/>
          </p:nvPr>
        </p:nvSpPr>
        <p:spPr/>
        <p:txBody>
          <a:bodyPr/>
          <a:lstStyle/>
          <a:p>
            <a:r>
              <a:rPr lang="de-DE" dirty="0" smtClean="0">
                <a:latin typeface="+mn-lt"/>
              </a:rPr>
              <a:t>© LfU / IZU Infozentrum </a:t>
            </a:r>
            <a:r>
              <a:rPr lang="de-DE" dirty="0" err="1" smtClean="0">
                <a:latin typeface="+mn-lt"/>
              </a:rPr>
              <a:t>UmweltWirtschaft</a:t>
            </a:r>
            <a:r>
              <a:rPr lang="de-DE" dirty="0" smtClean="0">
                <a:latin typeface="+mn-lt"/>
              </a:rPr>
              <a:t> / 2022</a:t>
            </a:r>
            <a:endParaRPr lang="de-DE" dirty="0">
              <a:latin typeface="+mn-lt"/>
            </a:endParaRPr>
          </a:p>
        </p:txBody>
      </p:sp>
      <p:sp>
        <p:nvSpPr>
          <p:cNvPr id="5" name="Foliennummernplatzhalter 4"/>
          <p:cNvSpPr>
            <a:spLocks noGrp="1"/>
          </p:cNvSpPr>
          <p:nvPr>
            <p:ph type="sldNum" sz="quarter" idx="4"/>
          </p:nvPr>
        </p:nvSpPr>
        <p:spPr>
          <a:xfrm>
            <a:off x="5905500" y="6477000"/>
            <a:ext cx="478532" cy="280988"/>
          </a:xfrm>
        </p:spPr>
        <p:txBody>
          <a:bodyPr/>
          <a:lstStyle/>
          <a:p>
            <a:fld id="{874F30DA-0C98-471D-8D41-FDABE1A1224B}" type="slidenum">
              <a:rPr lang="de-DE">
                <a:latin typeface="+mn-lt"/>
              </a:rPr>
              <a:pPr/>
              <a:t>32</a:t>
            </a:fld>
            <a:endParaRPr lang="de-DE">
              <a:latin typeface="+mn-lt"/>
            </a:endParaRPr>
          </a:p>
        </p:txBody>
      </p:sp>
      <p:sp>
        <p:nvSpPr>
          <p:cNvPr id="252930" name="Rectangle 2"/>
          <p:cNvSpPr>
            <a:spLocks noGrp="1" noChangeArrowheads="1"/>
          </p:cNvSpPr>
          <p:nvPr>
            <p:ph type="title"/>
          </p:nvPr>
        </p:nvSpPr>
        <p:spPr>
          <a:xfrm>
            <a:off x="431801" y="935038"/>
            <a:ext cx="11425767" cy="500062"/>
          </a:xfrm>
        </p:spPr>
        <p:txBody>
          <a:bodyPr/>
          <a:lstStyle/>
          <a:p>
            <a:r>
              <a:rPr lang="de-DE">
                <a:latin typeface="+mn-lt"/>
              </a:rPr>
              <a:t>Inhaltsverzeichnis</a:t>
            </a:r>
          </a:p>
        </p:txBody>
      </p:sp>
      <p:sp>
        <p:nvSpPr>
          <p:cNvPr id="25" name="Datumsplatzhalter 5">
            <a:extLst>
              <a:ext uri="{FF2B5EF4-FFF2-40B4-BE49-F238E27FC236}">
                <a16:creationId xmlns:a16="http://schemas.microsoft.com/office/drawing/2014/main" id="{0D9E2181-C964-7E4E-A34F-06A7930CB078}"/>
              </a:ext>
            </a:extLst>
          </p:cNvPr>
          <p:cNvSpPr>
            <a:spLocks noGrp="1"/>
          </p:cNvSpPr>
          <p:nvPr>
            <p:ph type="dt" sz="half" idx="12"/>
          </p:nvPr>
        </p:nvSpPr>
        <p:spPr>
          <a:xfrm>
            <a:off x="431801" y="223838"/>
            <a:ext cx="8118433" cy="476250"/>
          </a:xfrm>
        </p:spPr>
        <p:txBody>
          <a:bodyPr/>
          <a:lstStyle/>
          <a:p>
            <a:r>
              <a:rPr lang="de-DE" smtClean="0"/>
              <a:t>Schulungskonzept für Nachhaltigen Einkauf – 2. </a:t>
            </a:r>
            <a:r>
              <a:rPr lang="de-DE" kern="0" smtClean="0">
                <a:cs typeface="Calibri" panose="020F0502020204030204" pitchFamily="34" charset="0"/>
              </a:rPr>
              <a:t>Fachwissen &amp; Methodenkompetenz</a:t>
            </a:r>
            <a:endParaRPr lang="de-DE" kern="0">
              <a:cs typeface="Calibri" panose="020F0502020204030204" pitchFamily="34" charset="0"/>
            </a:endParaRPr>
          </a:p>
        </p:txBody>
      </p:sp>
      <p:sp>
        <p:nvSpPr>
          <p:cNvPr id="24" name="Textfeld 23">
            <a:extLst>
              <a:ext uri="{FF2B5EF4-FFF2-40B4-BE49-F238E27FC236}">
                <a16:creationId xmlns:a16="http://schemas.microsoft.com/office/drawing/2014/main" id="{B7D58468-5883-CD4D-9C2B-DD7298E30A97}"/>
              </a:ext>
            </a:extLst>
          </p:cNvPr>
          <p:cNvSpPr txBox="1"/>
          <p:nvPr/>
        </p:nvSpPr>
        <p:spPr>
          <a:xfrm>
            <a:off x="8184232" y="2453113"/>
            <a:ext cx="3528000" cy="3856207"/>
          </a:xfrm>
          <a:prstGeom prst="rect">
            <a:avLst/>
          </a:prstGeom>
          <a:noFill/>
          <a:ln w="19050">
            <a:solidFill>
              <a:schemeClr val="bg1">
                <a:lumMod val="75000"/>
              </a:schemeClr>
            </a:solidFill>
          </a:ln>
        </p:spPr>
        <p:txBody>
          <a:bodyPr wrap="square" tIns="72000" bIns="72000" rtlCol="0" anchor="t" anchorCtr="0">
            <a:noAutofit/>
          </a:bodyPr>
          <a:lstStyle>
            <a:defPPr>
              <a:defRPr lang="de-DE"/>
            </a:defPPr>
            <a:lvl1pPr marL="193675" indent="-193675" algn="l" eaLnBrk="1" hangingPunct="1">
              <a:lnSpc>
                <a:spcPct val="110000"/>
              </a:lnSpc>
              <a:spcBef>
                <a:spcPts val="300"/>
              </a:spcBef>
              <a:spcAft>
                <a:spcPts val="300"/>
              </a:spcAft>
              <a:buClr>
                <a:srgbClr val="526E7F"/>
              </a:buClr>
              <a:buFontTx/>
              <a:buChar char="•"/>
              <a:defRPr sz="1300">
                <a:solidFill>
                  <a:srgbClr val="3B687F"/>
                </a:solidFill>
                <a:latin typeface="+mn-lt"/>
                <a:cs typeface="Calibri" panose="020F0502020204030204" pitchFamily="34" charset="0"/>
              </a:defRPr>
            </a:lvl1pPr>
            <a:lvl2pPr marL="444500" lvl="1" indent="-222250" algn="l" eaLnBrk="1" hangingPunct="1">
              <a:lnSpc>
                <a:spcPct val="110000"/>
              </a:lnSpc>
              <a:spcBef>
                <a:spcPts val="300"/>
              </a:spcBef>
              <a:spcAft>
                <a:spcPts val="300"/>
              </a:spcAft>
              <a:buClr>
                <a:srgbClr val="526E7F"/>
              </a:buClr>
              <a:buFontTx/>
              <a:buChar char="•"/>
              <a:defRPr sz="1300">
                <a:solidFill>
                  <a:srgbClr val="3B687F"/>
                </a:solidFill>
                <a:latin typeface="+mn-lt"/>
                <a:cs typeface="Calibri" panose="020F0502020204030204" pitchFamily="34" charset="0"/>
              </a:defRPr>
            </a:lvl2pPr>
          </a:lstStyle>
          <a:p>
            <a:r>
              <a:rPr lang="de-DE" sz="1200" b="1"/>
              <a:t>Praktische Anwendung für Einkäufer</a:t>
            </a:r>
          </a:p>
          <a:p>
            <a:pPr lvl="1"/>
            <a:r>
              <a:rPr lang="de-DE" sz="1200"/>
              <a:t>Weitere Fallbeispiele</a:t>
            </a:r>
          </a:p>
          <a:p>
            <a:pPr lvl="1"/>
            <a:r>
              <a:rPr lang="de-DE" sz="1200"/>
              <a:t>Fokus: Einkauf &amp; Kreislaufwirtschaft</a:t>
            </a:r>
          </a:p>
          <a:p>
            <a:pPr lvl="1"/>
            <a:r>
              <a:rPr lang="de-DE" sz="1200"/>
              <a:t>Praxisaufgaben</a:t>
            </a:r>
          </a:p>
          <a:p>
            <a:pPr>
              <a:spcBef>
                <a:spcPts val="900"/>
              </a:spcBef>
            </a:pPr>
            <a:r>
              <a:rPr lang="de-DE" sz="1200" b="1">
                <a:latin typeface="Arial" charset="0"/>
              </a:rPr>
              <a:t>Austauschmöglichkeiten &amp; Vernetzung zu Nachhaltigem Einkauf</a:t>
            </a:r>
          </a:p>
          <a:p>
            <a:pPr lvl="1"/>
            <a:r>
              <a:rPr lang="de-DE" sz="1200"/>
              <a:t>Austauschplattformen</a:t>
            </a:r>
          </a:p>
          <a:p>
            <a:pPr lvl="1"/>
            <a:r>
              <a:rPr lang="de-DE" sz="1200"/>
              <a:t>Trainings &amp; Weiterbildungen</a:t>
            </a:r>
          </a:p>
        </p:txBody>
      </p:sp>
      <p:sp>
        <p:nvSpPr>
          <p:cNvPr id="26" name="Rechteck 25">
            <a:extLst>
              <a:ext uri="{FF2B5EF4-FFF2-40B4-BE49-F238E27FC236}">
                <a16:creationId xmlns:a16="http://schemas.microsoft.com/office/drawing/2014/main" id="{6E7603DA-73D8-4447-8AAF-817557953FC9}"/>
              </a:ext>
            </a:extLst>
          </p:cNvPr>
          <p:cNvSpPr/>
          <p:nvPr/>
        </p:nvSpPr>
        <p:spPr bwMode="auto">
          <a:xfrm>
            <a:off x="4308016" y="3910263"/>
            <a:ext cx="3528000" cy="2399058"/>
          </a:xfrm>
          <a:prstGeom prst="rect">
            <a:avLst/>
          </a:prstGeom>
          <a:solidFill>
            <a:srgbClr val="F9AA00">
              <a:alpha val="29804"/>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endParaRPr>
          </a:p>
        </p:txBody>
      </p:sp>
      <p:sp>
        <p:nvSpPr>
          <p:cNvPr id="27" name="Textfeld 26">
            <a:extLst>
              <a:ext uri="{FF2B5EF4-FFF2-40B4-BE49-F238E27FC236}">
                <a16:creationId xmlns:a16="http://schemas.microsoft.com/office/drawing/2014/main" id="{A75632A3-373F-D247-A560-480DE12E5BF2}"/>
              </a:ext>
            </a:extLst>
          </p:cNvPr>
          <p:cNvSpPr txBox="1"/>
          <p:nvPr/>
        </p:nvSpPr>
        <p:spPr>
          <a:xfrm>
            <a:off x="431800" y="2453113"/>
            <a:ext cx="3528000" cy="3856207"/>
          </a:xfrm>
          <a:prstGeom prst="rect">
            <a:avLst/>
          </a:prstGeom>
          <a:noFill/>
          <a:ln w="19050">
            <a:solidFill>
              <a:schemeClr val="bg1">
                <a:lumMod val="75000"/>
              </a:schemeClr>
            </a:solidFill>
          </a:ln>
        </p:spPr>
        <p:txBody>
          <a:bodyPr wrap="square" tIns="72000" bIns="72000" rtlCol="0" anchor="t" anchorCtr="0">
            <a:noAutofit/>
          </a:bodyPr>
          <a:lstStyle/>
          <a:p>
            <a:pPr marL="193675" indent="-193675" algn="l" eaLnBrk="1" hangingPunct="1">
              <a:lnSpc>
                <a:spcPct val="110000"/>
              </a:lnSpc>
              <a:spcBef>
                <a:spcPts val="900"/>
              </a:spcBef>
              <a:spcAft>
                <a:spcPts val="300"/>
              </a:spcAft>
              <a:buClr>
                <a:srgbClr val="526E7F"/>
              </a:buClr>
              <a:buFontTx/>
              <a:buChar char="•"/>
            </a:pPr>
            <a:r>
              <a:rPr lang="de-DE" sz="1200" b="1">
                <a:solidFill>
                  <a:srgbClr val="3B687F"/>
                </a:solidFill>
                <a:cs typeface="Calibri" panose="020F0502020204030204" pitchFamily="34" charset="0"/>
              </a:rPr>
              <a:t>Steigende Nachhaltigkeitsanforderungen an Unternehmen</a:t>
            </a:r>
          </a:p>
          <a:p>
            <a:pPr marL="444500" lvl="1" indent="-222250" algn="l" eaLnBrk="1" hangingPunct="1">
              <a:lnSpc>
                <a:spcPct val="110000"/>
              </a:lnSpc>
              <a:spcBef>
                <a:spcPts val="300"/>
              </a:spcBef>
              <a:spcAft>
                <a:spcPts val="300"/>
              </a:spcAft>
              <a:buClr>
                <a:srgbClr val="526E7F"/>
              </a:buClr>
              <a:buFontTx/>
              <a:buChar char="•"/>
            </a:pPr>
            <a:r>
              <a:rPr lang="de-DE" sz="1200">
                <a:solidFill>
                  <a:srgbClr val="3B687F"/>
                </a:solidFill>
                <a:cs typeface="Calibri" panose="020F0502020204030204" pitchFamily="34" charset="0"/>
              </a:rPr>
              <a:t>Zentrale Herausforderungen</a:t>
            </a:r>
          </a:p>
          <a:p>
            <a:pPr marL="444500" lvl="1" indent="-222250" algn="l" eaLnBrk="1" hangingPunct="1">
              <a:lnSpc>
                <a:spcPct val="110000"/>
              </a:lnSpc>
              <a:spcBef>
                <a:spcPts val="300"/>
              </a:spcBef>
              <a:spcAft>
                <a:spcPts val="300"/>
              </a:spcAft>
              <a:buClr>
                <a:srgbClr val="526E7F"/>
              </a:buClr>
              <a:buFontTx/>
              <a:buChar char="•"/>
            </a:pPr>
            <a:r>
              <a:rPr lang="de-DE" sz="1200">
                <a:solidFill>
                  <a:srgbClr val="3B687F"/>
                </a:solidFill>
                <a:cs typeface="Calibri" panose="020F0502020204030204" pitchFamily="34" charset="0"/>
              </a:rPr>
              <a:t>Nachhaltigkeitstrends &amp; -entwicklungen</a:t>
            </a:r>
          </a:p>
          <a:p>
            <a:pPr marL="444500" lvl="1" indent="-222250" algn="l" eaLnBrk="1" hangingPunct="1">
              <a:lnSpc>
                <a:spcPct val="110000"/>
              </a:lnSpc>
              <a:spcBef>
                <a:spcPts val="300"/>
              </a:spcBef>
              <a:spcAft>
                <a:spcPts val="300"/>
              </a:spcAft>
              <a:buClr>
                <a:srgbClr val="526E7F"/>
              </a:buClr>
              <a:buFontTx/>
              <a:buChar char="•"/>
            </a:pPr>
            <a:r>
              <a:rPr lang="de-DE" sz="1200">
                <a:solidFill>
                  <a:srgbClr val="3B687F"/>
                </a:solidFill>
                <a:cs typeface="Calibri" panose="020F0502020204030204" pitchFamily="34" charset="0"/>
              </a:rPr>
              <a:t>Regulatorischer Rahmen</a:t>
            </a:r>
            <a:endParaRPr lang="de-DE" sz="1200">
              <a:solidFill>
                <a:srgbClr val="3B687F"/>
              </a:solidFill>
              <a:latin typeface="+mn-lt"/>
              <a:cs typeface="Calibri" panose="020F0502020204030204" pitchFamily="34" charset="0"/>
            </a:endParaRPr>
          </a:p>
          <a:p>
            <a:pPr marL="193675" indent="-193675" algn="l" eaLnBrk="1" hangingPunct="1">
              <a:lnSpc>
                <a:spcPct val="110000"/>
              </a:lnSpc>
              <a:spcBef>
                <a:spcPts val="900"/>
              </a:spcBef>
              <a:spcAft>
                <a:spcPts val="300"/>
              </a:spcAft>
              <a:buClr>
                <a:srgbClr val="526E7F"/>
              </a:buClr>
              <a:buFontTx/>
              <a:buChar char="•"/>
            </a:pPr>
            <a:r>
              <a:rPr lang="de-DE" sz="1200" b="1">
                <a:solidFill>
                  <a:srgbClr val="3B687F"/>
                </a:solidFill>
                <a:cs typeface="Calibri" panose="020F0502020204030204" pitchFamily="34" charset="0"/>
              </a:rPr>
              <a:t>Die besondere Rolle des Einkaufs für Nachhaltigkeit</a:t>
            </a:r>
          </a:p>
          <a:p>
            <a:pPr marL="444500" lvl="1" indent="-222250" algn="l" eaLnBrk="1" hangingPunct="1">
              <a:lnSpc>
                <a:spcPct val="110000"/>
              </a:lnSpc>
              <a:spcBef>
                <a:spcPts val="300"/>
              </a:spcBef>
              <a:spcAft>
                <a:spcPts val="300"/>
              </a:spcAft>
              <a:buClr>
                <a:srgbClr val="526E7F"/>
              </a:buClr>
              <a:buFontTx/>
              <a:buChar char="•"/>
            </a:pPr>
            <a:r>
              <a:rPr lang="de-DE" sz="1200">
                <a:solidFill>
                  <a:srgbClr val="3B687F"/>
                </a:solidFill>
                <a:cs typeface="Calibri" panose="020F0502020204030204" pitchFamily="34" charset="0"/>
              </a:rPr>
              <a:t>Der Einkauf als Multiplikator</a:t>
            </a:r>
          </a:p>
          <a:p>
            <a:pPr marL="444500" lvl="1" indent="-222250" algn="l" eaLnBrk="1" hangingPunct="1">
              <a:lnSpc>
                <a:spcPct val="110000"/>
              </a:lnSpc>
              <a:spcBef>
                <a:spcPts val="300"/>
              </a:spcBef>
              <a:spcAft>
                <a:spcPts val="300"/>
              </a:spcAft>
              <a:buClr>
                <a:srgbClr val="526E7F"/>
              </a:buClr>
              <a:buFontTx/>
              <a:buChar char="•"/>
            </a:pPr>
            <a:r>
              <a:rPr lang="de-DE" sz="1200">
                <a:solidFill>
                  <a:srgbClr val="3B687F"/>
                </a:solidFill>
                <a:cs typeface="Calibri" panose="020F0502020204030204" pitchFamily="34" charset="0"/>
              </a:rPr>
              <a:t>Der Business Case für Nachhaltige Beschaffung</a:t>
            </a:r>
            <a:endParaRPr lang="de-DE" sz="1200">
              <a:solidFill>
                <a:schemeClr val="bg2"/>
              </a:solidFill>
              <a:latin typeface="+mn-lt"/>
              <a:cs typeface="Calibri" panose="020F0502020204030204" pitchFamily="34" charset="0"/>
            </a:endParaRPr>
          </a:p>
          <a:p>
            <a:pPr marL="171450" lvl="0" indent="-171450" algn="l">
              <a:lnSpc>
                <a:spcPct val="110000"/>
              </a:lnSpc>
              <a:spcBef>
                <a:spcPts val="300"/>
              </a:spcBef>
              <a:spcAft>
                <a:spcPts val="300"/>
              </a:spcAft>
              <a:buClr>
                <a:srgbClr val="526E7F"/>
              </a:buClr>
              <a:buFont typeface="Arial" panose="020B0604020202020204" pitchFamily="34" charset="0"/>
              <a:buChar char="•"/>
            </a:pPr>
            <a:endParaRPr lang="de-DE" sz="1200">
              <a:solidFill>
                <a:schemeClr val="bg2"/>
              </a:solidFill>
              <a:latin typeface="+mn-lt"/>
              <a:cs typeface="Calibri" panose="020F0502020204030204" pitchFamily="34" charset="0"/>
            </a:endParaRPr>
          </a:p>
          <a:p>
            <a:pPr marL="171450" lvl="0" indent="-171450" algn="l">
              <a:lnSpc>
                <a:spcPct val="110000"/>
              </a:lnSpc>
              <a:spcBef>
                <a:spcPts val="300"/>
              </a:spcBef>
              <a:spcAft>
                <a:spcPts val="300"/>
              </a:spcAft>
              <a:buClr>
                <a:srgbClr val="526E7F"/>
              </a:buClr>
              <a:buFont typeface="Arial" panose="020B0604020202020204" pitchFamily="34" charset="0"/>
              <a:buChar char="•"/>
            </a:pPr>
            <a:endParaRPr lang="de-DE" sz="1200">
              <a:solidFill>
                <a:schemeClr val="bg2"/>
              </a:solidFill>
              <a:latin typeface="+mn-lt"/>
              <a:cs typeface="Calibri" panose="020F0502020204030204" pitchFamily="34" charset="0"/>
            </a:endParaRPr>
          </a:p>
        </p:txBody>
      </p:sp>
      <p:sp>
        <p:nvSpPr>
          <p:cNvPr id="28" name="AutoShape 11">
            <a:extLst>
              <a:ext uri="{FF2B5EF4-FFF2-40B4-BE49-F238E27FC236}">
                <a16:creationId xmlns:a16="http://schemas.microsoft.com/office/drawing/2014/main" id="{6EF60800-04A9-2443-A0AE-7850865441E3}"/>
              </a:ext>
            </a:extLst>
          </p:cNvPr>
          <p:cNvSpPr>
            <a:spLocks noChangeArrowheads="1"/>
          </p:cNvSpPr>
          <p:nvPr/>
        </p:nvSpPr>
        <p:spPr bwMode="gray">
          <a:xfrm>
            <a:off x="431800" y="1611512"/>
            <a:ext cx="3690000" cy="665189"/>
          </a:xfrm>
          <a:prstGeom prst="homePlate">
            <a:avLst>
              <a:gd name="adj" fmla="val 20219"/>
            </a:avLst>
          </a:prstGeom>
          <a:noFill/>
          <a:ln w="19050" algn="ctr">
            <a:solidFill>
              <a:schemeClr val="bg1">
                <a:lumMod val="75000"/>
              </a:schemeClr>
            </a:solidFill>
            <a:miter lim="800000"/>
            <a:headEnd type="none" w="sm" len="sm"/>
            <a:tailEnd type="none" w="sm" len="sm"/>
          </a:ln>
        </p:spPr>
        <p:txBody>
          <a:bodyPr wrap="square" lIns="36000" tIns="36000" rIns="36000" bIns="36000" anchor="ctr"/>
          <a:lstStyle/>
          <a:p>
            <a:pPr algn="ctr">
              <a:lnSpc>
                <a:spcPct val="106000"/>
              </a:lnSpc>
              <a:buClr>
                <a:srgbClr val="000000"/>
              </a:buClr>
              <a:defRPr/>
            </a:pPr>
            <a:r>
              <a:rPr lang="de-DE" sz="1600" b="1" kern="0">
                <a:solidFill>
                  <a:srgbClr val="3B687F"/>
                </a:solidFill>
                <a:latin typeface="+mn-lt"/>
                <a:cs typeface="Calibri" panose="020F0502020204030204" pitchFamily="34" charset="0"/>
              </a:rPr>
              <a:t>Bedeutung der</a:t>
            </a:r>
            <a:br>
              <a:rPr lang="de-DE" sz="1600" b="1" kern="0">
                <a:solidFill>
                  <a:srgbClr val="3B687F"/>
                </a:solidFill>
                <a:latin typeface="+mn-lt"/>
                <a:cs typeface="Calibri" panose="020F0502020204030204" pitchFamily="34" charset="0"/>
              </a:rPr>
            </a:br>
            <a:r>
              <a:rPr lang="de-DE" sz="1600" b="1" kern="0">
                <a:solidFill>
                  <a:srgbClr val="3B687F"/>
                </a:solidFill>
                <a:latin typeface="+mn-lt"/>
                <a:cs typeface="Calibri" panose="020F0502020204030204" pitchFamily="34" charset="0"/>
              </a:rPr>
              <a:t>Nachhaltigen Beschaffung</a:t>
            </a:r>
          </a:p>
        </p:txBody>
      </p:sp>
      <p:sp>
        <p:nvSpPr>
          <p:cNvPr id="29" name="AutoShape 10">
            <a:extLst>
              <a:ext uri="{FF2B5EF4-FFF2-40B4-BE49-F238E27FC236}">
                <a16:creationId xmlns:a16="http://schemas.microsoft.com/office/drawing/2014/main" id="{55B87BD0-FAA7-1A46-97AB-F3D75296CFA4}"/>
              </a:ext>
            </a:extLst>
          </p:cNvPr>
          <p:cNvSpPr>
            <a:spLocks noChangeArrowheads="1"/>
          </p:cNvSpPr>
          <p:nvPr/>
        </p:nvSpPr>
        <p:spPr bwMode="gray">
          <a:xfrm>
            <a:off x="4308016" y="1612555"/>
            <a:ext cx="3690000" cy="664317"/>
          </a:xfrm>
          <a:prstGeom prst="chevron">
            <a:avLst>
              <a:gd name="adj" fmla="val 21029"/>
            </a:avLst>
          </a:prstGeom>
          <a:noFill/>
          <a:ln w="19050" algn="ctr">
            <a:solidFill>
              <a:schemeClr val="bg1">
                <a:lumMod val="75000"/>
              </a:schemeClr>
            </a:solidFill>
            <a:miter lim="800000"/>
            <a:headEnd type="none" w="sm" len="sm"/>
            <a:tailEnd type="none" w="sm" len="sm"/>
          </a:ln>
        </p:spPr>
        <p:txBody>
          <a:bodyPr wrap="square" lIns="36000" tIns="36000" rIns="36000" bIns="36000" anchor="ctr"/>
          <a:lstStyle/>
          <a:p>
            <a:pPr algn="ctr">
              <a:lnSpc>
                <a:spcPct val="106000"/>
              </a:lnSpc>
              <a:buClr>
                <a:srgbClr val="000000"/>
              </a:buClr>
              <a:defRPr/>
            </a:pPr>
            <a:r>
              <a:rPr lang="de-DE" sz="1600" b="1" kern="0">
                <a:solidFill>
                  <a:srgbClr val="3B687F"/>
                </a:solidFill>
                <a:latin typeface="+mn-lt"/>
                <a:cs typeface="Calibri" panose="020F0502020204030204" pitchFamily="34" charset="0"/>
              </a:rPr>
              <a:t>Fachwissen &amp; Methodenkompetenz</a:t>
            </a:r>
          </a:p>
        </p:txBody>
      </p:sp>
      <p:sp>
        <p:nvSpPr>
          <p:cNvPr id="30" name="AutoShape 10">
            <a:extLst>
              <a:ext uri="{FF2B5EF4-FFF2-40B4-BE49-F238E27FC236}">
                <a16:creationId xmlns:a16="http://schemas.microsoft.com/office/drawing/2014/main" id="{BF5242AB-A436-AD4E-A0FC-8D86D68B7CC4}"/>
              </a:ext>
            </a:extLst>
          </p:cNvPr>
          <p:cNvSpPr>
            <a:spLocks noChangeArrowheads="1"/>
          </p:cNvSpPr>
          <p:nvPr/>
        </p:nvSpPr>
        <p:spPr bwMode="gray">
          <a:xfrm>
            <a:off x="8184232" y="1612555"/>
            <a:ext cx="3690000" cy="664317"/>
          </a:xfrm>
          <a:prstGeom prst="chevron">
            <a:avLst>
              <a:gd name="adj" fmla="val 21029"/>
            </a:avLst>
          </a:prstGeom>
          <a:noFill/>
          <a:ln w="19050" algn="ctr">
            <a:solidFill>
              <a:schemeClr val="bg1">
                <a:lumMod val="75000"/>
              </a:schemeClr>
            </a:solidFill>
            <a:miter lim="800000"/>
            <a:headEnd type="none" w="sm" len="sm"/>
            <a:tailEnd type="none" w="sm" len="sm"/>
          </a:ln>
        </p:spPr>
        <p:txBody>
          <a:bodyPr wrap="square" lIns="36000" tIns="36000" rIns="36000" bIns="36000" anchor="ctr"/>
          <a:lstStyle/>
          <a:p>
            <a:pPr algn="ctr">
              <a:lnSpc>
                <a:spcPct val="106000"/>
              </a:lnSpc>
              <a:buClr>
                <a:srgbClr val="000000"/>
              </a:buClr>
              <a:defRPr/>
            </a:pPr>
            <a:r>
              <a:rPr lang="de-DE" sz="1600" b="1" kern="0">
                <a:solidFill>
                  <a:srgbClr val="3B687F"/>
                </a:solidFill>
                <a:latin typeface="+mn-lt"/>
                <a:cs typeface="Calibri" panose="020F0502020204030204" pitchFamily="34" charset="0"/>
              </a:rPr>
              <a:t>Praktische Anwendung &amp; </a:t>
            </a:r>
            <a:br>
              <a:rPr lang="de-DE" sz="1600" b="1" kern="0">
                <a:solidFill>
                  <a:srgbClr val="3B687F"/>
                </a:solidFill>
                <a:latin typeface="+mn-lt"/>
                <a:cs typeface="Calibri" panose="020F0502020204030204" pitchFamily="34" charset="0"/>
              </a:rPr>
            </a:br>
            <a:r>
              <a:rPr lang="de-DE" sz="1600" b="1" kern="0">
                <a:solidFill>
                  <a:srgbClr val="3B687F"/>
                </a:solidFill>
                <a:latin typeface="+mn-lt"/>
                <a:cs typeface="Calibri" panose="020F0502020204030204" pitchFamily="34" charset="0"/>
              </a:rPr>
              <a:t>Vernetzung</a:t>
            </a:r>
          </a:p>
        </p:txBody>
      </p:sp>
      <p:sp>
        <p:nvSpPr>
          <p:cNvPr id="31" name="Oval 30">
            <a:extLst>
              <a:ext uri="{FF2B5EF4-FFF2-40B4-BE49-F238E27FC236}">
                <a16:creationId xmlns:a16="http://schemas.microsoft.com/office/drawing/2014/main" id="{A38DD849-C486-824E-A07D-A568B4D70504}"/>
              </a:ext>
            </a:extLst>
          </p:cNvPr>
          <p:cNvSpPr/>
          <p:nvPr/>
        </p:nvSpPr>
        <p:spPr bwMode="auto">
          <a:xfrm>
            <a:off x="551416" y="1800106"/>
            <a:ext cx="288000" cy="288000"/>
          </a:xfrm>
          <a:prstGeom prst="ellipse">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a:ln>
                  <a:noFill/>
                </a:ln>
                <a:solidFill>
                  <a:srgbClr val="3B687F"/>
                </a:solidFill>
                <a:effectLst/>
                <a:latin typeface="Arial" charset="0"/>
                <a:ea typeface="ＭＳ Ｐゴシック" charset="-128"/>
              </a:rPr>
              <a:t>1</a:t>
            </a:r>
          </a:p>
        </p:txBody>
      </p:sp>
      <p:sp>
        <p:nvSpPr>
          <p:cNvPr id="32" name="Oval 31">
            <a:extLst>
              <a:ext uri="{FF2B5EF4-FFF2-40B4-BE49-F238E27FC236}">
                <a16:creationId xmlns:a16="http://schemas.microsoft.com/office/drawing/2014/main" id="{629637EF-B957-6B46-9E18-80CB7B1DB863}"/>
              </a:ext>
            </a:extLst>
          </p:cNvPr>
          <p:cNvSpPr/>
          <p:nvPr/>
        </p:nvSpPr>
        <p:spPr bwMode="auto">
          <a:xfrm>
            <a:off x="4563736" y="1800106"/>
            <a:ext cx="288000" cy="288000"/>
          </a:xfrm>
          <a:prstGeom prst="ellipse">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b="1">
                <a:solidFill>
                  <a:srgbClr val="3B687F"/>
                </a:solidFill>
              </a:rPr>
              <a:t>2</a:t>
            </a:r>
            <a:endParaRPr kumimoji="0" lang="en-US" sz="1600" b="1" i="0" u="none" strike="noStrike" cap="none" normalizeH="0" baseline="0">
              <a:ln>
                <a:noFill/>
              </a:ln>
              <a:solidFill>
                <a:srgbClr val="3B687F"/>
              </a:solidFill>
              <a:effectLst/>
              <a:latin typeface="Arial" charset="0"/>
              <a:ea typeface="ＭＳ Ｐゴシック" charset="-128"/>
            </a:endParaRPr>
          </a:p>
        </p:txBody>
      </p:sp>
      <p:sp>
        <p:nvSpPr>
          <p:cNvPr id="33" name="Oval 32">
            <a:extLst>
              <a:ext uri="{FF2B5EF4-FFF2-40B4-BE49-F238E27FC236}">
                <a16:creationId xmlns:a16="http://schemas.microsoft.com/office/drawing/2014/main" id="{F3DDFC11-C63C-A648-9AF8-D197272CD23E}"/>
              </a:ext>
            </a:extLst>
          </p:cNvPr>
          <p:cNvSpPr/>
          <p:nvPr/>
        </p:nvSpPr>
        <p:spPr bwMode="auto">
          <a:xfrm>
            <a:off x="8452168" y="1800106"/>
            <a:ext cx="288000" cy="288000"/>
          </a:xfrm>
          <a:prstGeom prst="ellipse">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b="1">
                <a:solidFill>
                  <a:srgbClr val="3B687F"/>
                </a:solidFill>
              </a:rPr>
              <a:t>3</a:t>
            </a:r>
            <a:endParaRPr kumimoji="0" lang="en-US" sz="1600" b="1" i="0" u="none" strike="noStrike" cap="none" normalizeH="0" baseline="0">
              <a:ln>
                <a:noFill/>
              </a:ln>
              <a:solidFill>
                <a:srgbClr val="3B687F"/>
              </a:solidFill>
              <a:effectLst/>
              <a:latin typeface="Arial" charset="0"/>
              <a:ea typeface="ＭＳ Ｐゴシック" charset="-128"/>
            </a:endParaRPr>
          </a:p>
        </p:txBody>
      </p:sp>
      <p:sp>
        <p:nvSpPr>
          <p:cNvPr id="34" name="Textfeld 33">
            <a:extLst>
              <a:ext uri="{FF2B5EF4-FFF2-40B4-BE49-F238E27FC236}">
                <a16:creationId xmlns:a16="http://schemas.microsoft.com/office/drawing/2014/main" id="{432F5852-C0C1-814A-B69C-D32DC2F40164}"/>
              </a:ext>
            </a:extLst>
          </p:cNvPr>
          <p:cNvSpPr txBox="1"/>
          <p:nvPr/>
        </p:nvSpPr>
        <p:spPr>
          <a:xfrm>
            <a:off x="4308016" y="2453113"/>
            <a:ext cx="3528000" cy="3856207"/>
          </a:xfrm>
          <a:prstGeom prst="rect">
            <a:avLst/>
          </a:prstGeom>
          <a:noFill/>
          <a:ln w="19050">
            <a:solidFill>
              <a:schemeClr val="bg1">
                <a:lumMod val="75000"/>
              </a:schemeClr>
            </a:solidFill>
          </a:ln>
        </p:spPr>
        <p:txBody>
          <a:bodyPr wrap="square" tIns="72000" bIns="72000" rtlCol="0" anchor="t" anchorCtr="0">
            <a:noAutofit/>
          </a:bodyPr>
          <a:lstStyle>
            <a:defPPr>
              <a:defRPr lang="de-DE"/>
            </a:defPPr>
            <a:lvl1pPr marL="193675" indent="-193675" algn="l" eaLnBrk="1" hangingPunct="1">
              <a:lnSpc>
                <a:spcPct val="110000"/>
              </a:lnSpc>
              <a:spcBef>
                <a:spcPts val="300"/>
              </a:spcBef>
              <a:spcAft>
                <a:spcPts val="300"/>
              </a:spcAft>
              <a:buClr>
                <a:srgbClr val="526E7F"/>
              </a:buClr>
              <a:buFontTx/>
              <a:buChar char="•"/>
              <a:defRPr sz="1300">
                <a:solidFill>
                  <a:srgbClr val="3B687F"/>
                </a:solidFill>
                <a:latin typeface="+mn-lt"/>
                <a:cs typeface="Calibri" panose="020F0502020204030204" pitchFamily="34" charset="0"/>
              </a:defRPr>
            </a:lvl1pPr>
            <a:lvl2pPr marL="444500" lvl="1" indent="-222250" algn="l" eaLnBrk="1" hangingPunct="1">
              <a:lnSpc>
                <a:spcPct val="110000"/>
              </a:lnSpc>
              <a:spcBef>
                <a:spcPts val="300"/>
              </a:spcBef>
              <a:spcAft>
                <a:spcPts val="300"/>
              </a:spcAft>
              <a:buClr>
                <a:srgbClr val="526E7F"/>
              </a:buClr>
              <a:buFontTx/>
              <a:buChar char="•"/>
              <a:defRPr sz="1300">
                <a:solidFill>
                  <a:srgbClr val="3B687F"/>
                </a:solidFill>
                <a:latin typeface="+mn-lt"/>
                <a:cs typeface="Calibri" panose="020F0502020204030204" pitchFamily="34" charset="0"/>
              </a:defRPr>
            </a:lvl2pPr>
          </a:lstStyle>
          <a:p>
            <a:pPr>
              <a:spcBef>
                <a:spcPts val="900"/>
              </a:spcBef>
            </a:pPr>
            <a:r>
              <a:rPr lang="de-DE" sz="1200" b="1">
                <a:latin typeface="Arial" charset="0"/>
              </a:rPr>
              <a:t>Nachhaltigkeit im Beschaffungsprozess</a:t>
            </a:r>
          </a:p>
          <a:p>
            <a:pPr lvl="1"/>
            <a:r>
              <a:rPr lang="de-DE" sz="1200"/>
              <a:t>Nachhaltige Beschaffungsstrategie</a:t>
            </a:r>
          </a:p>
          <a:p>
            <a:pPr lvl="1"/>
            <a:r>
              <a:rPr lang="de-DE" sz="1200"/>
              <a:t>Nachhaltiges Lieferantenmanagement</a:t>
            </a:r>
          </a:p>
          <a:p>
            <a:pPr lvl="1"/>
            <a:r>
              <a:rPr lang="de-DE" sz="1200"/>
              <a:t>Weitere Beschaffungsprozesse</a:t>
            </a:r>
          </a:p>
          <a:p>
            <a:pPr lvl="1"/>
            <a:r>
              <a:rPr lang="de-DE" sz="1200"/>
              <a:t>Fokus: Lieferkettensorgfaltspflichtengesetz</a:t>
            </a:r>
          </a:p>
          <a:p>
            <a:pPr>
              <a:spcBef>
                <a:spcPts val="900"/>
              </a:spcBef>
            </a:pPr>
            <a:r>
              <a:rPr lang="de-DE" sz="1200" b="1">
                <a:latin typeface="Arial" charset="0"/>
              </a:rPr>
              <a:t>Methoden, Standards &amp; Tools für die Nachhaltige Beschaffung</a:t>
            </a:r>
          </a:p>
          <a:p>
            <a:pPr lvl="1"/>
            <a:r>
              <a:rPr lang="de-DE" sz="1200"/>
              <a:t>Checkliste Nachhaltige Beschaffung</a:t>
            </a:r>
          </a:p>
          <a:p>
            <a:pPr lvl="1"/>
            <a:r>
              <a:rPr lang="de-DE" sz="1200"/>
              <a:t>Standards, Ratings &amp; Rankings</a:t>
            </a:r>
          </a:p>
          <a:p>
            <a:pPr lvl="1"/>
            <a:r>
              <a:rPr lang="de-DE" sz="1200"/>
              <a:t>Systeme &amp; Tools</a:t>
            </a:r>
          </a:p>
        </p:txBody>
      </p:sp>
      <p:sp>
        <p:nvSpPr>
          <p:cNvPr id="35" name="Rechteck 34">
            <a:extLst>
              <a:ext uri="{FF2B5EF4-FFF2-40B4-BE49-F238E27FC236}">
                <a16:creationId xmlns:a16="http://schemas.microsoft.com/office/drawing/2014/main" id="{F5F40B53-AFA2-104F-8638-0B7C45E0252A}"/>
              </a:ext>
            </a:extLst>
          </p:cNvPr>
          <p:cNvSpPr/>
          <p:nvPr/>
        </p:nvSpPr>
        <p:spPr bwMode="auto">
          <a:xfrm>
            <a:off x="335360" y="1556792"/>
            <a:ext cx="3804030" cy="4802212"/>
          </a:xfrm>
          <a:prstGeom prst="rect">
            <a:avLst/>
          </a:prstGeom>
          <a:solidFill>
            <a:srgbClr val="FFFFFF">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endParaRPr>
          </a:p>
        </p:txBody>
      </p:sp>
      <p:sp>
        <p:nvSpPr>
          <p:cNvPr id="36" name="Rechteck 35">
            <a:extLst>
              <a:ext uri="{FF2B5EF4-FFF2-40B4-BE49-F238E27FC236}">
                <a16:creationId xmlns:a16="http://schemas.microsoft.com/office/drawing/2014/main" id="{138897D4-21FF-6744-9E21-61938F978973}"/>
              </a:ext>
            </a:extLst>
          </p:cNvPr>
          <p:cNvSpPr/>
          <p:nvPr/>
        </p:nvSpPr>
        <p:spPr bwMode="auto">
          <a:xfrm>
            <a:off x="8070202" y="1556792"/>
            <a:ext cx="3804030" cy="4802212"/>
          </a:xfrm>
          <a:prstGeom prst="rect">
            <a:avLst/>
          </a:prstGeom>
          <a:solidFill>
            <a:srgbClr val="FFFFFF">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endParaRPr>
          </a:p>
        </p:txBody>
      </p:sp>
    </p:spTree>
    <p:extLst>
      <p:ext uri="{BB962C8B-B14F-4D97-AF65-F5344CB8AC3E}">
        <p14:creationId xmlns:p14="http://schemas.microsoft.com/office/powerpoint/2010/main" val="14989876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032746-FDC1-F642-8CE8-4CE6A6B7BBF6}"/>
              </a:ext>
            </a:extLst>
          </p:cNvPr>
          <p:cNvSpPr>
            <a:spLocks noGrp="1"/>
          </p:cNvSpPr>
          <p:nvPr>
            <p:ph type="title"/>
          </p:nvPr>
        </p:nvSpPr>
        <p:spPr>
          <a:xfrm>
            <a:off x="431801" y="935038"/>
            <a:ext cx="11425767" cy="500062"/>
          </a:xfrm>
        </p:spPr>
        <p:txBody>
          <a:bodyPr/>
          <a:lstStyle/>
          <a:p>
            <a:r>
              <a:rPr lang="de-DE"/>
              <a:t>Checkliste Nachhaltige Beschaffung – Fahrplan für den Einkauf (1/2)</a:t>
            </a:r>
          </a:p>
        </p:txBody>
      </p:sp>
      <p:sp>
        <p:nvSpPr>
          <p:cNvPr id="4" name="Fußzeilenplatzhalter 3">
            <a:extLst>
              <a:ext uri="{FF2B5EF4-FFF2-40B4-BE49-F238E27FC236}">
                <a16:creationId xmlns:a16="http://schemas.microsoft.com/office/drawing/2014/main" id="{D541BC83-5765-AA42-8516-56B026E39D64}"/>
              </a:ext>
            </a:extLst>
          </p:cNvPr>
          <p:cNvSpPr>
            <a:spLocks noGrp="1"/>
          </p:cNvSpPr>
          <p:nvPr>
            <p:ph type="ftr" sz="quarter" idx="10"/>
          </p:nvPr>
        </p:nvSpPr>
        <p:spPr/>
        <p:txBody>
          <a:bodyPr/>
          <a:lstStyle/>
          <a:p>
            <a:r>
              <a:rPr lang="de-DE" dirty="0" smtClean="0"/>
              <a:t>© LfU / IZU Infozentrum </a:t>
            </a:r>
            <a:r>
              <a:rPr lang="de-DE" dirty="0" err="1" smtClean="0"/>
              <a:t>UmweltWirtschaft</a:t>
            </a:r>
            <a:r>
              <a:rPr lang="de-DE" dirty="0" smtClean="0"/>
              <a:t> / 2022</a:t>
            </a:r>
            <a:endParaRPr lang="de-DE" dirty="0"/>
          </a:p>
        </p:txBody>
      </p:sp>
      <p:sp>
        <p:nvSpPr>
          <p:cNvPr id="6" name="Foliennummernplatzhalter 5">
            <a:extLst>
              <a:ext uri="{FF2B5EF4-FFF2-40B4-BE49-F238E27FC236}">
                <a16:creationId xmlns:a16="http://schemas.microsoft.com/office/drawing/2014/main" id="{1F327968-3A89-9C4C-A16A-755E0A964D3A}"/>
              </a:ext>
            </a:extLst>
          </p:cNvPr>
          <p:cNvSpPr>
            <a:spLocks noGrp="1"/>
          </p:cNvSpPr>
          <p:nvPr>
            <p:ph type="sldNum" sz="quarter" idx="4"/>
          </p:nvPr>
        </p:nvSpPr>
        <p:spPr/>
        <p:txBody>
          <a:bodyPr/>
          <a:lstStyle/>
          <a:p>
            <a:fld id="{894680D0-7A83-433A-9719-C4143F27F647}" type="slidenum">
              <a:rPr lang="de-DE" smtClean="0"/>
              <a:pPr/>
              <a:t>33</a:t>
            </a:fld>
            <a:endParaRPr lang="de-DE"/>
          </a:p>
        </p:txBody>
      </p:sp>
      <p:sp>
        <p:nvSpPr>
          <p:cNvPr id="9" name="Textfeld 8">
            <a:extLst>
              <a:ext uri="{FF2B5EF4-FFF2-40B4-BE49-F238E27FC236}">
                <a16:creationId xmlns:a16="http://schemas.microsoft.com/office/drawing/2014/main" id="{B21A79A7-DC59-F449-84D4-BEE95CB2B375}"/>
              </a:ext>
            </a:extLst>
          </p:cNvPr>
          <p:cNvSpPr txBox="1"/>
          <p:nvPr/>
        </p:nvSpPr>
        <p:spPr>
          <a:xfrm>
            <a:off x="431801" y="1628774"/>
            <a:ext cx="9048575" cy="492443"/>
          </a:xfrm>
          <a:prstGeom prst="rect">
            <a:avLst/>
          </a:prstGeom>
          <a:noFill/>
        </p:spPr>
        <p:txBody>
          <a:bodyPr wrap="square" rtlCol="0">
            <a:spAutoFit/>
          </a:bodyPr>
          <a:lstStyle/>
          <a:p>
            <a:pPr algn="l"/>
            <a:r>
              <a:rPr lang="de-DE" sz="1300">
                <a:solidFill>
                  <a:srgbClr val="3B687F"/>
                </a:solidFill>
              </a:rPr>
              <a:t>Um Nachhaltigkeit strukturiert in der Beschaffung zu verankern, kann eine Checkliste als Fahrplan Anwendung finden. Die Schritte zur Umsetzung sollten dabei auf die individuellen Bedürfnisse des Unternehmens angepasst werden.</a:t>
            </a:r>
          </a:p>
        </p:txBody>
      </p:sp>
      <p:sp>
        <p:nvSpPr>
          <p:cNvPr id="13" name="Rechteck 12">
            <a:extLst>
              <a:ext uri="{FF2B5EF4-FFF2-40B4-BE49-F238E27FC236}">
                <a16:creationId xmlns:a16="http://schemas.microsoft.com/office/drawing/2014/main" id="{5F1470DD-DE99-8D4F-B891-7A667015243D}"/>
              </a:ext>
            </a:extLst>
          </p:cNvPr>
          <p:cNvSpPr/>
          <p:nvPr/>
        </p:nvSpPr>
        <p:spPr bwMode="auto">
          <a:xfrm>
            <a:off x="9624392" y="1628774"/>
            <a:ext cx="2232646" cy="4701600"/>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0000" tIns="72000" rIns="91440" bIns="72000" numCol="1" rtlCol="0" anchor="t" anchorCtr="0" compatLnSpc="1">
            <a:prstTxWarp prst="textNoShape">
              <a:avLst/>
            </a:prstTxWarp>
          </a:bodyPr>
          <a:lstStyle/>
          <a:p>
            <a:pPr marL="182563" marR="0" algn="l" defTabSz="914400" rtl="0" eaLnBrk="0" fontAlgn="base" latinLnBrk="0" hangingPunct="0">
              <a:lnSpc>
                <a:spcPct val="100000"/>
              </a:lnSpc>
              <a:spcBef>
                <a:spcPct val="0"/>
              </a:spcBef>
              <a:spcAft>
                <a:spcPts val="600"/>
              </a:spcAft>
              <a:buClrTx/>
              <a:buSzTx/>
              <a:buFontTx/>
              <a:buNone/>
            </a:pPr>
            <a:r>
              <a:rPr kumimoji="0" lang="de-DE" sz="1000" b="1" i="0" u="none" strike="noStrike" cap="none" normalizeH="0" baseline="0">
                <a:ln>
                  <a:noFill/>
                </a:ln>
                <a:solidFill>
                  <a:srgbClr val="3B687F"/>
                </a:solidFill>
                <a:effectLst/>
                <a:latin typeface="Arial" charset="0"/>
                <a:ea typeface="ＭＳ Ｐゴシック" charset="-128"/>
              </a:rPr>
              <a:t>Weiterführende Informationen</a:t>
            </a:r>
          </a:p>
          <a:p>
            <a:pPr marL="182563" indent="-182563" algn="l">
              <a:buFont typeface="Arial" panose="020B0604020202020204" pitchFamily="34" charset="0"/>
              <a:buChar char="•"/>
            </a:pPr>
            <a:r>
              <a:rPr lang="de-DE" sz="1000">
                <a:solidFill>
                  <a:srgbClr val="3B687F"/>
                </a:solidFill>
              </a:rPr>
              <a:t>Der </a:t>
            </a:r>
            <a:r>
              <a:rPr lang="de-DE" sz="1000">
                <a:solidFill>
                  <a:srgbClr val="3B687F"/>
                </a:solidFill>
                <a:hlinkClick r:id="rId3">
                  <a:extLst>
                    <a:ext uri="{A12FA001-AC4F-418D-AE19-62706E023703}">
                      <ahyp:hlinkClr xmlns:ahyp="http://schemas.microsoft.com/office/drawing/2018/hyperlinkcolor" xmlns="" val="tx"/>
                    </a:ext>
                  </a:extLst>
                </a:hlinkClick>
              </a:rPr>
              <a:t>BME</a:t>
            </a:r>
            <a:r>
              <a:rPr lang="de-DE" sz="1000">
                <a:solidFill>
                  <a:srgbClr val="3B687F"/>
                </a:solidFill>
              </a:rPr>
              <a:t> Leitfaden Nachhaltige Beschaffung einhaltet eine Checkliste zur Einführung einer Nachhaltigen Beschaffung </a:t>
            </a:r>
          </a:p>
          <a:p>
            <a:pPr lvl="0" algn="l"/>
            <a:endParaRPr lang="de-DE" sz="1000">
              <a:solidFill>
                <a:srgbClr val="3B687F"/>
              </a:solidFill>
            </a:endParaRPr>
          </a:p>
          <a:p>
            <a:pPr marL="182563" lvl="0" indent="-182563" algn="l">
              <a:buFont typeface="Arial" panose="020B0604020202020204" pitchFamily="34" charset="0"/>
              <a:buChar char="•"/>
            </a:pPr>
            <a:endParaRPr lang="de-DE" sz="1000">
              <a:solidFill>
                <a:srgbClr val="3B687F"/>
              </a:solidFill>
            </a:endParaRPr>
          </a:p>
          <a:p>
            <a:pPr marL="182563" lvl="0" indent="-182563" algn="l">
              <a:buFont typeface="Arial" panose="020B0604020202020204" pitchFamily="34" charset="0"/>
              <a:buChar char="•"/>
            </a:pPr>
            <a:endParaRPr lang="de-DE" sz="1000">
              <a:solidFill>
                <a:srgbClr val="3B687F"/>
              </a:solidFill>
            </a:endParaRPr>
          </a:p>
          <a:p>
            <a:pPr marL="182563" lvl="0" indent="-182563" algn="l">
              <a:buFont typeface="Arial" panose="020B0604020202020204" pitchFamily="34" charset="0"/>
              <a:buChar char="•"/>
            </a:pPr>
            <a:endParaRPr lang="de-DE" sz="1000">
              <a:solidFill>
                <a:srgbClr val="3B687F"/>
              </a:solidFill>
            </a:endParaRPr>
          </a:p>
          <a:p>
            <a:pPr marL="184150" algn="l"/>
            <a:endParaRPr lang="de-DE" sz="1000">
              <a:solidFill>
                <a:srgbClr val="3B687F"/>
              </a:solidFill>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lang="de-DE" sz="1000">
              <a:solidFill>
                <a:srgbClr val="3B687F"/>
              </a:solidFill>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kumimoji="0" lang="de-DE" sz="1000" i="0" u="none" strike="noStrike" cap="none" normalizeH="0" baseline="0">
              <a:ln>
                <a:noFill/>
              </a:ln>
              <a:solidFill>
                <a:srgbClr val="3B687F"/>
              </a:solidFill>
              <a:effectLst/>
              <a:latin typeface="Arial" charset="0"/>
              <a:ea typeface="ＭＳ Ｐゴシック" charset="-128"/>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kumimoji="0" lang="de-DE" sz="1000" i="0" u="none" strike="noStrike" cap="none" normalizeH="0" baseline="0">
              <a:ln>
                <a:noFill/>
              </a:ln>
              <a:solidFill>
                <a:srgbClr val="3B687F"/>
              </a:solidFill>
              <a:effectLst/>
              <a:latin typeface="Arial" charset="0"/>
              <a:ea typeface="ＭＳ Ｐゴシック" charset="-128"/>
            </a:endParaRPr>
          </a:p>
        </p:txBody>
      </p:sp>
      <p:pic>
        <p:nvPicPr>
          <p:cNvPr id="14" name="Grafik 13" descr="Informationen mit einfarbiger Füllung">
            <a:extLst>
              <a:ext uri="{FF2B5EF4-FFF2-40B4-BE49-F238E27FC236}">
                <a16:creationId xmlns:a16="http://schemas.microsoft.com/office/drawing/2014/main" id="{BD2189F9-C91F-E544-BDD1-A0A0BC5A483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9648000" y="1658527"/>
            <a:ext cx="216000" cy="216000"/>
          </a:xfrm>
          <a:prstGeom prst="rect">
            <a:avLst/>
          </a:prstGeom>
        </p:spPr>
      </p:pic>
      <p:graphicFrame>
        <p:nvGraphicFramePr>
          <p:cNvPr id="19" name="Tabelle 9">
            <a:extLst>
              <a:ext uri="{FF2B5EF4-FFF2-40B4-BE49-F238E27FC236}">
                <a16:creationId xmlns:a16="http://schemas.microsoft.com/office/drawing/2014/main" id="{37FC73FC-502A-E04E-9C78-CE2161985EEE}"/>
              </a:ext>
            </a:extLst>
          </p:cNvPr>
          <p:cNvGraphicFramePr>
            <a:graphicFrameLocks noGrp="1"/>
          </p:cNvGraphicFramePr>
          <p:nvPr>
            <p:extLst>
              <p:ext uri="{D42A27DB-BD31-4B8C-83A1-F6EECF244321}">
                <p14:modId xmlns:p14="http://schemas.microsoft.com/office/powerpoint/2010/main" val="3516805349"/>
              </p:ext>
            </p:extLst>
          </p:nvPr>
        </p:nvGraphicFramePr>
        <p:xfrm>
          <a:off x="442913" y="2276475"/>
          <a:ext cx="8892677" cy="3799080"/>
        </p:xfrm>
        <a:graphic>
          <a:graphicData uri="http://schemas.openxmlformats.org/drawingml/2006/table">
            <a:tbl>
              <a:tblPr firstRow="1" bandRow="1">
                <a:tableStyleId>{5C22544A-7EE6-4342-B048-85BDC9FD1C3A}</a:tableStyleId>
              </a:tblPr>
              <a:tblGrid>
                <a:gridCol w="384401">
                  <a:extLst>
                    <a:ext uri="{9D8B030D-6E8A-4147-A177-3AD203B41FA5}">
                      <a16:colId xmlns:a16="http://schemas.microsoft.com/office/drawing/2014/main" val="195927569"/>
                    </a:ext>
                  </a:extLst>
                </a:gridCol>
                <a:gridCol w="7820297">
                  <a:extLst>
                    <a:ext uri="{9D8B030D-6E8A-4147-A177-3AD203B41FA5}">
                      <a16:colId xmlns:a16="http://schemas.microsoft.com/office/drawing/2014/main" val="2607337501"/>
                    </a:ext>
                  </a:extLst>
                </a:gridCol>
                <a:gridCol w="687979">
                  <a:extLst>
                    <a:ext uri="{9D8B030D-6E8A-4147-A177-3AD203B41FA5}">
                      <a16:colId xmlns:a16="http://schemas.microsoft.com/office/drawing/2014/main" val="3633891532"/>
                    </a:ext>
                  </a:extLst>
                </a:gridCol>
              </a:tblGrid>
              <a:tr h="339600">
                <a:tc gridSpan="3">
                  <a:txBody>
                    <a:bodyPr/>
                    <a:lstStyle/>
                    <a:p>
                      <a:r>
                        <a:rPr lang="de-DE" sz="1200"/>
                        <a:t>Checkliste zur Einführung einer Nachhaltigen Beschaffung (1/2)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B687F"/>
                    </a:solidFill>
                  </a:tcPr>
                </a:tc>
                <a:tc hMerge="1">
                  <a:txBody>
                    <a:bodyPr/>
                    <a:lstStyle/>
                    <a:p>
                      <a:endParaRPr lang="de-DE" sz="1100"/>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526E7F"/>
                    </a:solidFill>
                  </a:tcPr>
                </a:tc>
                <a:tc hMerge="1">
                  <a:txBody>
                    <a:bodyPr/>
                    <a:lstStyle/>
                    <a:p>
                      <a:endParaRPr lang="de-DE"/>
                    </a:p>
                  </a:txBody>
                  <a:tcPr/>
                </a:tc>
                <a:extLst>
                  <a:ext uri="{0D108BD9-81ED-4DB2-BD59-A6C34878D82A}">
                    <a16:rowId xmlns:a16="http://schemas.microsoft.com/office/drawing/2014/main" val="1513826782"/>
                  </a:ext>
                </a:extLst>
              </a:tr>
              <a:tr h="184852">
                <a:tc>
                  <a:txBody>
                    <a:bodyPr/>
                    <a:lstStyle/>
                    <a:p>
                      <a:r>
                        <a:rPr lang="de-DE" sz="1100" b="1">
                          <a:solidFill>
                            <a:schemeClr val="bg1"/>
                          </a:solidFill>
                        </a:rPr>
                        <a:t>Nr.</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526E7F"/>
                    </a:solidFill>
                  </a:tcPr>
                </a:tc>
                <a:tc>
                  <a:txBody>
                    <a:bodyPr/>
                    <a:lstStyle/>
                    <a:p>
                      <a:r>
                        <a:rPr lang="de-DE" sz="1100" b="1">
                          <a:solidFill>
                            <a:schemeClr val="bg1"/>
                          </a:solidFill>
                        </a:rPr>
                        <a:t>Beschreibung</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B687F"/>
                    </a:solidFill>
                  </a:tcPr>
                </a:tc>
                <a:tc>
                  <a:txBody>
                    <a:bodyPr/>
                    <a:lstStyle/>
                    <a:p>
                      <a:r>
                        <a:rPr lang="de-DE" sz="1100" b="1">
                          <a:solidFill>
                            <a:schemeClr val="bg1"/>
                          </a:solidFill>
                        </a:rPr>
                        <a:t>Check</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B687F"/>
                    </a:solidFill>
                  </a:tcPr>
                </a:tc>
                <a:extLst>
                  <a:ext uri="{0D108BD9-81ED-4DB2-BD59-A6C34878D82A}">
                    <a16:rowId xmlns:a16="http://schemas.microsoft.com/office/drawing/2014/main" val="958107529"/>
                  </a:ext>
                </a:extLst>
              </a:tr>
              <a:tr h="0">
                <a:tc>
                  <a:txBody>
                    <a:bodyPr/>
                    <a:lstStyle/>
                    <a:p>
                      <a:r>
                        <a:rPr lang="de-DE" sz="1000" b="1">
                          <a:solidFill>
                            <a:srgbClr val="3B687F"/>
                          </a:solidFill>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9AA00">
                        <a:alpha val="29804"/>
                      </a:srgbClr>
                    </a:solidFill>
                  </a:tcPr>
                </a:tc>
                <a:tc>
                  <a:txBody>
                    <a:bodyPr/>
                    <a:lstStyle/>
                    <a:p>
                      <a:r>
                        <a:rPr lang="de-DE" sz="1000" b="1">
                          <a:solidFill>
                            <a:srgbClr val="3B687F"/>
                          </a:solidFill>
                        </a:rPr>
                        <a:t>Die Basis schaffen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9AA00">
                        <a:alpha val="29804"/>
                      </a:srgbClr>
                    </a:solidFill>
                  </a:tcPr>
                </a:tc>
                <a:tc>
                  <a:txBody>
                    <a:bodyPr/>
                    <a:lstStyle/>
                    <a:p>
                      <a:endParaRPr lang="de-DE" sz="1000" b="1">
                        <a:solidFill>
                          <a:srgbClr val="3B687F"/>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9AA00">
                        <a:alpha val="29804"/>
                      </a:srgbClr>
                    </a:solidFill>
                  </a:tcPr>
                </a:tc>
                <a:extLst>
                  <a:ext uri="{0D108BD9-81ED-4DB2-BD59-A6C34878D82A}">
                    <a16:rowId xmlns:a16="http://schemas.microsoft.com/office/drawing/2014/main" val="900767399"/>
                  </a:ext>
                </a:extLst>
              </a:tr>
              <a:tr h="0">
                <a:tc>
                  <a:txBody>
                    <a:bodyPr/>
                    <a:lstStyle/>
                    <a:p>
                      <a:r>
                        <a:rPr lang="de-DE" sz="1000" b="0">
                          <a:solidFill>
                            <a:srgbClr val="3B687F"/>
                          </a:solidFill>
                        </a:rPr>
                        <a:t>1.1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de-DE" sz="1000" b="0">
                          <a:solidFill>
                            <a:srgbClr val="3B687F"/>
                          </a:solidFill>
                        </a:rPr>
                        <a:t>Sicherstellung der Unterstützung durch das Topmanagement</a:t>
                      </a:r>
                    </a:p>
                    <a:p>
                      <a:pPr marL="133350" indent="-133350">
                        <a:spcBef>
                          <a:spcPts val="200"/>
                        </a:spcBef>
                        <a:buFont typeface="Arial" panose="020B0604020202020204" pitchFamily="34" charset="0"/>
                        <a:buChar char="•"/>
                        <a:tabLst/>
                      </a:pPr>
                      <a:r>
                        <a:rPr lang="de-DE" sz="900" b="0">
                          <a:solidFill>
                            <a:srgbClr val="3B687F"/>
                          </a:solidFill>
                        </a:rPr>
                        <a:t>Nutzung von Argumentationshilfen wie Stakeholder-Befragungen, Benchmarks mit Mitbewerbern, Empfehlungen von Branchenverbänden, regulatorische Rahmenbedingungen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indent="0">
                        <a:buFontTx/>
                        <a:buNone/>
                        <a:tabLst/>
                      </a:pPr>
                      <a:endParaRPr lang="de-DE" sz="900" b="0">
                        <a:solidFill>
                          <a:srgbClr val="3B687F"/>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41843559"/>
                  </a:ext>
                </a:extLst>
              </a:tr>
              <a:tr h="189974">
                <a:tc>
                  <a:txBody>
                    <a:bodyPr/>
                    <a:lstStyle/>
                    <a:p>
                      <a:r>
                        <a:rPr lang="de-DE" sz="1000" b="0">
                          <a:solidFill>
                            <a:srgbClr val="3B687F"/>
                          </a:solidFill>
                        </a:rPr>
                        <a:t>1.2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de-DE" sz="1000" b="0">
                          <a:solidFill>
                            <a:srgbClr val="3B687F"/>
                          </a:solidFill>
                        </a:rPr>
                        <a:t>Integration der Beschaffung in bestehende organisatorische Strukturen zum Thema Nachhaltigkeit</a:t>
                      </a:r>
                    </a:p>
                    <a:p>
                      <a:pPr marL="133350" marR="0" lvl="0" indent="-1333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de-DE" sz="900" b="0" i="0" u="none" strike="noStrike" kern="1200" cap="none" spc="0" normalizeH="0" baseline="0" noProof="0">
                          <a:ln>
                            <a:noFill/>
                          </a:ln>
                          <a:solidFill>
                            <a:srgbClr val="3B687F"/>
                          </a:solidFill>
                          <a:effectLst/>
                          <a:uLnTx/>
                          <a:uFillTx/>
                          <a:latin typeface="+mn-lt"/>
                          <a:ea typeface="+mn-ea"/>
                          <a:cs typeface="+mn-cs"/>
                        </a:rPr>
                        <a:t>Berücksichtigung bestehender Governance-Strukturen zu Nachhaltigkeit; Integration der Beschaffung in adäquate Strukturen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buFontTx/>
                        <a:buNone/>
                      </a:pPr>
                      <a:endParaRPr lang="de-DE" sz="1000" b="0">
                        <a:solidFill>
                          <a:srgbClr val="3B687F"/>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457604630"/>
                  </a:ext>
                </a:extLst>
              </a:tr>
              <a:tr h="189974">
                <a:tc>
                  <a:txBody>
                    <a:bodyPr/>
                    <a:lstStyle/>
                    <a:p>
                      <a:r>
                        <a:rPr lang="de-DE" sz="1000" b="0">
                          <a:solidFill>
                            <a:srgbClr val="3B687F"/>
                          </a:solidFill>
                        </a:rPr>
                        <a:t>1.3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de-DE" sz="1000" b="0" dirty="0">
                          <a:solidFill>
                            <a:srgbClr val="3B687F"/>
                          </a:solidFill>
                        </a:rPr>
                        <a:t>Identifizierung und Einbindung der relevanten Stakeholder</a:t>
                      </a:r>
                    </a:p>
                    <a:p>
                      <a:pPr marL="133350" marR="0" lvl="0" indent="-1333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de-DE" sz="900" b="0" i="0" u="none" strike="noStrike" kern="1200" cap="none" spc="0" normalizeH="0" baseline="0" noProof="0" dirty="0">
                          <a:ln>
                            <a:noFill/>
                          </a:ln>
                          <a:solidFill>
                            <a:srgbClr val="3B687F"/>
                          </a:solidFill>
                          <a:effectLst/>
                          <a:uLnTx/>
                          <a:uFillTx/>
                          <a:latin typeface="+mn-lt"/>
                          <a:ea typeface="+mn-ea"/>
                          <a:cs typeface="+mn-cs"/>
                        </a:rPr>
                        <a:t>z</a:t>
                      </a:r>
                      <a:r>
                        <a:rPr kumimoji="0" lang="de-DE" sz="900" b="0" i="0" u="none" strike="noStrike" kern="1200" cap="none" spc="0" normalizeH="0" baseline="0" noProof="0" dirty="0" smtClean="0">
                          <a:ln>
                            <a:noFill/>
                          </a:ln>
                          <a:solidFill>
                            <a:srgbClr val="3B687F"/>
                          </a:solidFill>
                          <a:effectLst/>
                          <a:uLnTx/>
                          <a:uFillTx/>
                          <a:latin typeface="+mn-lt"/>
                          <a:ea typeface="+mn-ea"/>
                          <a:cs typeface="+mn-cs"/>
                        </a:rPr>
                        <a:t>. B</a:t>
                      </a:r>
                      <a:r>
                        <a:rPr kumimoji="0" lang="de-DE" sz="900" b="0" i="0" u="none" strike="noStrike" kern="1200" cap="none" spc="0" normalizeH="0" baseline="0" noProof="0" dirty="0">
                          <a:ln>
                            <a:noFill/>
                          </a:ln>
                          <a:solidFill>
                            <a:srgbClr val="3B687F"/>
                          </a:solidFill>
                          <a:effectLst/>
                          <a:uLnTx/>
                          <a:uFillTx/>
                          <a:latin typeface="+mn-lt"/>
                          <a:ea typeface="+mn-ea"/>
                          <a:cs typeface="+mn-cs"/>
                        </a:rPr>
                        <a:t>. Mitarbeitende unterschiedlicher Funktionen, Interessenvertreter, Brancheninitiativen, Lieferanten und Partner</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buFontTx/>
                        <a:buNone/>
                      </a:pPr>
                      <a:endParaRPr lang="de-DE" sz="1000" b="0">
                        <a:solidFill>
                          <a:srgbClr val="3B687F"/>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357801365"/>
                  </a:ext>
                </a:extLst>
              </a:tr>
              <a:tr h="189974">
                <a:tc>
                  <a:txBody>
                    <a:bodyPr/>
                    <a:lstStyle/>
                    <a:p>
                      <a:r>
                        <a:rPr lang="de-DE" sz="1000" b="1">
                          <a:solidFill>
                            <a:srgbClr val="3B687F"/>
                          </a:solidFill>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9AA00">
                        <a:alpha val="29804"/>
                      </a:srgbClr>
                    </a:solidFill>
                  </a:tcPr>
                </a:tc>
                <a:tc>
                  <a:txBody>
                    <a:bodyPr/>
                    <a:lstStyle/>
                    <a:p>
                      <a:r>
                        <a:rPr lang="de-DE" sz="1000" b="1">
                          <a:solidFill>
                            <a:srgbClr val="3B687F"/>
                          </a:solidFill>
                        </a:rPr>
                        <a:t>Strategische Leitplanken setzen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9AA00">
                        <a:alpha val="29804"/>
                      </a:srgbClr>
                    </a:solidFill>
                  </a:tcPr>
                </a:tc>
                <a:tc>
                  <a:txBody>
                    <a:bodyPr/>
                    <a:lstStyle/>
                    <a:p>
                      <a:pPr>
                        <a:buFontTx/>
                        <a:buNone/>
                      </a:pPr>
                      <a:endParaRPr lang="de-DE" sz="1000" b="1">
                        <a:solidFill>
                          <a:srgbClr val="3B687F"/>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9AA00">
                        <a:alpha val="29804"/>
                      </a:srgbClr>
                    </a:solidFill>
                  </a:tcPr>
                </a:tc>
                <a:extLst>
                  <a:ext uri="{0D108BD9-81ED-4DB2-BD59-A6C34878D82A}">
                    <a16:rowId xmlns:a16="http://schemas.microsoft.com/office/drawing/2014/main" val="1661172638"/>
                  </a:ext>
                </a:extLst>
              </a:tr>
              <a:tr h="189974">
                <a:tc>
                  <a:txBody>
                    <a:bodyPr/>
                    <a:lstStyle/>
                    <a:p>
                      <a:r>
                        <a:rPr lang="de-DE" sz="1000" b="0" i="0">
                          <a:solidFill>
                            <a:srgbClr val="3B687F"/>
                          </a:solidFill>
                        </a:rPr>
                        <a:t>2.1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de-DE" sz="1000" b="0" i="0">
                          <a:solidFill>
                            <a:srgbClr val="3B687F"/>
                          </a:solidFill>
                        </a:rPr>
                        <a:t>Ableitung von Prioritäten und wesentlichen Nachhaltigkeitsthemen</a:t>
                      </a:r>
                    </a:p>
                    <a:p>
                      <a:pPr marL="133350" marR="0" lvl="0" indent="-1333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de-DE" sz="900" b="0" i="0" u="none" strike="noStrike" kern="1200" cap="none" spc="0" normalizeH="0" baseline="0" noProof="0">
                          <a:ln>
                            <a:noFill/>
                          </a:ln>
                          <a:solidFill>
                            <a:srgbClr val="3B687F"/>
                          </a:solidFill>
                          <a:effectLst/>
                          <a:uLnTx/>
                          <a:uFillTx/>
                          <a:latin typeface="+mn-lt"/>
                          <a:ea typeface="+mn-ea"/>
                          <a:cs typeface="+mn-cs"/>
                        </a:rPr>
                        <a:t>Wenn möglich, basierend auf der unternehmensweiten Nachhaltigkeitsstrategie und Wesentlichkeitsanalyse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buFontTx/>
                        <a:buNone/>
                      </a:pPr>
                      <a:endParaRPr lang="de-DE" sz="1000" b="0" i="0">
                        <a:solidFill>
                          <a:srgbClr val="3B687F"/>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571040648"/>
                  </a:ext>
                </a:extLst>
              </a:tr>
              <a:tr h="189974">
                <a:tc>
                  <a:txBody>
                    <a:bodyPr/>
                    <a:lstStyle/>
                    <a:p>
                      <a:r>
                        <a:rPr lang="de-DE" sz="1000" b="0" i="0">
                          <a:solidFill>
                            <a:srgbClr val="3B687F"/>
                          </a:solidFill>
                        </a:rPr>
                        <a:t>2.2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de-DE" sz="1000" b="0" i="0" dirty="0">
                          <a:solidFill>
                            <a:srgbClr val="3B687F"/>
                          </a:solidFill>
                        </a:rPr>
                        <a:t>Definition des Umfangs einer Nachhaltigen Beschaffungsstrategie</a:t>
                      </a:r>
                    </a:p>
                    <a:p>
                      <a:pPr marL="133350" marR="0" lvl="0" indent="-1333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de-DE" sz="900" b="0" i="0" u="none" strike="noStrike" kern="1200" cap="none" spc="0" normalizeH="0" baseline="0" noProof="0" dirty="0">
                          <a:ln>
                            <a:noFill/>
                          </a:ln>
                          <a:solidFill>
                            <a:srgbClr val="3B687F"/>
                          </a:solidFill>
                          <a:effectLst/>
                          <a:uLnTx/>
                          <a:uFillTx/>
                          <a:latin typeface="+mn-lt"/>
                          <a:ea typeface="+mn-ea"/>
                          <a:cs typeface="+mn-cs"/>
                        </a:rPr>
                        <a:t>z</a:t>
                      </a:r>
                      <a:r>
                        <a:rPr kumimoji="0" lang="de-DE" sz="900" b="0" i="0" u="none" strike="noStrike" kern="1200" cap="none" spc="0" normalizeH="0" baseline="0" noProof="0" dirty="0" smtClean="0">
                          <a:ln>
                            <a:noFill/>
                          </a:ln>
                          <a:solidFill>
                            <a:srgbClr val="3B687F"/>
                          </a:solidFill>
                          <a:effectLst/>
                          <a:uLnTx/>
                          <a:uFillTx/>
                          <a:latin typeface="+mn-lt"/>
                          <a:ea typeface="+mn-ea"/>
                          <a:cs typeface="+mn-cs"/>
                        </a:rPr>
                        <a:t>. B</a:t>
                      </a:r>
                      <a:r>
                        <a:rPr kumimoji="0" lang="de-DE" sz="900" b="0" i="0" u="none" strike="noStrike" kern="1200" cap="none" spc="0" normalizeH="0" baseline="0" noProof="0" dirty="0">
                          <a:ln>
                            <a:noFill/>
                          </a:ln>
                          <a:solidFill>
                            <a:srgbClr val="3B687F"/>
                          </a:solidFill>
                          <a:effectLst/>
                          <a:uLnTx/>
                          <a:uFillTx/>
                          <a:latin typeface="+mn-lt"/>
                          <a:ea typeface="+mn-ea"/>
                          <a:cs typeface="+mn-cs"/>
                        </a:rPr>
                        <a:t>. Festlegung der relevanten Warengruppen und organisatorischen Einheiten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buFontTx/>
                        <a:buNone/>
                      </a:pPr>
                      <a:endParaRPr lang="de-DE" sz="1000" b="0" i="0">
                        <a:solidFill>
                          <a:srgbClr val="3B687F"/>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090142645"/>
                  </a:ext>
                </a:extLst>
              </a:tr>
              <a:tr h="0">
                <a:tc>
                  <a:txBody>
                    <a:bodyPr/>
                    <a:lstStyle/>
                    <a:p>
                      <a:r>
                        <a:rPr lang="de-DE" sz="1000" b="0" i="0">
                          <a:solidFill>
                            <a:srgbClr val="3B687F"/>
                          </a:solidFill>
                        </a:rPr>
                        <a:t>2.3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de-DE" sz="1000" b="0" i="0">
                          <a:solidFill>
                            <a:srgbClr val="3B687F"/>
                          </a:solidFill>
                        </a:rPr>
                        <a:t>Entwicklung einer Nachhaltigen Beschaffungsstrategie</a:t>
                      </a:r>
                    </a:p>
                    <a:p>
                      <a:pPr marL="133350" marR="0" lvl="0" indent="-1333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de-DE" sz="900" b="0" i="0" u="none" strike="noStrike" kern="1200" cap="none" spc="0" normalizeH="0" baseline="0" noProof="0">
                          <a:ln>
                            <a:noFill/>
                          </a:ln>
                          <a:solidFill>
                            <a:srgbClr val="3B687F"/>
                          </a:solidFill>
                          <a:effectLst/>
                          <a:uLnTx/>
                          <a:uFillTx/>
                          <a:latin typeface="+mn-lt"/>
                          <a:ea typeface="+mn-ea"/>
                          <a:cs typeface="+mn-cs"/>
                        </a:rPr>
                        <a:t>Formulierung der strategischen Positionierung, des Anspruchsniveaus und der wesentlichen Handlungsfelder, in Einklang mit der unternehmensweiten Nachhaltigkeitsstrategie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buFontTx/>
                        <a:buNone/>
                      </a:pPr>
                      <a:endParaRPr lang="de-DE" sz="1000" b="0" i="0" dirty="0">
                        <a:solidFill>
                          <a:srgbClr val="3B687F"/>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172508567"/>
                  </a:ext>
                </a:extLst>
              </a:tr>
            </a:tbl>
          </a:graphicData>
        </a:graphic>
      </p:graphicFrame>
      <p:sp>
        <p:nvSpPr>
          <p:cNvPr id="11" name="Datumsplatzhalter 5">
            <a:extLst>
              <a:ext uri="{FF2B5EF4-FFF2-40B4-BE49-F238E27FC236}">
                <a16:creationId xmlns:a16="http://schemas.microsoft.com/office/drawing/2014/main" id="{E6463F79-848A-8D43-B9F4-29AFA9EE0C67}"/>
              </a:ext>
            </a:extLst>
          </p:cNvPr>
          <p:cNvSpPr>
            <a:spLocks noGrp="1"/>
          </p:cNvSpPr>
          <p:nvPr>
            <p:ph type="dt" sz="half" idx="12"/>
          </p:nvPr>
        </p:nvSpPr>
        <p:spPr>
          <a:xfrm>
            <a:off x="431801" y="223838"/>
            <a:ext cx="8118433" cy="476250"/>
          </a:xfrm>
        </p:spPr>
        <p:txBody>
          <a:bodyPr/>
          <a:lstStyle/>
          <a:p>
            <a:r>
              <a:rPr lang="de-DE" smtClean="0"/>
              <a:t>Schulungskonzept für Nachhaltigen Einkauf – 2. </a:t>
            </a:r>
            <a:r>
              <a:rPr lang="de-DE" kern="0" smtClean="0">
                <a:cs typeface="Calibri" panose="020F0502020204030204" pitchFamily="34" charset="0"/>
              </a:rPr>
              <a:t>Fachwissen &amp; Methodenkompetenz</a:t>
            </a:r>
            <a:endParaRPr lang="de-DE" kern="0">
              <a:cs typeface="Calibri" panose="020F0502020204030204" pitchFamily="34" charset="0"/>
            </a:endParaRPr>
          </a:p>
        </p:txBody>
      </p:sp>
    </p:spTree>
    <p:extLst>
      <p:ext uri="{BB962C8B-B14F-4D97-AF65-F5344CB8AC3E}">
        <p14:creationId xmlns:p14="http://schemas.microsoft.com/office/powerpoint/2010/main" val="8757917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032746-FDC1-F642-8CE8-4CE6A6B7BBF6}"/>
              </a:ext>
            </a:extLst>
          </p:cNvPr>
          <p:cNvSpPr>
            <a:spLocks noGrp="1"/>
          </p:cNvSpPr>
          <p:nvPr>
            <p:ph type="title"/>
          </p:nvPr>
        </p:nvSpPr>
        <p:spPr>
          <a:xfrm>
            <a:off x="431801" y="935038"/>
            <a:ext cx="11425767" cy="500062"/>
          </a:xfrm>
        </p:spPr>
        <p:txBody>
          <a:bodyPr/>
          <a:lstStyle/>
          <a:p>
            <a:r>
              <a:rPr lang="de-DE"/>
              <a:t>Checkliste Nachhaltige Beschaffung – Fahrplan für den Einkauf (2/2)</a:t>
            </a:r>
          </a:p>
        </p:txBody>
      </p:sp>
      <p:sp>
        <p:nvSpPr>
          <p:cNvPr id="4" name="Fußzeilenplatzhalter 3">
            <a:extLst>
              <a:ext uri="{FF2B5EF4-FFF2-40B4-BE49-F238E27FC236}">
                <a16:creationId xmlns:a16="http://schemas.microsoft.com/office/drawing/2014/main" id="{D541BC83-5765-AA42-8516-56B026E39D64}"/>
              </a:ext>
            </a:extLst>
          </p:cNvPr>
          <p:cNvSpPr>
            <a:spLocks noGrp="1"/>
          </p:cNvSpPr>
          <p:nvPr>
            <p:ph type="ftr" sz="quarter" idx="10"/>
          </p:nvPr>
        </p:nvSpPr>
        <p:spPr/>
        <p:txBody>
          <a:bodyPr/>
          <a:lstStyle/>
          <a:p>
            <a:r>
              <a:rPr lang="de-DE" dirty="0" smtClean="0"/>
              <a:t>© LfU / IZU Infozentrum </a:t>
            </a:r>
            <a:r>
              <a:rPr lang="de-DE" dirty="0" err="1" smtClean="0"/>
              <a:t>UmweltWirtschaft</a:t>
            </a:r>
            <a:r>
              <a:rPr lang="de-DE" dirty="0" smtClean="0"/>
              <a:t> / 2022</a:t>
            </a:r>
            <a:endParaRPr lang="de-DE" dirty="0"/>
          </a:p>
        </p:txBody>
      </p:sp>
      <p:sp>
        <p:nvSpPr>
          <p:cNvPr id="6" name="Foliennummernplatzhalter 5">
            <a:extLst>
              <a:ext uri="{FF2B5EF4-FFF2-40B4-BE49-F238E27FC236}">
                <a16:creationId xmlns:a16="http://schemas.microsoft.com/office/drawing/2014/main" id="{1F327968-3A89-9C4C-A16A-755E0A964D3A}"/>
              </a:ext>
            </a:extLst>
          </p:cNvPr>
          <p:cNvSpPr>
            <a:spLocks noGrp="1"/>
          </p:cNvSpPr>
          <p:nvPr>
            <p:ph type="sldNum" sz="quarter" idx="4"/>
          </p:nvPr>
        </p:nvSpPr>
        <p:spPr/>
        <p:txBody>
          <a:bodyPr/>
          <a:lstStyle/>
          <a:p>
            <a:fld id="{894680D0-7A83-433A-9719-C4143F27F647}" type="slidenum">
              <a:rPr lang="de-DE" smtClean="0"/>
              <a:pPr/>
              <a:t>34</a:t>
            </a:fld>
            <a:endParaRPr lang="de-DE"/>
          </a:p>
        </p:txBody>
      </p:sp>
      <p:sp>
        <p:nvSpPr>
          <p:cNvPr id="9" name="Textfeld 8">
            <a:extLst>
              <a:ext uri="{FF2B5EF4-FFF2-40B4-BE49-F238E27FC236}">
                <a16:creationId xmlns:a16="http://schemas.microsoft.com/office/drawing/2014/main" id="{B21A79A7-DC59-F449-84D4-BEE95CB2B375}"/>
              </a:ext>
            </a:extLst>
          </p:cNvPr>
          <p:cNvSpPr txBox="1"/>
          <p:nvPr/>
        </p:nvSpPr>
        <p:spPr>
          <a:xfrm>
            <a:off x="431801" y="1628774"/>
            <a:ext cx="9048575" cy="492443"/>
          </a:xfrm>
          <a:prstGeom prst="rect">
            <a:avLst/>
          </a:prstGeom>
          <a:noFill/>
        </p:spPr>
        <p:txBody>
          <a:bodyPr wrap="square" rtlCol="0">
            <a:spAutoFit/>
          </a:bodyPr>
          <a:lstStyle/>
          <a:p>
            <a:pPr algn="l"/>
            <a:r>
              <a:rPr lang="de-DE" sz="1300">
                <a:solidFill>
                  <a:srgbClr val="3B687F"/>
                </a:solidFill>
              </a:rPr>
              <a:t>Um Nachhaltigkeit strukturiert in der Beschaffung zu verankern, kann eine Checkliste als Fahrplan Anwendung finden. Die Schritte zur Umsetzung sollten dabei auf die individuellen Bedürfnisse des Unternehmens angepasst werden.</a:t>
            </a:r>
          </a:p>
        </p:txBody>
      </p:sp>
      <p:sp>
        <p:nvSpPr>
          <p:cNvPr id="13" name="Rechteck 12">
            <a:extLst>
              <a:ext uri="{FF2B5EF4-FFF2-40B4-BE49-F238E27FC236}">
                <a16:creationId xmlns:a16="http://schemas.microsoft.com/office/drawing/2014/main" id="{5F1470DD-DE99-8D4F-B891-7A667015243D}"/>
              </a:ext>
            </a:extLst>
          </p:cNvPr>
          <p:cNvSpPr/>
          <p:nvPr/>
        </p:nvSpPr>
        <p:spPr bwMode="auto">
          <a:xfrm>
            <a:off x="9624392" y="1628774"/>
            <a:ext cx="2232646" cy="4701600"/>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0000" tIns="72000" rIns="91440" bIns="72000" numCol="1" rtlCol="0" anchor="t" anchorCtr="0" compatLnSpc="1">
            <a:prstTxWarp prst="textNoShape">
              <a:avLst/>
            </a:prstTxWarp>
          </a:bodyPr>
          <a:lstStyle/>
          <a:p>
            <a:pPr marL="182563" marR="0" algn="l" defTabSz="914400" rtl="0" eaLnBrk="0" fontAlgn="base" latinLnBrk="0" hangingPunct="0">
              <a:lnSpc>
                <a:spcPct val="100000"/>
              </a:lnSpc>
              <a:spcBef>
                <a:spcPct val="0"/>
              </a:spcBef>
              <a:spcAft>
                <a:spcPts val="600"/>
              </a:spcAft>
              <a:buClrTx/>
              <a:buSzTx/>
              <a:buFontTx/>
              <a:buNone/>
            </a:pPr>
            <a:r>
              <a:rPr kumimoji="0" lang="de-DE" sz="1000" b="1" i="0" u="none" strike="noStrike" cap="none" normalizeH="0" baseline="0">
                <a:ln>
                  <a:noFill/>
                </a:ln>
                <a:solidFill>
                  <a:srgbClr val="3B687F"/>
                </a:solidFill>
                <a:effectLst/>
                <a:latin typeface="Arial" charset="0"/>
                <a:ea typeface="ＭＳ Ｐゴシック" charset="-128"/>
              </a:rPr>
              <a:t>Weiterführende Informationen</a:t>
            </a:r>
          </a:p>
          <a:p>
            <a:pPr marL="182563" indent="-182563" algn="l">
              <a:buFont typeface="Arial" panose="020B0604020202020204" pitchFamily="34" charset="0"/>
              <a:buChar char="•"/>
            </a:pPr>
            <a:r>
              <a:rPr lang="de-DE" sz="1000">
                <a:solidFill>
                  <a:srgbClr val="3B687F"/>
                </a:solidFill>
              </a:rPr>
              <a:t>Der </a:t>
            </a:r>
            <a:r>
              <a:rPr lang="de-DE" sz="1000">
                <a:solidFill>
                  <a:srgbClr val="3B687F"/>
                </a:solidFill>
                <a:hlinkClick r:id="rId3">
                  <a:extLst>
                    <a:ext uri="{A12FA001-AC4F-418D-AE19-62706E023703}">
                      <ahyp:hlinkClr xmlns:ahyp="http://schemas.microsoft.com/office/drawing/2018/hyperlinkcolor" xmlns="" val="tx"/>
                    </a:ext>
                  </a:extLst>
                </a:hlinkClick>
              </a:rPr>
              <a:t>BME</a:t>
            </a:r>
            <a:r>
              <a:rPr lang="de-DE" sz="1000">
                <a:solidFill>
                  <a:srgbClr val="3B687F"/>
                </a:solidFill>
              </a:rPr>
              <a:t> Leitfaden Nachhaltige Beschaffung einhaltet eine Checkliste zur Einführung einer Nachhaltigen Beschaffung </a:t>
            </a:r>
          </a:p>
          <a:p>
            <a:pPr lvl="0" algn="l"/>
            <a:endParaRPr lang="de-DE" sz="1000">
              <a:solidFill>
                <a:srgbClr val="3B687F"/>
              </a:solidFill>
            </a:endParaRPr>
          </a:p>
          <a:p>
            <a:pPr marL="182563" lvl="0" indent="-182563" algn="l">
              <a:buFont typeface="Arial" panose="020B0604020202020204" pitchFamily="34" charset="0"/>
              <a:buChar char="•"/>
            </a:pPr>
            <a:endParaRPr lang="de-DE" sz="1000">
              <a:solidFill>
                <a:srgbClr val="3B687F"/>
              </a:solidFill>
            </a:endParaRPr>
          </a:p>
          <a:p>
            <a:pPr marL="182563" lvl="0" indent="-182563" algn="l">
              <a:buFont typeface="Arial" panose="020B0604020202020204" pitchFamily="34" charset="0"/>
              <a:buChar char="•"/>
            </a:pPr>
            <a:endParaRPr lang="de-DE" sz="1000">
              <a:solidFill>
                <a:srgbClr val="3B687F"/>
              </a:solidFill>
            </a:endParaRPr>
          </a:p>
          <a:p>
            <a:pPr marL="182563" lvl="0" indent="-182563" algn="l">
              <a:buFont typeface="Arial" panose="020B0604020202020204" pitchFamily="34" charset="0"/>
              <a:buChar char="•"/>
            </a:pPr>
            <a:endParaRPr lang="de-DE" sz="1000">
              <a:solidFill>
                <a:srgbClr val="3B687F"/>
              </a:solidFill>
            </a:endParaRPr>
          </a:p>
          <a:p>
            <a:pPr marL="184150" algn="l"/>
            <a:endParaRPr lang="de-DE" sz="1000">
              <a:solidFill>
                <a:srgbClr val="3B687F"/>
              </a:solidFill>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lang="de-DE" sz="1000">
              <a:solidFill>
                <a:srgbClr val="3B687F"/>
              </a:solidFill>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kumimoji="0" lang="de-DE" sz="1000" i="0" u="none" strike="noStrike" cap="none" normalizeH="0" baseline="0">
              <a:ln>
                <a:noFill/>
              </a:ln>
              <a:solidFill>
                <a:srgbClr val="3B687F"/>
              </a:solidFill>
              <a:effectLst/>
              <a:latin typeface="Arial" charset="0"/>
              <a:ea typeface="ＭＳ Ｐゴシック" charset="-128"/>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kumimoji="0" lang="de-DE" sz="1000" i="0" u="none" strike="noStrike" cap="none" normalizeH="0" baseline="0">
              <a:ln>
                <a:noFill/>
              </a:ln>
              <a:solidFill>
                <a:srgbClr val="3B687F"/>
              </a:solidFill>
              <a:effectLst/>
              <a:latin typeface="Arial" charset="0"/>
              <a:ea typeface="ＭＳ Ｐゴシック" charset="-128"/>
            </a:endParaRPr>
          </a:p>
        </p:txBody>
      </p:sp>
      <p:pic>
        <p:nvPicPr>
          <p:cNvPr id="14" name="Grafik 13" descr="Informationen mit einfarbiger Füllung">
            <a:extLst>
              <a:ext uri="{FF2B5EF4-FFF2-40B4-BE49-F238E27FC236}">
                <a16:creationId xmlns:a16="http://schemas.microsoft.com/office/drawing/2014/main" id="{BD2189F9-C91F-E544-BDD1-A0A0BC5A483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9648000" y="1658527"/>
            <a:ext cx="216000" cy="216000"/>
          </a:xfrm>
          <a:prstGeom prst="rect">
            <a:avLst/>
          </a:prstGeom>
        </p:spPr>
      </p:pic>
      <p:graphicFrame>
        <p:nvGraphicFramePr>
          <p:cNvPr id="15" name="Tabelle 9">
            <a:extLst>
              <a:ext uri="{FF2B5EF4-FFF2-40B4-BE49-F238E27FC236}">
                <a16:creationId xmlns:a16="http://schemas.microsoft.com/office/drawing/2014/main" id="{1B16A967-9CD8-C24F-8D91-E168E65B4665}"/>
              </a:ext>
            </a:extLst>
          </p:cNvPr>
          <p:cNvGraphicFramePr>
            <a:graphicFrameLocks noGrp="1"/>
          </p:cNvGraphicFramePr>
          <p:nvPr>
            <p:extLst>
              <p:ext uri="{D42A27DB-BD31-4B8C-83A1-F6EECF244321}">
                <p14:modId xmlns:p14="http://schemas.microsoft.com/office/powerpoint/2010/main" val="2539323207"/>
              </p:ext>
            </p:extLst>
          </p:nvPr>
        </p:nvGraphicFramePr>
        <p:xfrm>
          <a:off x="442913" y="2276475"/>
          <a:ext cx="8892677" cy="3443480"/>
        </p:xfrm>
        <a:graphic>
          <a:graphicData uri="http://schemas.openxmlformats.org/drawingml/2006/table">
            <a:tbl>
              <a:tblPr firstRow="1" bandRow="1">
                <a:tableStyleId>{5C22544A-7EE6-4342-B048-85BDC9FD1C3A}</a:tableStyleId>
              </a:tblPr>
              <a:tblGrid>
                <a:gridCol w="384401">
                  <a:extLst>
                    <a:ext uri="{9D8B030D-6E8A-4147-A177-3AD203B41FA5}">
                      <a16:colId xmlns:a16="http://schemas.microsoft.com/office/drawing/2014/main" val="195927569"/>
                    </a:ext>
                  </a:extLst>
                </a:gridCol>
                <a:gridCol w="7820297">
                  <a:extLst>
                    <a:ext uri="{9D8B030D-6E8A-4147-A177-3AD203B41FA5}">
                      <a16:colId xmlns:a16="http://schemas.microsoft.com/office/drawing/2014/main" val="2607337501"/>
                    </a:ext>
                  </a:extLst>
                </a:gridCol>
                <a:gridCol w="687979">
                  <a:extLst>
                    <a:ext uri="{9D8B030D-6E8A-4147-A177-3AD203B41FA5}">
                      <a16:colId xmlns:a16="http://schemas.microsoft.com/office/drawing/2014/main" val="3633891532"/>
                    </a:ext>
                  </a:extLst>
                </a:gridCol>
              </a:tblGrid>
              <a:tr h="339600">
                <a:tc gridSpan="3">
                  <a:txBody>
                    <a:bodyPr/>
                    <a:lstStyle/>
                    <a:p>
                      <a:r>
                        <a:rPr lang="de-DE" sz="1200"/>
                        <a:t>Checkliste zur Einführung einer Nachhaltigen Beschaffung (2/2)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B687F"/>
                    </a:solidFill>
                  </a:tcPr>
                </a:tc>
                <a:tc hMerge="1">
                  <a:txBody>
                    <a:bodyPr/>
                    <a:lstStyle/>
                    <a:p>
                      <a:endParaRPr lang="de-DE" sz="1100"/>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526E7F"/>
                    </a:solidFill>
                  </a:tcPr>
                </a:tc>
                <a:tc hMerge="1">
                  <a:txBody>
                    <a:bodyPr/>
                    <a:lstStyle/>
                    <a:p>
                      <a:endParaRPr lang="de-DE"/>
                    </a:p>
                  </a:txBody>
                  <a:tcPr/>
                </a:tc>
                <a:extLst>
                  <a:ext uri="{0D108BD9-81ED-4DB2-BD59-A6C34878D82A}">
                    <a16:rowId xmlns:a16="http://schemas.microsoft.com/office/drawing/2014/main" val="1513826782"/>
                  </a:ext>
                </a:extLst>
              </a:tr>
              <a:tr h="184852">
                <a:tc>
                  <a:txBody>
                    <a:bodyPr/>
                    <a:lstStyle/>
                    <a:p>
                      <a:r>
                        <a:rPr lang="de-DE" sz="1100" b="1">
                          <a:solidFill>
                            <a:schemeClr val="bg1"/>
                          </a:solidFill>
                        </a:rPr>
                        <a:t>Nr.</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B687F"/>
                    </a:solidFill>
                  </a:tcPr>
                </a:tc>
                <a:tc>
                  <a:txBody>
                    <a:bodyPr/>
                    <a:lstStyle/>
                    <a:p>
                      <a:r>
                        <a:rPr lang="de-DE" sz="1100" b="1">
                          <a:solidFill>
                            <a:schemeClr val="bg1"/>
                          </a:solidFill>
                        </a:rPr>
                        <a:t>Beschreibung</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B687F"/>
                    </a:solidFill>
                  </a:tcPr>
                </a:tc>
                <a:tc>
                  <a:txBody>
                    <a:bodyPr/>
                    <a:lstStyle/>
                    <a:p>
                      <a:r>
                        <a:rPr lang="de-DE" sz="1100" b="1">
                          <a:solidFill>
                            <a:schemeClr val="bg1"/>
                          </a:solidFill>
                        </a:rPr>
                        <a:t>Check</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B687F"/>
                    </a:solidFill>
                  </a:tcPr>
                </a:tc>
                <a:extLst>
                  <a:ext uri="{0D108BD9-81ED-4DB2-BD59-A6C34878D82A}">
                    <a16:rowId xmlns:a16="http://schemas.microsoft.com/office/drawing/2014/main" val="958107529"/>
                  </a:ext>
                </a:extLst>
              </a:tr>
              <a:tr h="0">
                <a:tc>
                  <a:txBody>
                    <a:bodyPr/>
                    <a:lstStyle/>
                    <a:p>
                      <a:r>
                        <a:rPr lang="de-DE" sz="1000" b="1">
                          <a:solidFill>
                            <a:srgbClr val="3B687F"/>
                          </a:solidFill>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9AA00">
                        <a:alpha val="29804"/>
                      </a:srgbClr>
                    </a:solidFill>
                  </a:tcPr>
                </a:tc>
                <a:tc>
                  <a:txBody>
                    <a:bodyPr/>
                    <a:lstStyle/>
                    <a:p>
                      <a:r>
                        <a:rPr lang="de-DE" sz="1000" b="1">
                          <a:solidFill>
                            <a:srgbClr val="3B687F"/>
                          </a:solidFill>
                        </a:rPr>
                        <a:t>Beschaffungsprozesse nachhaltig gestalten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9AA00">
                        <a:alpha val="29804"/>
                      </a:srgbClr>
                    </a:solidFill>
                  </a:tcPr>
                </a:tc>
                <a:tc>
                  <a:txBody>
                    <a:bodyPr/>
                    <a:lstStyle/>
                    <a:p>
                      <a:endParaRPr lang="de-DE" sz="1000" b="1">
                        <a:solidFill>
                          <a:srgbClr val="3B687F"/>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9AA00">
                        <a:alpha val="29804"/>
                      </a:srgbClr>
                    </a:solidFill>
                  </a:tcPr>
                </a:tc>
                <a:extLst>
                  <a:ext uri="{0D108BD9-81ED-4DB2-BD59-A6C34878D82A}">
                    <a16:rowId xmlns:a16="http://schemas.microsoft.com/office/drawing/2014/main" val="900767399"/>
                  </a:ext>
                </a:extLst>
              </a:tr>
              <a:tr h="0">
                <a:tc>
                  <a:txBody>
                    <a:bodyPr/>
                    <a:lstStyle/>
                    <a:p>
                      <a:r>
                        <a:rPr lang="de-DE" sz="1000" b="0">
                          <a:solidFill>
                            <a:srgbClr val="3B687F"/>
                          </a:solidFill>
                        </a:rPr>
                        <a:t>3.1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de-DE" sz="1000" b="0">
                          <a:solidFill>
                            <a:srgbClr val="3B687F"/>
                          </a:solidFill>
                        </a:rPr>
                        <a:t>Ableitung von Maßnahmen für die nachhaltige Beschaffung</a:t>
                      </a:r>
                    </a:p>
                    <a:p>
                      <a:pPr marL="133350" indent="-133350">
                        <a:spcBef>
                          <a:spcPts val="200"/>
                        </a:spcBef>
                        <a:buFont typeface="Arial" panose="020B0604020202020204" pitchFamily="34" charset="0"/>
                        <a:buChar char="•"/>
                        <a:tabLst/>
                      </a:pPr>
                      <a:r>
                        <a:rPr lang="de-DE" sz="900" b="0">
                          <a:solidFill>
                            <a:srgbClr val="3B687F"/>
                          </a:solidFill>
                        </a:rPr>
                        <a:t>Basierend auf den Prioritäten und wesentlichen Handlungsfeldern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indent="0">
                        <a:buFontTx/>
                        <a:buNone/>
                        <a:tabLst/>
                      </a:pPr>
                      <a:endParaRPr lang="de-DE" sz="900" b="0">
                        <a:solidFill>
                          <a:srgbClr val="3B687F"/>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41843559"/>
                  </a:ext>
                </a:extLst>
              </a:tr>
              <a:tr h="189974">
                <a:tc>
                  <a:txBody>
                    <a:bodyPr/>
                    <a:lstStyle/>
                    <a:p>
                      <a:r>
                        <a:rPr lang="de-DE" sz="1000" b="0">
                          <a:solidFill>
                            <a:srgbClr val="3B687F"/>
                          </a:solidFill>
                        </a:rPr>
                        <a:t>3.2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de-DE" sz="1000" b="0">
                          <a:solidFill>
                            <a:srgbClr val="3B687F"/>
                          </a:solidFill>
                        </a:rPr>
                        <a:t>Integration von Nachhaltigkeitsaspekten in die Beschaffungsprozesse und Systeme</a:t>
                      </a:r>
                    </a:p>
                    <a:p>
                      <a:pPr marL="133350" marR="0" lvl="0" indent="-1333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de-DE" sz="900" b="0" i="0" u="none" strike="noStrike" kern="1200" cap="none" spc="0" normalizeH="0" baseline="0" noProof="0">
                          <a:ln>
                            <a:noFill/>
                          </a:ln>
                          <a:solidFill>
                            <a:srgbClr val="3B687F"/>
                          </a:solidFill>
                          <a:effectLst/>
                          <a:uLnTx/>
                          <a:uFillTx/>
                          <a:latin typeface="+mn-lt"/>
                          <a:ea typeface="+mn-ea"/>
                          <a:cs typeface="+mn-cs"/>
                        </a:rPr>
                        <a:t>Lieferantenmanagementprozesse (z.B. Lieferantenauswahl, Lieferantenbewertung)</a:t>
                      </a:r>
                    </a:p>
                    <a:p>
                      <a:pPr marL="133350" marR="0" lvl="0" indent="-1333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de-DE" sz="900" b="0" i="0" u="none" strike="noStrike" kern="1200" cap="none" spc="0" normalizeH="0" baseline="0" noProof="0">
                          <a:ln>
                            <a:noFill/>
                          </a:ln>
                          <a:solidFill>
                            <a:srgbClr val="3B687F"/>
                          </a:solidFill>
                          <a:effectLst/>
                          <a:uLnTx/>
                          <a:uFillTx/>
                          <a:latin typeface="+mn-lt"/>
                          <a:ea typeface="+mn-ea"/>
                          <a:cs typeface="+mn-cs"/>
                        </a:rPr>
                        <a:t>Ausschreibungsprozesse (z.B. Berücksichtigung bei Vergabeentscheidungen)</a:t>
                      </a:r>
                    </a:p>
                    <a:p>
                      <a:pPr marL="133350" marR="0" lvl="0" indent="-1333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de-DE" sz="900" b="0" i="0" u="none" strike="noStrike" kern="1200" cap="none" spc="0" normalizeH="0" baseline="0" noProof="0">
                          <a:ln>
                            <a:noFill/>
                          </a:ln>
                          <a:solidFill>
                            <a:srgbClr val="3B687F"/>
                          </a:solidFill>
                          <a:effectLst/>
                          <a:uLnTx/>
                          <a:uFillTx/>
                          <a:latin typeface="+mn-lt"/>
                          <a:ea typeface="+mn-ea"/>
                          <a:cs typeface="+mn-cs"/>
                        </a:rPr>
                        <a:t>Weitere strategische, taktische und operative Beschaffungsprozesse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buFontTx/>
                        <a:buNone/>
                      </a:pPr>
                      <a:endParaRPr lang="de-DE" sz="1000" b="0">
                        <a:solidFill>
                          <a:srgbClr val="3B687F"/>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457604630"/>
                  </a:ext>
                </a:extLst>
              </a:tr>
              <a:tr h="189974">
                <a:tc>
                  <a:txBody>
                    <a:bodyPr/>
                    <a:lstStyle/>
                    <a:p>
                      <a:r>
                        <a:rPr lang="de-DE" sz="1000" b="1">
                          <a:solidFill>
                            <a:srgbClr val="3B687F"/>
                          </a:solidFill>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9AA00">
                        <a:alpha val="29804"/>
                      </a:srgbClr>
                    </a:solidFill>
                  </a:tcPr>
                </a:tc>
                <a:tc>
                  <a:txBody>
                    <a:bodyPr/>
                    <a:lstStyle/>
                    <a:p>
                      <a:r>
                        <a:rPr lang="de-DE" sz="1000" b="1">
                          <a:solidFill>
                            <a:srgbClr val="3B687F"/>
                          </a:solidFill>
                        </a:rPr>
                        <a:t>Erfolge messen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9AA00">
                        <a:alpha val="29804"/>
                      </a:srgbClr>
                    </a:solidFill>
                  </a:tcPr>
                </a:tc>
                <a:tc>
                  <a:txBody>
                    <a:bodyPr/>
                    <a:lstStyle/>
                    <a:p>
                      <a:pPr>
                        <a:buFontTx/>
                        <a:buNone/>
                      </a:pPr>
                      <a:endParaRPr lang="de-DE" sz="1000" b="1">
                        <a:solidFill>
                          <a:srgbClr val="3B687F"/>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9AA00">
                        <a:alpha val="29804"/>
                      </a:srgbClr>
                    </a:solidFill>
                  </a:tcPr>
                </a:tc>
                <a:extLst>
                  <a:ext uri="{0D108BD9-81ED-4DB2-BD59-A6C34878D82A}">
                    <a16:rowId xmlns:a16="http://schemas.microsoft.com/office/drawing/2014/main" val="1661172638"/>
                  </a:ext>
                </a:extLst>
              </a:tr>
              <a:tr h="189974">
                <a:tc>
                  <a:txBody>
                    <a:bodyPr/>
                    <a:lstStyle/>
                    <a:p>
                      <a:r>
                        <a:rPr lang="de-DE" sz="1000" b="0" i="0">
                          <a:solidFill>
                            <a:srgbClr val="3B687F"/>
                          </a:solidFill>
                        </a:rPr>
                        <a:t>4.1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de-DE" sz="1000" dirty="0">
                          <a:solidFill>
                            <a:srgbClr val="3B687F"/>
                          </a:solidFill>
                        </a:rPr>
                        <a:t>Definition relevanter Kennzahlen für die Nachhaltige Beschaffung</a:t>
                      </a:r>
                    </a:p>
                    <a:p>
                      <a:pPr marL="133350" marR="0" lvl="0" indent="-1333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de-DE" sz="900" b="0" i="0" u="none" strike="noStrike" kern="1200" cap="none" spc="0" normalizeH="0" baseline="0" noProof="0" dirty="0">
                          <a:ln>
                            <a:noFill/>
                          </a:ln>
                          <a:solidFill>
                            <a:srgbClr val="3B687F"/>
                          </a:solidFill>
                          <a:effectLst/>
                          <a:uLnTx/>
                          <a:uFillTx/>
                          <a:latin typeface="+mn-lt"/>
                          <a:ea typeface="+mn-ea"/>
                          <a:cs typeface="+mn-cs"/>
                        </a:rPr>
                        <a:t>z</a:t>
                      </a:r>
                      <a:r>
                        <a:rPr kumimoji="0" lang="de-DE" sz="900" b="0" i="0" u="none" strike="noStrike" kern="1200" cap="none" spc="0" normalizeH="0" baseline="0" noProof="0" dirty="0" smtClean="0">
                          <a:ln>
                            <a:noFill/>
                          </a:ln>
                          <a:solidFill>
                            <a:srgbClr val="3B687F"/>
                          </a:solidFill>
                          <a:effectLst/>
                          <a:uLnTx/>
                          <a:uFillTx/>
                          <a:latin typeface="+mn-lt"/>
                          <a:ea typeface="+mn-ea"/>
                          <a:cs typeface="+mn-cs"/>
                        </a:rPr>
                        <a:t>. B</a:t>
                      </a:r>
                      <a:r>
                        <a:rPr kumimoji="0" lang="de-DE" sz="900" b="0" i="0" u="none" strike="noStrike" kern="1200" cap="none" spc="0" normalizeH="0" baseline="0" noProof="0" dirty="0">
                          <a:ln>
                            <a:noFill/>
                          </a:ln>
                          <a:solidFill>
                            <a:srgbClr val="3B687F"/>
                          </a:solidFill>
                          <a:effectLst/>
                          <a:uLnTx/>
                          <a:uFillTx/>
                          <a:latin typeface="+mn-lt"/>
                          <a:ea typeface="+mn-ea"/>
                          <a:cs typeface="+mn-cs"/>
                        </a:rPr>
                        <a:t>. Kennzahlen wie Anteil der Lieferanten mit Akzeptanz des Verhaltenskodex, Anteil der nach Nachhaltigkeitskriterien bewerteten Lieferanten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buFontTx/>
                        <a:buNone/>
                      </a:pPr>
                      <a:endParaRPr lang="de-DE" sz="1000" b="0" i="0">
                        <a:solidFill>
                          <a:srgbClr val="3B687F"/>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571040648"/>
                  </a:ext>
                </a:extLst>
              </a:tr>
              <a:tr h="189974">
                <a:tc>
                  <a:txBody>
                    <a:bodyPr/>
                    <a:lstStyle/>
                    <a:p>
                      <a:r>
                        <a:rPr lang="de-DE" sz="1000" b="0" i="0">
                          <a:solidFill>
                            <a:srgbClr val="3B687F"/>
                          </a:solidFill>
                        </a:rPr>
                        <a:t>4.2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de-DE" sz="1000" b="0" i="0" dirty="0">
                          <a:solidFill>
                            <a:srgbClr val="3B687F"/>
                          </a:solidFill>
                        </a:rPr>
                        <a:t>Messung des Fortschritts und der Zielerreichung</a:t>
                      </a:r>
                    </a:p>
                    <a:p>
                      <a:pPr marL="133350" marR="0" lvl="0" indent="-1333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de-DE" sz="900" b="0" i="0" u="none" strike="noStrike" kern="1200" cap="none" spc="0" normalizeH="0" baseline="0" noProof="0" dirty="0">
                          <a:ln>
                            <a:noFill/>
                          </a:ln>
                          <a:solidFill>
                            <a:srgbClr val="3B687F"/>
                          </a:solidFill>
                          <a:effectLst/>
                          <a:uLnTx/>
                          <a:uFillTx/>
                          <a:latin typeface="+mn-lt"/>
                          <a:ea typeface="+mn-ea"/>
                          <a:cs typeface="+mn-cs"/>
                        </a:rPr>
                        <a:t>z</a:t>
                      </a:r>
                      <a:r>
                        <a:rPr kumimoji="0" lang="de-DE" sz="900" b="0" i="0" u="none" strike="noStrike" kern="1200" cap="none" spc="0" normalizeH="0" baseline="0" noProof="0" dirty="0" smtClean="0">
                          <a:ln>
                            <a:noFill/>
                          </a:ln>
                          <a:solidFill>
                            <a:srgbClr val="3B687F"/>
                          </a:solidFill>
                          <a:effectLst/>
                          <a:uLnTx/>
                          <a:uFillTx/>
                          <a:latin typeface="+mn-lt"/>
                          <a:ea typeface="+mn-ea"/>
                          <a:cs typeface="+mn-cs"/>
                        </a:rPr>
                        <a:t>. B</a:t>
                      </a:r>
                      <a:r>
                        <a:rPr kumimoji="0" lang="de-DE" sz="900" b="0" i="0" u="none" strike="noStrike" kern="1200" cap="none" spc="0" normalizeH="0" baseline="0" noProof="0" dirty="0">
                          <a:ln>
                            <a:noFill/>
                          </a:ln>
                          <a:solidFill>
                            <a:srgbClr val="3B687F"/>
                          </a:solidFill>
                          <a:effectLst/>
                          <a:uLnTx/>
                          <a:uFillTx/>
                          <a:latin typeface="+mn-lt"/>
                          <a:ea typeface="+mn-ea"/>
                          <a:cs typeface="+mn-cs"/>
                        </a:rPr>
                        <a:t>. durch Controlling-Instrumente wie die </a:t>
                      </a:r>
                      <a:r>
                        <a:rPr kumimoji="0" lang="de-DE" sz="900" b="0" i="0" u="none" strike="noStrike" kern="1200" cap="none" spc="0" normalizeH="0" baseline="0" noProof="0" dirty="0" err="1">
                          <a:ln>
                            <a:noFill/>
                          </a:ln>
                          <a:solidFill>
                            <a:srgbClr val="3B687F"/>
                          </a:solidFill>
                          <a:effectLst/>
                          <a:uLnTx/>
                          <a:uFillTx/>
                          <a:latin typeface="+mn-lt"/>
                          <a:ea typeface="+mn-ea"/>
                          <a:cs typeface="+mn-cs"/>
                        </a:rPr>
                        <a:t>Sustainable</a:t>
                      </a:r>
                      <a:r>
                        <a:rPr kumimoji="0" lang="de-DE" sz="900" b="0" i="0" u="none" strike="noStrike" kern="1200" cap="none" spc="0" normalizeH="0" baseline="0" noProof="0" dirty="0">
                          <a:ln>
                            <a:noFill/>
                          </a:ln>
                          <a:solidFill>
                            <a:srgbClr val="3B687F"/>
                          </a:solidFill>
                          <a:effectLst/>
                          <a:uLnTx/>
                          <a:uFillTx/>
                          <a:latin typeface="+mn-lt"/>
                          <a:ea typeface="+mn-ea"/>
                          <a:cs typeface="+mn-cs"/>
                        </a:rPr>
                        <a:t> </a:t>
                      </a:r>
                      <a:r>
                        <a:rPr kumimoji="0" lang="de-DE" sz="900" b="0" i="0" u="none" strike="noStrike" kern="1200" cap="none" spc="0" normalizeH="0" baseline="0" noProof="0" dirty="0" err="1">
                          <a:ln>
                            <a:noFill/>
                          </a:ln>
                          <a:solidFill>
                            <a:srgbClr val="3B687F"/>
                          </a:solidFill>
                          <a:effectLst/>
                          <a:uLnTx/>
                          <a:uFillTx/>
                          <a:latin typeface="+mn-lt"/>
                          <a:ea typeface="+mn-ea"/>
                          <a:cs typeface="+mn-cs"/>
                        </a:rPr>
                        <a:t>Balanced</a:t>
                      </a:r>
                      <a:r>
                        <a:rPr kumimoji="0" lang="de-DE" sz="900" b="0" i="0" u="none" strike="noStrike" kern="1200" cap="none" spc="0" normalizeH="0" baseline="0" noProof="0" dirty="0">
                          <a:ln>
                            <a:noFill/>
                          </a:ln>
                          <a:solidFill>
                            <a:srgbClr val="3B687F"/>
                          </a:solidFill>
                          <a:effectLst/>
                          <a:uLnTx/>
                          <a:uFillTx/>
                          <a:latin typeface="+mn-lt"/>
                          <a:ea typeface="+mn-ea"/>
                          <a:cs typeface="+mn-cs"/>
                        </a:rPr>
                        <a:t> </a:t>
                      </a:r>
                      <a:r>
                        <a:rPr kumimoji="0" lang="de-DE" sz="900" b="0" i="0" u="none" strike="noStrike" kern="1200" cap="none" spc="0" normalizeH="0" baseline="0" noProof="0" dirty="0" err="1">
                          <a:ln>
                            <a:noFill/>
                          </a:ln>
                          <a:solidFill>
                            <a:srgbClr val="3B687F"/>
                          </a:solidFill>
                          <a:effectLst/>
                          <a:uLnTx/>
                          <a:uFillTx/>
                          <a:latin typeface="+mn-lt"/>
                          <a:ea typeface="+mn-ea"/>
                          <a:cs typeface="+mn-cs"/>
                        </a:rPr>
                        <a:t>Scorecard</a:t>
                      </a:r>
                      <a:endParaRPr kumimoji="0" lang="de-DE" sz="900" b="0" i="0" u="none" strike="noStrike" kern="1200" cap="none" spc="0" normalizeH="0" baseline="0" noProof="0" dirty="0">
                        <a:ln>
                          <a:noFill/>
                        </a:ln>
                        <a:solidFill>
                          <a:srgbClr val="3B687F"/>
                        </a:solidFill>
                        <a:effectLst/>
                        <a:uLnTx/>
                        <a:uFillTx/>
                        <a:latin typeface="+mn-lt"/>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buFontTx/>
                        <a:buNone/>
                      </a:pPr>
                      <a:endParaRPr lang="de-DE" sz="1000" b="0" i="0">
                        <a:solidFill>
                          <a:srgbClr val="3B687F"/>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090142645"/>
                  </a:ext>
                </a:extLst>
              </a:tr>
              <a:tr h="0">
                <a:tc>
                  <a:txBody>
                    <a:bodyPr/>
                    <a:lstStyle/>
                    <a:p>
                      <a:r>
                        <a:rPr lang="de-DE" sz="1000" b="0" i="0">
                          <a:solidFill>
                            <a:srgbClr val="3B687F"/>
                          </a:solidFill>
                        </a:rPr>
                        <a:t>4.3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de-DE" sz="1000" b="0" i="0">
                          <a:solidFill>
                            <a:srgbClr val="3B687F"/>
                          </a:solidFill>
                        </a:rPr>
                        <a:t>Kommunikation und Berichterstattung der nachhaltigen Beschaffungsaktivitäten</a:t>
                      </a:r>
                    </a:p>
                    <a:p>
                      <a:pPr marL="133350" marR="0" lvl="0" indent="-1333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de-DE" sz="900" b="0" i="0" u="none" strike="noStrike" kern="1200" cap="none" spc="0" normalizeH="0" baseline="0" noProof="0">
                          <a:ln>
                            <a:noFill/>
                          </a:ln>
                          <a:solidFill>
                            <a:srgbClr val="3B687F"/>
                          </a:solidFill>
                          <a:effectLst/>
                          <a:uLnTx/>
                          <a:uFillTx/>
                          <a:latin typeface="+mn-lt"/>
                          <a:ea typeface="+mn-ea"/>
                          <a:cs typeface="+mn-cs"/>
                        </a:rPr>
                        <a:t>Interne und externe Kommunikation im Rahmen des Stakeholderdialogs; Reporting im Rahmen der Nachhaltigkeitsberichtertstattung</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buFontTx/>
                        <a:buNone/>
                      </a:pPr>
                      <a:endParaRPr lang="de-DE" sz="1000" b="0" i="0" dirty="0">
                        <a:solidFill>
                          <a:srgbClr val="3B687F"/>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172508567"/>
                  </a:ext>
                </a:extLst>
              </a:tr>
            </a:tbl>
          </a:graphicData>
        </a:graphic>
      </p:graphicFrame>
      <p:sp>
        <p:nvSpPr>
          <p:cNvPr id="11" name="Datumsplatzhalter 5">
            <a:extLst>
              <a:ext uri="{FF2B5EF4-FFF2-40B4-BE49-F238E27FC236}">
                <a16:creationId xmlns:a16="http://schemas.microsoft.com/office/drawing/2014/main" id="{EEE0A1DA-0327-ED46-B104-F241705D770D}"/>
              </a:ext>
            </a:extLst>
          </p:cNvPr>
          <p:cNvSpPr>
            <a:spLocks noGrp="1"/>
          </p:cNvSpPr>
          <p:nvPr>
            <p:ph type="dt" sz="half" idx="12"/>
          </p:nvPr>
        </p:nvSpPr>
        <p:spPr>
          <a:xfrm>
            <a:off x="431801" y="223838"/>
            <a:ext cx="8118433" cy="476250"/>
          </a:xfrm>
        </p:spPr>
        <p:txBody>
          <a:bodyPr/>
          <a:lstStyle/>
          <a:p>
            <a:r>
              <a:rPr lang="de-DE" smtClean="0"/>
              <a:t>Schulungskonzept für Nachhaltigen Einkauf – 2. </a:t>
            </a:r>
            <a:r>
              <a:rPr lang="de-DE" kern="0" smtClean="0">
                <a:cs typeface="Calibri" panose="020F0502020204030204" pitchFamily="34" charset="0"/>
              </a:rPr>
              <a:t>Fachwissen &amp; Methodenkompetenz</a:t>
            </a:r>
            <a:endParaRPr lang="de-DE" kern="0">
              <a:cs typeface="Calibri" panose="020F0502020204030204" pitchFamily="34" charset="0"/>
            </a:endParaRPr>
          </a:p>
        </p:txBody>
      </p:sp>
    </p:spTree>
    <p:extLst>
      <p:ext uri="{BB962C8B-B14F-4D97-AF65-F5344CB8AC3E}">
        <p14:creationId xmlns:p14="http://schemas.microsoft.com/office/powerpoint/2010/main" val="24933819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032746-FDC1-F642-8CE8-4CE6A6B7BBF6}"/>
              </a:ext>
            </a:extLst>
          </p:cNvPr>
          <p:cNvSpPr>
            <a:spLocks noGrp="1"/>
          </p:cNvSpPr>
          <p:nvPr>
            <p:ph type="title"/>
          </p:nvPr>
        </p:nvSpPr>
        <p:spPr>
          <a:xfrm>
            <a:off x="431801" y="935038"/>
            <a:ext cx="11580905" cy="500062"/>
          </a:xfrm>
        </p:spPr>
        <p:txBody>
          <a:bodyPr/>
          <a:lstStyle/>
          <a:p>
            <a:r>
              <a:rPr lang="de-DE"/>
              <a:t>Standards &amp; Rahmenwerke Nachhaltige Beschaffung – Überblick</a:t>
            </a:r>
          </a:p>
        </p:txBody>
      </p:sp>
      <p:sp>
        <p:nvSpPr>
          <p:cNvPr id="4" name="Fußzeilenplatzhalter 3">
            <a:extLst>
              <a:ext uri="{FF2B5EF4-FFF2-40B4-BE49-F238E27FC236}">
                <a16:creationId xmlns:a16="http://schemas.microsoft.com/office/drawing/2014/main" id="{D541BC83-5765-AA42-8516-56B026E39D64}"/>
              </a:ext>
            </a:extLst>
          </p:cNvPr>
          <p:cNvSpPr>
            <a:spLocks noGrp="1"/>
          </p:cNvSpPr>
          <p:nvPr>
            <p:ph type="ftr" sz="quarter" idx="10"/>
          </p:nvPr>
        </p:nvSpPr>
        <p:spPr/>
        <p:txBody>
          <a:bodyPr/>
          <a:lstStyle/>
          <a:p>
            <a:r>
              <a:rPr lang="de-DE" dirty="0" smtClean="0"/>
              <a:t>© LfU / IZU Infozentrum </a:t>
            </a:r>
            <a:r>
              <a:rPr lang="de-DE" dirty="0" err="1" smtClean="0"/>
              <a:t>UmweltWirtschaft</a:t>
            </a:r>
            <a:r>
              <a:rPr lang="de-DE" dirty="0" smtClean="0"/>
              <a:t> / 2022</a:t>
            </a:r>
            <a:endParaRPr lang="de-DE" dirty="0"/>
          </a:p>
        </p:txBody>
      </p:sp>
      <p:sp>
        <p:nvSpPr>
          <p:cNvPr id="6" name="Foliennummernplatzhalter 5">
            <a:extLst>
              <a:ext uri="{FF2B5EF4-FFF2-40B4-BE49-F238E27FC236}">
                <a16:creationId xmlns:a16="http://schemas.microsoft.com/office/drawing/2014/main" id="{1F327968-3A89-9C4C-A16A-755E0A964D3A}"/>
              </a:ext>
            </a:extLst>
          </p:cNvPr>
          <p:cNvSpPr>
            <a:spLocks noGrp="1"/>
          </p:cNvSpPr>
          <p:nvPr>
            <p:ph type="sldNum" sz="quarter" idx="4"/>
          </p:nvPr>
        </p:nvSpPr>
        <p:spPr/>
        <p:txBody>
          <a:bodyPr/>
          <a:lstStyle/>
          <a:p>
            <a:fld id="{894680D0-7A83-433A-9719-C4143F27F647}" type="slidenum">
              <a:rPr lang="de-DE" smtClean="0"/>
              <a:pPr/>
              <a:t>35</a:t>
            </a:fld>
            <a:endParaRPr lang="de-DE"/>
          </a:p>
        </p:txBody>
      </p:sp>
      <p:sp>
        <p:nvSpPr>
          <p:cNvPr id="9" name="Textfeld 8">
            <a:extLst>
              <a:ext uri="{FF2B5EF4-FFF2-40B4-BE49-F238E27FC236}">
                <a16:creationId xmlns:a16="http://schemas.microsoft.com/office/drawing/2014/main" id="{B21A79A7-DC59-F449-84D4-BEE95CB2B375}"/>
              </a:ext>
            </a:extLst>
          </p:cNvPr>
          <p:cNvSpPr txBox="1"/>
          <p:nvPr/>
        </p:nvSpPr>
        <p:spPr>
          <a:xfrm>
            <a:off x="431801" y="1628774"/>
            <a:ext cx="9048575" cy="492443"/>
          </a:xfrm>
          <a:prstGeom prst="rect">
            <a:avLst/>
          </a:prstGeom>
          <a:noFill/>
        </p:spPr>
        <p:txBody>
          <a:bodyPr wrap="square" rtlCol="0">
            <a:spAutoFit/>
          </a:bodyPr>
          <a:lstStyle/>
          <a:p>
            <a:pPr algn="l"/>
            <a:r>
              <a:rPr lang="de-DE" sz="1300">
                <a:solidFill>
                  <a:srgbClr val="3B687F"/>
                </a:solidFill>
              </a:rPr>
              <a:t>Es gibt verschiedene Standards, Ratings &amp; Rankings, Zertifizierungssysteme und Indizes, welche Einkäufer dabei unterstützen können die Nachhaltigkeitsanforderungen in Zusammenarbeit mit ihren Lieferanten zu managen.</a:t>
            </a:r>
          </a:p>
        </p:txBody>
      </p:sp>
      <p:sp>
        <p:nvSpPr>
          <p:cNvPr id="35" name="Rechteck 34">
            <a:extLst>
              <a:ext uri="{FF2B5EF4-FFF2-40B4-BE49-F238E27FC236}">
                <a16:creationId xmlns:a16="http://schemas.microsoft.com/office/drawing/2014/main" id="{577194BA-9BA4-43F7-89E8-01C5BE2A5FC4}"/>
              </a:ext>
            </a:extLst>
          </p:cNvPr>
          <p:cNvSpPr/>
          <p:nvPr/>
        </p:nvSpPr>
        <p:spPr bwMode="auto">
          <a:xfrm>
            <a:off x="9624392" y="1628774"/>
            <a:ext cx="2232646" cy="4701600"/>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0000" tIns="72000" rIns="91440" bIns="72000" numCol="1" rtlCol="0" anchor="t" anchorCtr="0" compatLnSpc="1">
            <a:prstTxWarp prst="textNoShape">
              <a:avLst/>
            </a:prstTxWarp>
          </a:bodyPr>
          <a:lstStyle/>
          <a:p>
            <a:pPr marL="182563" marR="0" algn="l" defTabSz="914400" rtl="0" eaLnBrk="0" fontAlgn="base" latinLnBrk="0" hangingPunct="0">
              <a:lnSpc>
                <a:spcPct val="100000"/>
              </a:lnSpc>
              <a:spcBef>
                <a:spcPct val="0"/>
              </a:spcBef>
              <a:spcAft>
                <a:spcPts val="600"/>
              </a:spcAft>
              <a:buClrTx/>
              <a:buSzTx/>
              <a:buFontTx/>
              <a:buNone/>
            </a:pPr>
            <a:r>
              <a:rPr kumimoji="0" lang="de-DE" sz="1000" b="1" i="0" u="none" strike="noStrike" cap="none" normalizeH="0" baseline="0">
                <a:ln>
                  <a:noFill/>
                </a:ln>
                <a:solidFill>
                  <a:srgbClr val="3B687F"/>
                </a:solidFill>
                <a:effectLst/>
                <a:latin typeface="Arial" charset="0"/>
                <a:ea typeface="ＭＳ Ｐゴシック" charset="-128"/>
              </a:rPr>
              <a:t>Weiterführende Informationen</a:t>
            </a:r>
          </a:p>
          <a:p>
            <a:pPr marL="182563" marR="0" indent="-182563" algn="l" defTabSz="914400" rtl="0" eaLnBrk="0" fontAlgn="base" latinLnBrk="0" hangingPunct="0">
              <a:lnSpc>
                <a:spcPct val="100000"/>
              </a:lnSpc>
              <a:spcBef>
                <a:spcPct val="0"/>
              </a:spcBef>
              <a:spcAft>
                <a:spcPts val="300"/>
              </a:spcAft>
              <a:buClrTx/>
              <a:buSzTx/>
              <a:buFont typeface="Arial" panose="020B0604020202020204" pitchFamily="34" charset="0"/>
              <a:buChar char="•"/>
            </a:pPr>
            <a:r>
              <a:rPr lang="de-DE" sz="1000">
                <a:solidFill>
                  <a:srgbClr val="3B687F"/>
                </a:solidFill>
              </a:rPr>
              <a:t>Einen Überblick über relevante Standards, Ratings und Rankings bietet </a:t>
            </a:r>
            <a:r>
              <a:rPr lang="de-DE" sz="1000">
                <a:solidFill>
                  <a:srgbClr val="3B687F"/>
                </a:solidFill>
                <a:hlinkClick r:id="rId3">
                  <a:extLst>
                    <a:ext uri="{A12FA001-AC4F-418D-AE19-62706E023703}">
                      <ahyp:hlinkClr xmlns:ahyp="http://schemas.microsoft.com/office/drawing/2018/hyperlinkcolor" xmlns="" val="tx"/>
                    </a:ext>
                  </a:extLst>
                </a:hlinkClick>
              </a:rPr>
              <a:t>Gartner</a:t>
            </a:r>
            <a:r>
              <a:rPr lang="de-DE" sz="1000">
                <a:solidFill>
                  <a:srgbClr val="3B687F"/>
                </a:solidFill>
              </a:rPr>
              <a:t> (2019)</a:t>
            </a:r>
          </a:p>
          <a:p>
            <a:pPr marL="182563" indent="-182563" algn="l">
              <a:spcAft>
                <a:spcPts val="300"/>
              </a:spcAft>
              <a:buFont typeface="Arial" panose="020B0604020202020204" pitchFamily="34" charset="0"/>
              <a:buChar char="•"/>
            </a:pPr>
            <a:r>
              <a:rPr lang="de-DE" sz="1000">
                <a:solidFill>
                  <a:srgbClr val="3B687F"/>
                </a:solidFill>
              </a:rPr>
              <a:t>Eine Übersicht über wesentliche Standards und Zertifizierungen bietet </a:t>
            </a:r>
            <a:r>
              <a:rPr lang="de-DE" sz="1000">
                <a:solidFill>
                  <a:srgbClr val="3B687F"/>
                </a:solidFill>
                <a:hlinkClick r:id="rId4">
                  <a:extLst>
                    <a:ext uri="{A12FA001-AC4F-418D-AE19-62706E023703}">
                      <ahyp:hlinkClr xmlns:ahyp="http://schemas.microsoft.com/office/drawing/2018/hyperlinkcolor" xmlns="" val="tx"/>
                    </a:ext>
                  </a:extLst>
                </a:hlinkClick>
              </a:rPr>
              <a:t>plant </a:t>
            </a:r>
            <a:r>
              <a:rPr lang="de-DE" sz="1000" err="1">
                <a:solidFill>
                  <a:srgbClr val="3B687F"/>
                </a:solidFill>
                <a:hlinkClick r:id="rId4">
                  <a:extLst>
                    <a:ext uri="{A12FA001-AC4F-418D-AE19-62706E023703}">
                      <ahyp:hlinkClr xmlns:ahyp="http://schemas.microsoft.com/office/drawing/2018/hyperlinkcolor" xmlns="" val="tx"/>
                    </a:ext>
                  </a:extLst>
                </a:hlinkClick>
              </a:rPr>
              <a:t>values</a:t>
            </a:r>
            <a:r>
              <a:rPr lang="de-DE" sz="1000">
                <a:solidFill>
                  <a:srgbClr val="3B687F"/>
                </a:solidFill>
                <a:hlinkClick r:id="rId4">
                  <a:extLst>
                    <a:ext uri="{A12FA001-AC4F-418D-AE19-62706E023703}">
                      <ahyp:hlinkClr xmlns:ahyp="http://schemas.microsoft.com/office/drawing/2018/hyperlinkcolor" xmlns="" val="tx"/>
                    </a:ext>
                  </a:extLst>
                </a:hlinkClick>
              </a:rPr>
              <a:t> </a:t>
            </a:r>
            <a:r>
              <a:rPr lang="de-DE" sz="1000">
                <a:solidFill>
                  <a:srgbClr val="3B687F"/>
                </a:solidFill>
              </a:rPr>
              <a:t>(2021)</a:t>
            </a:r>
          </a:p>
          <a:p>
            <a:pPr marL="182563" indent="-182563" algn="l">
              <a:spcAft>
                <a:spcPts val="300"/>
              </a:spcAft>
              <a:buFont typeface="Arial" panose="020B0604020202020204" pitchFamily="34" charset="0"/>
              <a:buChar char="•"/>
            </a:pPr>
            <a:r>
              <a:rPr lang="de-DE" sz="1000">
                <a:solidFill>
                  <a:srgbClr val="3B687F"/>
                </a:solidFill>
              </a:rPr>
              <a:t>Einen Vergleich der wichtigsten Rating-Agenturen bietet </a:t>
            </a:r>
            <a:r>
              <a:rPr lang="de-DE" sz="1000">
                <a:solidFill>
                  <a:srgbClr val="3B687F"/>
                </a:solidFill>
                <a:hlinkClick r:id="rId5">
                  <a:extLst>
                    <a:ext uri="{A12FA001-AC4F-418D-AE19-62706E023703}">
                      <ahyp:hlinkClr xmlns:ahyp="http://schemas.microsoft.com/office/drawing/2018/hyperlinkcolor" xmlns="" val="tx"/>
                    </a:ext>
                  </a:extLst>
                </a:hlinkClick>
              </a:rPr>
              <a:t>sustainserv</a:t>
            </a:r>
            <a:r>
              <a:rPr lang="de-DE" sz="1000">
                <a:solidFill>
                  <a:srgbClr val="3B687F"/>
                </a:solidFill>
              </a:rPr>
              <a:t> (2020)</a:t>
            </a:r>
          </a:p>
          <a:p>
            <a:pPr marL="182563" indent="-182563" algn="l">
              <a:spcAft>
                <a:spcPts val="300"/>
              </a:spcAft>
              <a:buFont typeface="Arial" panose="020B0604020202020204" pitchFamily="34" charset="0"/>
              <a:buChar char="•"/>
            </a:pPr>
            <a:r>
              <a:rPr lang="de-DE" sz="1000">
                <a:solidFill>
                  <a:srgbClr val="3B687F"/>
                </a:solidFill>
              </a:rPr>
              <a:t>Der Kompass Nachhaltigkeit bietet einen </a:t>
            </a:r>
            <a:r>
              <a:rPr lang="de-DE" sz="1000">
                <a:solidFill>
                  <a:srgbClr val="3B687F"/>
                </a:solidFill>
                <a:hlinkClick r:id="rId6">
                  <a:extLst>
                    <a:ext uri="{A12FA001-AC4F-418D-AE19-62706E023703}">
                      <ahyp:hlinkClr xmlns:ahyp="http://schemas.microsoft.com/office/drawing/2018/hyperlinkcolor" xmlns="" val="tx"/>
                    </a:ext>
                  </a:extLst>
                </a:hlinkClick>
              </a:rPr>
              <a:t>Gütezeichenfinder </a:t>
            </a:r>
            <a:r>
              <a:rPr lang="de-DE" sz="1000">
                <a:solidFill>
                  <a:srgbClr val="3B687F"/>
                </a:solidFill>
              </a:rPr>
              <a:t>mit umfangreichen Informationen zu Sozial- und Umweltsiegeln</a:t>
            </a:r>
          </a:p>
          <a:p>
            <a:pPr marL="182563" lvl="0" indent="-182563" algn="l">
              <a:buFont typeface="Arial" panose="020B0604020202020204" pitchFamily="34" charset="0"/>
              <a:buChar char="•"/>
            </a:pPr>
            <a:endParaRPr lang="de-DE" sz="1000">
              <a:solidFill>
                <a:srgbClr val="3B687F"/>
              </a:solidFill>
            </a:endParaRPr>
          </a:p>
          <a:p>
            <a:pPr marL="182563" lvl="0" indent="-182563" algn="l">
              <a:buFont typeface="Arial" panose="020B0604020202020204" pitchFamily="34" charset="0"/>
              <a:buChar char="•"/>
            </a:pPr>
            <a:endParaRPr lang="de-DE" sz="1000">
              <a:solidFill>
                <a:srgbClr val="3B687F"/>
              </a:solidFill>
            </a:endParaRPr>
          </a:p>
          <a:p>
            <a:pPr marL="182563" lvl="0" indent="-182563" algn="l">
              <a:buFont typeface="Arial" panose="020B0604020202020204" pitchFamily="34" charset="0"/>
              <a:buChar char="•"/>
            </a:pPr>
            <a:endParaRPr lang="de-DE" sz="1000">
              <a:solidFill>
                <a:srgbClr val="3B687F"/>
              </a:solidFill>
            </a:endParaRPr>
          </a:p>
          <a:p>
            <a:pPr marL="184150" algn="l"/>
            <a:endParaRPr lang="de-DE" sz="1000">
              <a:solidFill>
                <a:srgbClr val="3B687F"/>
              </a:solidFill>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lang="de-DE" sz="1000">
              <a:solidFill>
                <a:srgbClr val="3B687F"/>
              </a:solidFill>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kumimoji="0" lang="de-DE" sz="1000" i="0" u="none" strike="noStrike" cap="none" normalizeH="0" baseline="0">
              <a:ln>
                <a:noFill/>
              </a:ln>
              <a:solidFill>
                <a:srgbClr val="3B687F"/>
              </a:solidFill>
              <a:effectLst/>
              <a:latin typeface="Arial" charset="0"/>
              <a:ea typeface="ＭＳ Ｐゴシック" charset="-128"/>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kumimoji="0" lang="de-DE" sz="1000" i="0" u="none" strike="noStrike" cap="none" normalizeH="0" baseline="0">
              <a:ln>
                <a:noFill/>
              </a:ln>
              <a:solidFill>
                <a:srgbClr val="3B687F"/>
              </a:solidFill>
              <a:effectLst/>
              <a:latin typeface="Arial" charset="0"/>
              <a:ea typeface="ＭＳ Ｐゴシック" charset="-128"/>
            </a:endParaRPr>
          </a:p>
        </p:txBody>
      </p:sp>
      <p:pic>
        <p:nvPicPr>
          <p:cNvPr id="36" name="Grafik 35" descr="Informationen mit einfarbiger Füllung">
            <a:extLst>
              <a:ext uri="{FF2B5EF4-FFF2-40B4-BE49-F238E27FC236}">
                <a16:creationId xmlns:a16="http://schemas.microsoft.com/office/drawing/2014/main" id="{D9B76198-0E85-4308-908F-FEF5CE99F94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9648000" y="1658527"/>
            <a:ext cx="216000" cy="216000"/>
          </a:xfrm>
          <a:prstGeom prst="rect">
            <a:avLst/>
          </a:prstGeom>
        </p:spPr>
      </p:pic>
      <p:graphicFrame>
        <p:nvGraphicFramePr>
          <p:cNvPr id="20" name="Tabelle 9">
            <a:extLst>
              <a:ext uri="{FF2B5EF4-FFF2-40B4-BE49-F238E27FC236}">
                <a16:creationId xmlns:a16="http://schemas.microsoft.com/office/drawing/2014/main" id="{F6B0E2DA-4845-5841-81FB-C0AA0195F819}"/>
              </a:ext>
            </a:extLst>
          </p:cNvPr>
          <p:cNvGraphicFramePr>
            <a:graphicFrameLocks noGrp="1"/>
          </p:cNvGraphicFramePr>
          <p:nvPr>
            <p:extLst>
              <p:ext uri="{D42A27DB-BD31-4B8C-83A1-F6EECF244321}">
                <p14:modId xmlns:p14="http://schemas.microsoft.com/office/powerpoint/2010/main" val="673605613"/>
              </p:ext>
            </p:extLst>
          </p:nvPr>
        </p:nvGraphicFramePr>
        <p:xfrm>
          <a:off x="442913" y="2276475"/>
          <a:ext cx="8880196" cy="1853440"/>
        </p:xfrm>
        <a:graphic>
          <a:graphicData uri="http://schemas.openxmlformats.org/drawingml/2006/table">
            <a:tbl>
              <a:tblPr firstRow="1" bandRow="1">
                <a:tableStyleId>{5C22544A-7EE6-4342-B048-85BDC9FD1C3A}</a:tableStyleId>
              </a:tblPr>
              <a:tblGrid>
                <a:gridCol w="2960065">
                  <a:extLst>
                    <a:ext uri="{9D8B030D-6E8A-4147-A177-3AD203B41FA5}">
                      <a16:colId xmlns:a16="http://schemas.microsoft.com/office/drawing/2014/main" val="2607337501"/>
                    </a:ext>
                  </a:extLst>
                </a:gridCol>
                <a:gridCol w="2960066">
                  <a:extLst>
                    <a:ext uri="{9D8B030D-6E8A-4147-A177-3AD203B41FA5}">
                      <a16:colId xmlns:a16="http://schemas.microsoft.com/office/drawing/2014/main" val="2625363793"/>
                    </a:ext>
                  </a:extLst>
                </a:gridCol>
                <a:gridCol w="2960065">
                  <a:extLst>
                    <a:ext uri="{9D8B030D-6E8A-4147-A177-3AD203B41FA5}">
                      <a16:colId xmlns:a16="http://schemas.microsoft.com/office/drawing/2014/main" val="3912345654"/>
                    </a:ext>
                  </a:extLst>
                </a:gridCol>
              </a:tblGrid>
              <a:tr h="339600">
                <a:tc>
                  <a:txBody>
                    <a:bodyPr/>
                    <a:lstStyle/>
                    <a:p>
                      <a:r>
                        <a:rPr lang="de-DE" sz="1100"/>
                        <a:t>Managementsysteme &amp; Richtlinien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B687F"/>
                    </a:solidFill>
                  </a:tcPr>
                </a:tc>
                <a:tc>
                  <a:txBody>
                    <a:bodyPr/>
                    <a:lstStyle/>
                    <a:p>
                      <a:r>
                        <a:rPr lang="de-DE" sz="1100"/>
                        <a:t>Zertifizierungssysteme &amp; Gütesiegel</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B687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100"/>
                        <a:t>Ratings &amp; Rankings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B687F"/>
                    </a:solidFill>
                  </a:tcPr>
                </a:tc>
                <a:extLst>
                  <a:ext uri="{0D108BD9-81ED-4DB2-BD59-A6C34878D82A}">
                    <a16:rowId xmlns:a16="http://schemas.microsoft.com/office/drawing/2014/main" val="1513826782"/>
                  </a:ext>
                </a:extLst>
              </a:tr>
              <a:tr h="0">
                <a:tc>
                  <a:txBody>
                    <a:bodyPr/>
                    <a:lstStyle/>
                    <a:p>
                      <a:pPr marL="171450" indent="-171450">
                        <a:spcAft>
                          <a:spcPts val="200"/>
                        </a:spcAft>
                        <a:buFont typeface="Arial" panose="020B0604020202020204" pitchFamily="34" charset="0"/>
                        <a:buChar char="•"/>
                      </a:pPr>
                      <a:r>
                        <a:rPr lang="de-DE" sz="1000" b="0" dirty="0">
                          <a:solidFill>
                            <a:srgbClr val="3B687F"/>
                          </a:solidFill>
                        </a:rPr>
                        <a:t>Zertifizierte Managementsysteme für Umwelt, Energie, Arbeitsschutz und Nachhaltigkeit sind international anerkannte Normenwerke</a:t>
                      </a:r>
                    </a:p>
                    <a:p>
                      <a:pPr marL="171450" indent="-171450">
                        <a:spcAft>
                          <a:spcPts val="200"/>
                        </a:spcAft>
                        <a:buFont typeface="Arial" panose="020B0604020202020204" pitchFamily="34" charset="0"/>
                        <a:buChar char="•"/>
                      </a:pPr>
                      <a:r>
                        <a:rPr lang="de-DE" sz="1000" b="0" dirty="0">
                          <a:solidFill>
                            <a:srgbClr val="3B687F"/>
                          </a:solidFill>
                        </a:rPr>
                        <a:t>Richtlinien (</a:t>
                      </a:r>
                      <a:r>
                        <a:rPr lang="de-DE" sz="1000" b="0" dirty="0" smtClean="0">
                          <a:solidFill>
                            <a:srgbClr val="3B687F"/>
                          </a:solidFill>
                        </a:rPr>
                        <a:t>z .</a:t>
                      </a:r>
                      <a:r>
                        <a:rPr lang="de-DE" sz="1000" b="0" dirty="0">
                          <a:solidFill>
                            <a:srgbClr val="3B687F"/>
                          </a:solidFill>
                        </a:rPr>
                        <a:t>B. von UN und OECD) beschrei-</a:t>
                      </a:r>
                      <a:r>
                        <a:rPr lang="de-DE" sz="1000" b="0" dirty="0" err="1">
                          <a:solidFill>
                            <a:srgbClr val="3B687F"/>
                          </a:solidFill>
                        </a:rPr>
                        <a:t>ben</a:t>
                      </a:r>
                      <a:r>
                        <a:rPr lang="de-DE" sz="1000" b="0" dirty="0">
                          <a:solidFill>
                            <a:srgbClr val="3B687F"/>
                          </a:solidFill>
                        </a:rPr>
                        <a:t> Arbeitsprinzipien und Vorgehensweisen für verantwortungsvolle Unternehmensführung</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de-DE" sz="1000" b="1" dirty="0">
                          <a:solidFill>
                            <a:srgbClr val="F9AA00"/>
                          </a:solidFill>
                        </a:rPr>
                        <a:t>Beispiele</a:t>
                      </a:r>
                      <a:r>
                        <a:rPr lang="de-DE" sz="1000" b="0" dirty="0">
                          <a:solidFill>
                            <a:srgbClr val="F9AA00"/>
                          </a:solidFill>
                        </a:rPr>
                        <a:t>: EMAS (Umwelt), ISO 50001 (</a:t>
                      </a:r>
                      <a:r>
                        <a:rPr lang="de-DE" sz="1000" b="0" dirty="0" err="1">
                          <a:solidFill>
                            <a:srgbClr val="F9AA00"/>
                          </a:solidFill>
                        </a:rPr>
                        <a:t>Ener-gie</a:t>
                      </a:r>
                      <a:r>
                        <a:rPr lang="de-DE" sz="1000" b="0" dirty="0">
                          <a:solidFill>
                            <a:srgbClr val="F9AA00"/>
                          </a:solidFill>
                        </a:rPr>
                        <a:t>); UN Global Compact, OECD Richtlinien</a:t>
                      </a:r>
                      <a:endParaRPr lang="de-DE" sz="900" b="0" dirty="0">
                        <a:solidFill>
                          <a:srgbClr val="F9AA00"/>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de-DE" sz="1000" b="0" kern="1200" noProof="0">
                          <a:solidFill>
                            <a:srgbClr val="3B687F"/>
                          </a:solidFill>
                          <a:latin typeface="+mn-lt"/>
                          <a:ea typeface="+mn-ea"/>
                          <a:cs typeface="+mn-cs"/>
                        </a:rPr>
                        <a:t>Zertifizierungssysteme und Gütesiegel bein-halten die Überprüfung bestimmter Sozial- &amp; Umweltkriterien durch unabhängige Auditoren</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de-DE" sz="1000" b="0" kern="1200" noProof="0">
                          <a:solidFill>
                            <a:srgbClr val="3B687F"/>
                          </a:solidFill>
                          <a:latin typeface="+mn-lt"/>
                          <a:ea typeface="+mn-ea"/>
                          <a:cs typeface="+mn-cs"/>
                        </a:rPr>
                        <a:t>Unternehmen verwenden diese </a:t>
                      </a:r>
                      <a:r>
                        <a:rPr lang="de-DE" sz="1000" b="0" kern="1200" noProof="0" err="1">
                          <a:solidFill>
                            <a:srgbClr val="3B687F"/>
                          </a:solidFill>
                          <a:latin typeface="+mn-lt"/>
                          <a:ea typeface="+mn-ea"/>
                          <a:cs typeface="+mn-cs"/>
                        </a:rPr>
                        <a:t>Zertifi-zierungen</a:t>
                      </a:r>
                      <a:r>
                        <a:rPr lang="de-DE" sz="1000" b="0" kern="1200" noProof="0">
                          <a:solidFill>
                            <a:srgbClr val="3B687F"/>
                          </a:solidFill>
                          <a:latin typeface="+mn-lt"/>
                          <a:ea typeface="+mn-ea"/>
                          <a:cs typeface="+mn-cs"/>
                        </a:rPr>
                        <a:t> primär zur Markenpositionierung sowie zum Reputationsmanagement</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de-DE" sz="1000" b="1" kern="1200" noProof="0">
                          <a:solidFill>
                            <a:srgbClr val="F9AA00"/>
                          </a:solidFill>
                          <a:latin typeface="+mn-lt"/>
                          <a:ea typeface="+mn-ea"/>
                          <a:cs typeface="+mn-cs"/>
                        </a:rPr>
                        <a:t>Beispiele</a:t>
                      </a:r>
                      <a:r>
                        <a:rPr lang="de-DE" sz="1000" b="0" kern="1200" noProof="0">
                          <a:solidFill>
                            <a:srgbClr val="F9AA00"/>
                          </a:solidFill>
                          <a:latin typeface="+mn-lt"/>
                          <a:ea typeface="+mn-ea"/>
                          <a:cs typeface="+mn-cs"/>
                        </a:rPr>
                        <a:t>: </a:t>
                      </a:r>
                      <a:r>
                        <a:rPr lang="de-DE" sz="1000" b="0" kern="1200" noProof="0" err="1">
                          <a:solidFill>
                            <a:srgbClr val="F9AA00"/>
                          </a:solidFill>
                          <a:latin typeface="+mn-lt"/>
                          <a:ea typeface="+mn-ea"/>
                          <a:cs typeface="+mn-cs"/>
                        </a:rPr>
                        <a:t>Forest</a:t>
                      </a:r>
                      <a:r>
                        <a:rPr lang="de-DE" sz="1000" b="0" kern="1200" noProof="0">
                          <a:solidFill>
                            <a:srgbClr val="F9AA00"/>
                          </a:solidFill>
                          <a:latin typeface="+mn-lt"/>
                          <a:ea typeface="+mn-ea"/>
                          <a:cs typeface="+mn-cs"/>
                        </a:rPr>
                        <a:t> </a:t>
                      </a:r>
                      <a:r>
                        <a:rPr lang="de-DE" sz="1000" b="0" kern="1200" noProof="0" err="1">
                          <a:solidFill>
                            <a:srgbClr val="F9AA00"/>
                          </a:solidFill>
                          <a:latin typeface="+mn-lt"/>
                          <a:ea typeface="+mn-ea"/>
                          <a:cs typeface="+mn-cs"/>
                        </a:rPr>
                        <a:t>Stewardship</a:t>
                      </a:r>
                      <a:r>
                        <a:rPr lang="de-DE" sz="1000" b="0" kern="1200" noProof="0">
                          <a:solidFill>
                            <a:srgbClr val="F9AA00"/>
                          </a:solidFill>
                          <a:latin typeface="+mn-lt"/>
                          <a:ea typeface="+mn-ea"/>
                          <a:cs typeface="+mn-cs"/>
                        </a:rPr>
                        <a:t> Council (FSC), B. </a:t>
                      </a:r>
                      <a:r>
                        <a:rPr lang="de-DE" sz="1000" b="0" kern="1200" noProof="0" err="1">
                          <a:solidFill>
                            <a:srgbClr val="F9AA00"/>
                          </a:solidFill>
                          <a:latin typeface="+mn-lt"/>
                          <a:ea typeface="+mn-ea"/>
                          <a:cs typeface="+mn-cs"/>
                        </a:rPr>
                        <a:t>Corp</a:t>
                      </a:r>
                      <a:r>
                        <a:rPr lang="de-DE" sz="1000" b="0" kern="1200" noProof="0">
                          <a:solidFill>
                            <a:srgbClr val="F9AA00"/>
                          </a:solidFill>
                          <a:latin typeface="+mn-lt"/>
                          <a:ea typeface="+mn-ea"/>
                          <a:cs typeface="+mn-cs"/>
                        </a:rPr>
                        <a:t>, Fair Trade, </a:t>
                      </a:r>
                      <a:r>
                        <a:rPr lang="de-DE" sz="1000" b="0" kern="1200" noProof="0" err="1">
                          <a:solidFill>
                            <a:srgbClr val="F9AA00"/>
                          </a:solidFill>
                          <a:latin typeface="+mn-lt"/>
                          <a:ea typeface="+mn-ea"/>
                          <a:cs typeface="+mn-cs"/>
                        </a:rPr>
                        <a:t>Better</a:t>
                      </a:r>
                      <a:r>
                        <a:rPr lang="de-DE" sz="1000" b="0" kern="1200" noProof="0">
                          <a:solidFill>
                            <a:srgbClr val="F9AA00"/>
                          </a:solidFill>
                          <a:latin typeface="+mn-lt"/>
                          <a:ea typeface="+mn-ea"/>
                          <a:cs typeface="+mn-cs"/>
                        </a:rPr>
                        <a:t> Cotton Initiative</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de-DE" sz="1000" b="0" kern="1200" dirty="0">
                          <a:solidFill>
                            <a:srgbClr val="3B687F"/>
                          </a:solidFill>
                          <a:latin typeface="+mn-lt"/>
                          <a:ea typeface="+mn-ea"/>
                          <a:cs typeface="+mn-cs"/>
                        </a:rPr>
                        <a:t>Ziel der Verknüpfung der übergreifenden Unternehmensleistung mit ESG-Daten</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de-DE" sz="1000" b="0" kern="1200" dirty="0">
                          <a:solidFill>
                            <a:srgbClr val="3B687F"/>
                          </a:solidFill>
                          <a:latin typeface="+mn-lt"/>
                          <a:ea typeface="+mn-ea"/>
                          <a:cs typeface="+mn-cs"/>
                        </a:rPr>
                        <a:t>Nutzung vorrangig durch institutionelle </a:t>
                      </a:r>
                      <a:r>
                        <a:rPr lang="de-DE" sz="1000" b="0" kern="1200" dirty="0" err="1">
                          <a:solidFill>
                            <a:srgbClr val="3B687F"/>
                          </a:solidFill>
                          <a:latin typeface="+mn-lt"/>
                          <a:ea typeface="+mn-ea"/>
                          <a:cs typeface="+mn-cs"/>
                        </a:rPr>
                        <a:t>Inves</a:t>
                      </a:r>
                      <a:r>
                        <a:rPr lang="de-DE" sz="1000" b="0" kern="1200" dirty="0">
                          <a:solidFill>
                            <a:srgbClr val="3B687F"/>
                          </a:solidFill>
                          <a:latin typeface="+mn-lt"/>
                          <a:ea typeface="+mn-ea"/>
                          <a:cs typeface="+mn-cs"/>
                        </a:rPr>
                        <a:t>-toren zu Bewertung nachhaltiger Investments</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de-DE" sz="1000" b="0" kern="1200" dirty="0">
                          <a:solidFill>
                            <a:srgbClr val="3B687F"/>
                          </a:solidFill>
                          <a:latin typeface="+mn-lt"/>
                          <a:ea typeface="+mn-ea"/>
                          <a:cs typeface="+mn-cs"/>
                        </a:rPr>
                        <a:t>Kann zur Verbesserung des finanziellen und operativen Risikomanagements beitragen</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de-DE" sz="1000" b="1" kern="1200" dirty="0">
                          <a:solidFill>
                            <a:srgbClr val="F9AA00"/>
                          </a:solidFill>
                          <a:latin typeface="+mn-lt"/>
                          <a:ea typeface="+mn-ea"/>
                          <a:cs typeface="+mn-cs"/>
                        </a:rPr>
                        <a:t>Beispiele</a:t>
                      </a:r>
                      <a:r>
                        <a:rPr lang="de-DE" sz="1000" b="0" kern="1200" dirty="0">
                          <a:solidFill>
                            <a:srgbClr val="F9AA00"/>
                          </a:solidFill>
                          <a:latin typeface="+mn-lt"/>
                          <a:ea typeface="+mn-ea"/>
                          <a:cs typeface="+mn-cs"/>
                        </a:rPr>
                        <a:t>: CDP, Dow Jones </a:t>
                      </a:r>
                      <a:r>
                        <a:rPr lang="de-DE" sz="1000" b="0" kern="1200" dirty="0" err="1">
                          <a:solidFill>
                            <a:srgbClr val="F9AA00"/>
                          </a:solidFill>
                          <a:latin typeface="+mn-lt"/>
                          <a:ea typeface="+mn-ea"/>
                          <a:cs typeface="+mn-cs"/>
                        </a:rPr>
                        <a:t>Sustainability</a:t>
                      </a:r>
                      <a:r>
                        <a:rPr lang="de-DE" sz="1000" b="0" kern="1200" dirty="0">
                          <a:solidFill>
                            <a:srgbClr val="F9AA00"/>
                          </a:solidFill>
                          <a:latin typeface="+mn-lt"/>
                          <a:ea typeface="+mn-ea"/>
                          <a:cs typeface="+mn-cs"/>
                        </a:rPr>
                        <a:t> Index (DJSI), </a:t>
                      </a:r>
                      <a:r>
                        <a:rPr lang="de-DE" sz="1000" b="0" kern="1200" dirty="0" err="1">
                          <a:solidFill>
                            <a:srgbClr val="F9AA00"/>
                          </a:solidFill>
                          <a:latin typeface="+mn-lt"/>
                          <a:ea typeface="+mn-ea"/>
                          <a:cs typeface="+mn-cs"/>
                        </a:rPr>
                        <a:t>Sustainalytics</a:t>
                      </a:r>
                      <a:r>
                        <a:rPr lang="de-DE" sz="1000" b="0" kern="1200" dirty="0">
                          <a:solidFill>
                            <a:srgbClr val="F9AA00"/>
                          </a:solidFill>
                          <a:latin typeface="+mn-lt"/>
                          <a:ea typeface="+mn-ea"/>
                          <a:cs typeface="+mn-cs"/>
                        </a:rPr>
                        <a:t>, MSCI, </a:t>
                      </a:r>
                      <a:r>
                        <a:rPr lang="de-DE" sz="1000" b="0" kern="1200" dirty="0" err="1">
                          <a:solidFill>
                            <a:srgbClr val="F9AA00"/>
                          </a:solidFill>
                          <a:latin typeface="+mn-lt"/>
                          <a:ea typeface="+mn-ea"/>
                          <a:cs typeface="+mn-cs"/>
                        </a:rPr>
                        <a:t>Ecovadis</a:t>
                      </a:r>
                      <a:endParaRPr lang="de-DE" sz="1000" b="0" kern="1200" dirty="0">
                        <a:solidFill>
                          <a:srgbClr val="F9AA00"/>
                        </a:solidFill>
                        <a:latin typeface="+mn-lt"/>
                        <a:ea typeface="+mn-ea"/>
                        <a:cs typeface="+mn-c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41843559"/>
                  </a:ext>
                </a:extLst>
              </a:tr>
            </a:tbl>
          </a:graphicData>
        </a:graphic>
      </p:graphicFrame>
      <p:graphicFrame>
        <p:nvGraphicFramePr>
          <p:cNvPr id="22" name="Tabelle 9">
            <a:extLst>
              <a:ext uri="{FF2B5EF4-FFF2-40B4-BE49-F238E27FC236}">
                <a16:creationId xmlns:a16="http://schemas.microsoft.com/office/drawing/2014/main" id="{6C4E38D3-0081-E844-BCF7-8B1EB8FE9B6E}"/>
              </a:ext>
            </a:extLst>
          </p:cNvPr>
          <p:cNvGraphicFramePr>
            <a:graphicFrameLocks noGrp="1"/>
          </p:cNvGraphicFramePr>
          <p:nvPr>
            <p:extLst>
              <p:ext uri="{D42A27DB-BD31-4B8C-83A1-F6EECF244321}">
                <p14:modId xmlns:p14="http://schemas.microsoft.com/office/powerpoint/2010/main" val="1251084559"/>
              </p:ext>
            </p:extLst>
          </p:nvPr>
        </p:nvGraphicFramePr>
        <p:xfrm>
          <a:off x="442913" y="4269632"/>
          <a:ext cx="8880196" cy="1853440"/>
        </p:xfrm>
        <a:graphic>
          <a:graphicData uri="http://schemas.openxmlformats.org/drawingml/2006/table">
            <a:tbl>
              <a:tblPr firstRow="1" bandRow="1">
                <a:tableStyleId>{5C22544A-7EE6-4342-B048-85BDC9FD1C3A}</a:tableStyleId>
              </a:tblPr>
              <a:tblGrid>
                <a:gridCol w="2960065">
                  <a:extLst>
                    <a:ext uri="{9D8B030D-6E8A-4147-A177-3AD203B41FA5}">
                      <a16:colId xmlns:a16="http://schemas.microsoft.com/office/drawing/2014/main" val="2607337501"/>
                    </a:ext>
                  </a:extLst>
                </a:gridCol>
                <a:gridCol w="2960066">
                  <a:extLst>
                    <a:ext uri="{9D8B030D-6E8A-4147-A177-3AD203B41FA5}">
                      <a16:colId xmlns:a16="http://schemas.microsoft.com/office/drawing/2014/main" val="2625363793"/>
                    </a:ext>
                  </a:extLst>
                </a:gridCol>
                <a:gridCol w="2960065">
                  <a:extLst>
                    <a:ext uri="{9D8B030D-6E8A-4147-A177-3AD203B41FA5}">
                      <a16:colId xmlns:a16="http://schemas.microsoft.com/office/drawing/2014/main" val="3912345654"/>
                    </a:ext>
                  </a:extLst>
                </a:gridCol>
              </a:tblGrid>
              <a:tr h="339600">
                <a:tc>
                  <a:txBody>
                    <a:bodyPr/>
                    <a:lstStyle/>
                    <a:p>
                      <a:r>
                        <a:rPr lang="de-DE" sz="1100"/>
                        <a:t>Standards Berichterstattung</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B687F"/>
                    </a:solidFill>
                  </a:tcPr>
                </a:tc>
                <a:tc>
                  <a:txBody>
                    <a:bodyPr/>
                    <a:lstStyle/>
                    <a:p>
                      <a:r>
                        <a:rPr lang="de-DE" sz="1100"/>
                        <a:t>(Risiko-/ Entwicklungs-) Indizes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B687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100"/>
                        <a:t>Plattformen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B687F"/>
                    </a:solidFill>
                  </a:tcPr>
                </a:tc>
                <a:extLst>
                  <a:ext uri="{0D108BD9-81ED-4DB2-BD59-A6C34878D82A}">
                    <a16:rowId xmlns:a16="http://schemas.microsoft.com/office/drawing/2014/main" val="1513826782"/>
                  </a:ext>
                </a:extLst>
              </a:tr>
              <a:tr h="0">
                <a:tc>
                  <a:txBody>
                    <a:bodyPr/>
                    <a:lstStyle/>
                    <a:p>
                      <a:pPr marL="171450" indent="-171450" algn="l" defTabSz="914400" rtl="0" eaLnBrk="1" latinLnBrk="0" hangingPunct="1">
                        <a:spcAft>
                          <a:spcPts val="200"/>
                        </a:spcAft>
                        <a:buFont typeface="Arial" panose="020B0604020202020204" pitchFamily="34" charset="0"/>
                        <a:buChar char="•"/>
                      </a:pPr>
                      <a:r>
                        <a:rPr lang="de-DE" sz="1000" b="0" kern="1200">
                          <a:solidFill>
                            <a:srgbClr val="3B687F"/>
                          </a:solidFill>
                          <a:latin typeface="+mn-lt"/>
                          <a:ea typeface="+mn-ea"/>
                          <a:cs typeface="+mn-cs"/>
                        </a:rPr>
                        <a:t>Diese Standards definieren </a:t>
                      </a:r>
                      <a:r>
                        <a:rPr lang="de-DE" sz="1000" b="0" kern="1200" err="1">
                          <a:solidFill>
                            <a:srgbClr val="3B687F"/>
                          </a:solidFill>
                          <a:latin typeface="+mn-lt"/>
                          <a:ea typeface="+mn-ea"/>
                          <a:cs typeface="+mn-cs"/>
                        </a:rPr>
                        <a:t>Leistungsindika</a:t>
                      </a:r>
                      <a:r>
                        <a:rPr lang="de-DE" sz="1000" b="0" kern="1200">
                          <a:solidFill>
                            <a:srgbClr val="3B687F"/>
                          </a:solidFill>
                          <a:latin typeface="+mn-lt"/>
                          <a:ea typeface="+mn-ea"/>
                          <a:cs typeface="+mn-cs"/>
                        </a:rPr>
                        <a:t>-toren zur Nachhaltigkeits-Berichterstattung</a:t>
                      </a:r>
                    </a:p>
                    <a:p>
                      <a:pPr marL="171450" indent="-171450" algn="l" defTabSz="914400" rtl="0" eaLnBrk="1" latinLnBrk="0" hangingPunct="1">
                        <a:spcAft>
                          <a:spcPts val="200"/>
                        </a:spcAft>
                        <a:buFont typeface="Arial" panose="020B0604020202020204" pitchFamily="34" charset="0"/>
                        <a:buChar char="•"/>
                      </a:pPr>
                      <a:r>
                        <a:rPr lang="de-DE" sz="1000" b="0" kern="1200">
                          <a:solidFill>
                            <a:srgbClr val="3B687F"/>
                          </a:solidFill>
                          <a:latin typeface="+mn-lt"/>
                          <a:ea typeface="+mn-ea"/>
                          <a:cs typeface="+mn-cs"/>
                        </a:rPr>
                        <a:t>Neben dieser primären Nutzung können die Indikatoren zur Verbesserung des finanziellen und operativen Risikomanagements beitragen</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de-DE" sz="1000" b="1" kern="1200">
                          <a:solidFill>
                            <a:srgbClr val="F9AA00"/>
                          </a:solidFill>
                          <a:latin typeface="+mn-lt"/>
                          <a:ea typeface="+mn-ea"/>
                          <a:cs typeface="+mn-cs"/>
                        </a:rPr>
                        <a:t>Beispiele</a:t>
                      </a:r>
                      <a:r>
                        <a:rPr lang="de-DE" sz="1000" b="0" kern="1200">
                          <a:solidFill>
                            <a:srgbClr val="F9AA00"/>
                          </a:solidFill>
                          <a:latin typeface="+mn-lt"/>
                          <a:ea typeface="+mn-ea"/>
                          <a:cs typeface="+mn-cs"/>
                        </a:rPr>
                        <a:t>: CDP, Global Reporting Initiative (GRI), </a:t>
                      </a:r>
                      <a:r>
                        <a:rPr lang="de-DE" sz="1000" b="0" kern="1200" err="1">
                          <a:solidFill>
                            <a:srgbClr val="F9AA00"/>
                          </a:solidFill>
                          <a:latin typeface="+mn-lt"/>
                          <a:ea typeface="+mn-ea"/>
                          <a:cs typeface="+mn-cs"/>
                        </a:rPr>
                        <a:t>Sustainability</a:t>
                      </a:r>
                      <a:r>
                        <a:rPr lang="de-DE" sz="1000" b="0" kern="1200">
                          <a:solidFill>
                            <a:srgbClr val="F9AA00"/>
                          </a:solidFill>
                          <a:latin typeface="+mn-lt"/>
                          <a:ea typeface="+mn-ea"/>
                          <a:cs typeface="+mn-cs"/>
                        </a:rPr>
                        <a:t> Accounting Standards Board (SASB), Task Force on </a:t>
                      </a:r>
                      <a:r>
                        <a:rPr lang="de-DE" sz="1000" b="0" kern="1200" err="1">
                          <a:solidFill>
                            <a:srgbClr val="F9AA00"/>
                          </a:solidFill>
                          <a:latin typeface="+mn-lt"/>
                          <a:ea typeface="+mn-ea"/>
                          <a:cs typeface="+mn-cs"/>
                        </a:rPr>
                        <a:t>Climate-related</a:t>
                      </a:r>
                      <a:r>
                        <a:rPr lang="de-DE" sz="1000" b="0" kern="1200">
                          <a:solidFill>
                            <a:srgbClr val="F9AA00"/>
                          </a:solidFill>
                          <a:latin typeface="+mn-lt"/>
                          <a:ea typeface="+mn-ea"/>
                          <a:cs typeface="+mn-cs"/>
                        </a:rPr>
                        <a:t> Financial Disclosures (TCFD)</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de-DE" sz="1000">
                          <a:solidFill>
                            <a:srgbClr val="3B687F"/>
                          </a:solidFill>
                        </a:rPr>
                        <a:t>Risikoindizes bieten Vergleichswerte zur länderspezifischen Risikolage in Bezug auf Nachhaltigkeitsaspekte</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de-DE" sz="1000" b="0" kern="1200" noProof="0">
                          <a:solidFill>
                            <a:srgbClr val="3B687F"/>
                          </a:solidFill>
                          <a:latin typeface="+mn-lt"/>
                          <a:ea typeface="+mn-ea"/>
                          <a:cs typeface="+mn-cs"/>
                        </a:rPr>
                        <a:t>Entwicklungsindizes berücksichtigen länderspezifische Fortschritte zu sozialökologischen Themenkomplexen</a:t>
                      </a:r>
                      <a:endParaRPr lang="de-DE" sz="1000" b="1" kern="1200" noProof="0">
                        <a:solidFill>
                          <a:srgbClr val="3B687F"/>
                        </a:solidFill>
                        <a:latin typeface="+mn-lt"/>
                        <a:ea typeface="+mn-ea"/>
                        <a:cs typeface="+mn-cs"/>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de-DE" sz="1000" b="1" kern="1200" noProof="0">
                          <a:solidFill>
                            <a:srgbClr val="F9AA00"/>
                          </a:solidFill>
                          <a:latin typeface="+mn-lt"/>
                          <a:ea typeface="+mn-ea"/>
                          <a:cs typeface="+mn-cs"/>
                        </a:rPr>
                        <a:t>Beispiele</a:t>
                      </a:r>
                      <a:r>
                        <a:rPr lang="de-DE" sz="1000" b="0" kern="1200" noProof="0">
                          <a:solidFill>
                            <a:srgbClr val="F9AA00"/>
                          </a:solidFill>
                          <a:latin typeface="+mn-lt"/>
                          <a:ea typeface="+mn-ea"/>
                          <a:cs typeface="+mn-cs"/>
                        </a:rPr>
                        <a:t>: Global </a:t>
                      </a:r>
                      <a:r>
                        <a:rPr lang="de-DE" sz="1000" b="0" kern="1200" noProof="0" err="1">
                          <a:solidFill>
                            <a:srgbClr val="F9AA00"/>
                          </a:solidFill>
                          <a:latin typeface="+mn-lt"/>
                          <a:ea typeface="+mn-ea"/>
                          <a:cs typeface="+mn-cs"/>
                        </a:rPr>
                        <a:t>Slavery</a:t>
                      </a:r>
                      <a:r>
                        <a:rPr lang="de-DE" sz="1000" b="0" kern="1200" noProof="0">
                          <a:solidFill>
                            <a:srgbClr val="F9AA00"/>
                          </a:solidFill>
                          <a:latin typeface="+mn-lt"/>
                          <a:ea typeface="+mn-ea"/>
                          <a:cs typeface="+mn-cs"/>
                        </a:rPr>
                        <a:t> Index, Global </a:t>
                      </a:r>
                      <a:r>
                        <a:rPr lang="de-DE" sz="1000" b="0" kern="1200" noProof="0" err="1">
                          <a:solidFill>
                            <a:srgbClr val="F9AA00"/>
                          </a:solidFill>
                          <a:latin typeface="+mn-lt"/>
                          <a:ea typeface="+mn-ea"/>
                          <a:cs typeface="+mn-cs"/>
                        </a:rPr>
                        <a:t>Rights</a:t>
                      </a:r>
                      <a:r>
                        <a:rPr lang="de-DE" sz="1000" b="0" kern="1200" noProof="0">
                          <a:solidFill>
                            <a:srgbClr val="F9AA00"/>
                          </a:solidFill>
                          <a:latin typeface="+mn-lt"/>
                          <a:ea typeface="+mn-ea"/>
                          <a:cs typeface="+mn-cs"/>
                        </a:rPr>
                        <a:t> Index, Child Labour Index, </a:t>
                      </a:r>
                      <a:r>
                        <a:rPr lang="de-DE" sz="1000" b="0" kern="1200" noProof="0" err="1">
                          <a:solidFill>
                            <a:srgbClr val="F9AA00"/>
                          </a:solidFill>
                          <a:latin typeface="+mn-lt"/>
                          <a:ea typeface="+mn-ea"/>
                          <a:cs typeface="+mn-cs"/>
                        </a:rPr>
                        <a:t>Sustainable</a:t>
                      </a:r>
                      <a:r>
                        <a:rPr lang="de-DE" sz="1000" b="0" kern="1200" noProof="0">
                          <a:solidFill>
                            <a:srgbClr val="F9AA00"/>
                          </a:solidFill>
                          <a:latin typeface="+mn-lt"/>
                          <a:ea typeface="+mn-ea"/>
                          <a:cs typeface="+mn-cs"/>
                        </a:rPr>
                        <a:t> Development Index, SDG Index</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de-DE" sz="1000" b="0" kern="1200" noProof="0" dirty="0">
                          <a:solidFill>
                            <a:srgbClr val="3B687F"/>
                          </a:solidFill>
                          <a:latin typeface="+mn-lt"/>
                          <a:ea typeface="+mn-ea"/>
                          <a:cs typeface="+mn-cs"/>
                        </a:rPr>
                        <a:t>Über Plattformen können nachhaltigkeits-relevante Informationen von und über Lieferanten ermittelt und nachgehalten werden</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de-DE" sz="1000" b="0" kern="1200" noProof="0" dirty="0">
                          <a:solidFill>
                            <a:srgbClr val="3B687F"/>
                          </a:solidFill>
                          <a:latin typeface="+mn-lt"/>
                          <a:ea typeface="+mn-ea"/>
                          <a:cs typeface="+mn-cs"/>
                        </a:rPr>
                        <a:t>Je nach Anwendungsbereich der Plattform können u.a. die Nachhaltigkeitsleistungen der Lieferanten über definierte Fragebögen eingeholt und bewertet werden</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de-DE" sz="1000" b="1" kern="1200" noProof="0" dirty="0">
                          <a:solidFill>
                            <a:srgbClr val="F9AA00"/>
                          </a:solidFill>
                          <a:latin typeface="+mn-lt"/>
                          <a:ea typeface="+mn-ea"/>
                          <a:cs typeface="+mn-cs"/>
                        </a:rPr>
                        <a:t>Beispiele</a:t>
                      </a:r>
                      <a:r>
                        <a:rPr lang="de-DE" sz="1000" b="0" kern="1200" noProof="0" dirty="0">
                          <a:solidFill>
                            <a:srgbClr val="F9AA00"/>
                          </a:solidFill>
                          <a:latin typeface="+mn-lt"/>
                          <a:ea typeface="+mn-ea"/>
                          <a:cs typeface="+mn-cs"/>
                        </a:rPr>
                        <a:t>: </a:t>
                      </a:r>
                      <a:r>
                        <a:rPr lang="de-DE" sz="1000" b="0" kern="1200" noProof="0" dirty="0" err="1">
                          <a:solidFill>
                            <a:srgbClr val="F9AA00"/>
                          </a:solidFill>
                          <a:latin typeface="+mn-lt"/>
                          <a:ea typeface="+mn-ea"/>
                          <a:cs typeface="+mn-cs"/>
                        </a:rPr>
                        <a:t>Ecovadis</a:t>
                      </a:r>
                      <a:r>
                        <a:rPr lang="de-DE" sz="1000" b="0" kern="1200" noProof="0" dirty="0">
                          <a:solidFill>
                            <a:srgbClr val="F9AA00"/>
                          </a:solidFill>
                          <a:latin typeface="+mn-lt"/>
                          <a:ea typeface="+mn-ea"/>
                          <a:cs typeface="+mn-cs"/>
                        </a:rPr>
                        <a:t>, </a:t>
                      </a:r>
                      <a:r>
                        <a:rPr lang="de-DE" sz="1000" b="0" kern="1200" noProof="0" dirty="0" err="1">
                          <a:solidFill>
                            <a:srgbClr val="F9AA00"/>
                          </a:solidFill>
                          <a:latin typeface="+mn-lt"/>
                          <a:ea typeface="+mn-ea"/>
                          <a:cs typeface="+mn-cs"/>
                        </a:rPr>
                        <a:t>IntegrityNext</a:t>
                      </a:r>
                      <a:r>
                        <a:rPr lang="de-DE" sz="1000" b="0" kern="1200" noProof="0" dirty="0">
                          <a:solidFill>
                            <a:srgbClr val="F9AA00"/>
                          </a:solidFill>
                          <a:latin typeface="+mn-lt"/>
                          <a:ea typeface="+mn-ea"/>
                          <a:cs typeface="+mn-cs"/>
                        </a:rPr>
                        <a:t>, </a:t>
                      </a:r>
                      <a:r>
                        <a:rPr lang="de-DE" sz="1000" b="0" kern="1200" noProof="0" dirty="0" err="1">
                          <a:solidFill>
                            <a:srgbClr val="F9AA00"/>
                          </a:solidFill>
                          <a:latin typeface="+mn-lt"/>
                          <a:ea typeface="+mn-ea"/>
                          <a:cs typeface="+mn-cs"/>
                        </a:rPr>
                        <a:t>riskmethods</a:t>
                      </a:r>
                      <a:r>
                        <a:rPr lang="de-DE" sz="1000" b="0" kern="1200" noProof="0" dirty="0">
                          <a:solidFill>
                            <a:srgbClr val="F9AA00"/>
                          </a:solidFill>
                          <a:latin typeface="+mn-lt"/>
                          <a:ea typeface="+mn-ea"/>
                          <a:cs typeface="+mn-cs"/>
                        </a:rPr>
                        <a:t>, </a:t>
                      </a:r>
                      <a:r>
                        <a:rPr lang="de-DE" sz="1000" b="0" kern="1200" noProof="0" dirty="0" err="1">
                          <a:solidFill>
                            <a:srgbClr val="F9AA00"/>
                          </a:solidFill>
                          <a:latin typeface="+mn-lt"/>
                          <a:ea typeface="+mn-ea"/>
                          <a:cs typeface="+mn-cs"/>
                        </a:rPr>
                        <a:t>SupplyShift</a:t>
                      </a:r>
                      <a:r>
                        <a:rPr lang="de-DE" sz="1000" b="0" kern="1200" noProof="0" dirty="0">
                          <a:solidFill>
                            <a:srgbClr val="F9AA00"/>
                          </a:solidFill>
                          <a:latin typeface="+mn-lt"/>
                          <a:ea typeface="+mn-ea"/>
                          <a:cs typeface="+mn-cs"/>
                        </a:rPr>
                        <a:t>, </a:t>
                      </a:r>
                      <a:r>
                        <a:rPr lang="de-DE" sz="1000" b="0" kern="1200" noProof="0" dirty="0" err="1">
                          <a:solidFill>
                            <a:srgbClr val="F9AA00"/>
                          </a:solidFill>
                          <a:latin typeface="+mn-lt"/>
                          <a:ea typeface="+mn-ea"/>
                          <a:cs typeface="+mn-cs"/>
                        </a:rPr>
                        <a:t>sustainabill</a:t>
                      </a:r>
                      <a:endParaRPr lang="de-DE" sz="1000" b="0" kern="1200" noProof="0" dirty="0">
                        <a:solidFill>
                          <a:srgbClr val="F9AA00"/>
                        </a:solidFill>
                        <a:latin typeface="+mn-lt"/>
                        <a:ea typeface="+mn-ea"/>
                        <a:cs typeface="+mn-c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41843559"/>
                  </a:ext>
                </a:extLst>
              </a:tr>
            </a:tbl>
          </a:graphicData>
        </a:graphic>
      </p:graphicFrame>
      <p:sp>
        <p:nvSpPr>
          <p:cNvPr id="24" name="Fußzeilenplatzhalter 3">
            <a:extLst>
              <a:ext uri="{FF2B5EF4-FFF2-40B4-BE49-F238E27FC236}">
                <a16:creationId xmlns:a16="http://schemas.microsoft.com/office/drawing/2014/main" id="{F13B2CA7-0B5E-7347-B372-E02E636887B7}"/>
              </a:ext>
            </a:extLst>
          </p:cNvPr>
          <p:cNvSpPr txBox="1">
            <a:spLocks/>
          </p:cNvSpPr>
          <p:nvPr/>
        </p:nvSpPr>
        <p:spPr bwMode="auto">
          <a:xfrm>
            <a:off x="431802" y="6429865"/>
            <a:ext cx="5700712"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eaLnBrk="0" fontAlgn="base" hangingPunct="0">
              <a:spcBef>
                <a:spcPct val="0"/>
              </a:spcBef>
              <a:spcAft>
                <a:spcPct val="0"/>
              </a:spcAft>
              <a:defRPr sz="1000" kern="1200">
                <a:solidFill>
                  <a:srgbClr val="3B687F"/>
                </a:solidFill>
                <a:latin typeface="Arial" charset="0"/>
                <a:ea typeface="ＭＳ Ｐゴシック"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algn="l"/>
            <a:r>
              <a:rPr lang="de-DE"/>
              <a:t>ESG: Environmental, </a:t>
            </a:r>
            <a:r>
              <a:rPr lang="de-DE" err="1"/>
              <a:t>Social</a:t>
            </a:r>
            <a:r>
              <a:rPr lang="de-DE"/>
              <a:t>, </a:t>
            </a:r>
            <a:r>
              <a:rPr lang="de-DE" err="1"/>
              <a:t>Governance</a:t>
            </a:r>
            <a:r>
              <a:rPr lang="de-DE"/>
              <a:t> (Umwelt, Soziales, Unternehmensführung)</a:t>
            </a:r>
          </a:p>
        </p:txBody>
      </p:sp>
      <p:sp>
        <p:nvSpPr>
          <p:cNvPr id="12" name="Datumsplatzhalter 5">
            <a:extLst>
              <a:ext uri="{FF2B5EF4-FFF2-40B4-BE49-F238E27FC236}">
                <a16:creationId xmlns:a16="http://schemas.microsoft.com/office/drawing/2014/main" id="{62D21821-85A0-4348-9E76-2B2B7930BF41}"/>
              </a:ext>
            </a:extLst>
          </p:cNvPr>
          <p:cNvSpPr>
            <a:spLocks noGrp="1"/>
          </p:cNvSpPr>
          <p:nvPr>
            <p:ph type="dt" sz="half" idx="12"/>
          </p:nvPr>
        </p:nvSpPr>
        <p:spPr>
          <a:xfrm>
            <a:off x="431801" y="223838"/>
            <a:ext cx="8118433" cy="476250"/>
          </a:xfrm>
        </p:spPr>
        <p:txBody>
          <a:bodyPr/>
          <a:lstStyle/>
          <a:p>
            <a:r>
              <a:rPr lang="de-DE" smtClean="0"/>
              <a:t>Schulungskonzept für Nachhaltigen Einkauf – 2. </a:t>
            </a:r>
            <a:r>
              <a:rPr lang="de-DE" kern="0" smtClean="0">
                <a:cs typeface="Calibri" panose="020F0502020204030204" pitchFamily="34" charset="0"/>
              </a:rPr>
              <a:t>Fachwissen &amp; Methodenkompetenz</a:t>
            </a:r>
            <a:endParaRPr lang="de-DE" kern="0">
              <a:cs typeface="Calibri" panose="020F0502020204030204" pitchFamily="34" charset="0"/>
            </a:endParaRPr>
          </a:p>
        </p:txBody>
      </p:sp>
    </p:spTree>
    <p:extLst>
      <p:ext uri="{BB962C8B-B14F-4D97-AF65-F5344CB8AC3E}">
        <p14:creationId xmlns:p14="http://schemas.microsoft.com/office/powerpoint/2010/main" val="5743992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032746-FDC1-F642-8CE8-4CE6A6B7BBF6}"/>
              </a:ext>
            </a:extLst>
          </p:cNvPr>
          <p:cNvSpPr>
            <a:spLocks noGrp="1"/>
          </p:cNvSpPr>
          <p:nvPr>
            <p:ph type="title"/>
          </p:nvPr>
        </p:nvSpPr>
        <p:spPr>
          <a:xfrm>
            <a:off x="431801" y="935038"/>
            <a:ext cx="11425767" cy="500062"/>
          </a:xfrm>
        </p:spPr>
        <p:txBody>
          <a:bodyPr/>
          <a:lstStyle/>
          <a:p>
            <a:r>
              <a:rPr lang="de-DE"/>
              <a:t>Standards &amp; Rahmenwerke Nachhaltige Beschaffung – Managementsysteme</a:t>
            </a:r>
            <a:endParaRPr lang="de-DE" sz="1600"/>
          </a:p>
        </p:txBody>
      </p:sp>
      <p:sp>
        <p:nvSpPr>
          <p:cNvPr id="4" name="Fußzeilenplatzhalter 3">
            <a:extLst>
              <a:ext uri="{FF2B5EF4-FFF2-40B4-BE49-F238E27FC236}">
                <a16:creationId xmlns:a16="http://schemas.microsoft.com/office/drawing/2014/main" id="{D541BC83-5765-AA42-8516-56B026E39D64}"/>
              </a:ext>
            </a:extLst>
          </p:cNvPr>
          <p:cNvSpPr>
            <a:spLocks noGrp="1"/>
          </p:cNvSpPr>
          <p:nvPr>
            <p:ph type="ftr" sz="quarter" idx="10"/>
          </p:nvPr>
        </p:nvSpPr>
        <p:spPr/>
        <p:txBody>
          <a:bodyPr/>
          <a:lstStyle/>
          <a:p>
            <a:r>
              <a:rPr lang="de-DE" dirty="0" smtClean="0"/>
              <a:t>© LfU / IZU Infozentrum </a:t>
            </a:r>
            <a:r>
              <a:rPr lang="de-DE" dirty="0" err="1" smtClean="0"/>
              <a:t>UmweltWirtschaft</a:t>
            </a:r>
            <a:r>
              <a:rPr lang="de-DE" dirty="0" smtClean="0"/>
              <a:t> / 2022</a:t>
            </a:r>
            <a:endParaRPr lang="de-DE" dirty="0"/>
          </a:p>
        </p:txBody>
      </p:sp>
      <p:sp>
        <p:nvSpPr>
          <p:cNvPr id="6" name="Foliennummernplatzhalter 5">
            <a:extLst>
              <a:ext uri="{FF2B5EF4-FFF2-40B4-BE49-F238E27FC236}">
                <a16:creationId xmlns:a16="http://schemas.microsoft.com/office/drawing/2014/main" id="{1F327968-3A89-9C4C-A16A-755E0A964D3A}"/>
              </a:ext>
            </a:extLst>
          </p:cNvPr>
          <p:cNvSpPr>
            <a:spLocks noGrp="1"/>
          </p:cNvSpPr>
          <p:nvPr>
            <p:ph type="sldNum" sz="quarter" idx="4"/>
          </p:nvPr>
        </p:nvSpPr>
        <p:spPr/>
        <p:txBody>
          <a:bodyPr/>
          <a:lstStyle/>
          <a:p>
            <a:fld id="{894680D0-7A83-433A-9719-C4143F27F647}" type="slidenum">
              <a:rPr lang="de-DE" smtClean="0"/>
              <a:pPr/>
              <a:t>36</a:t>
            </a:fld>
            <a:endParaRPr lang="de-DE"/>
          </a:p>
        </p:txBody>
      </p:sp>
      <p:sp>
        <p:nvSpPr>
          <p:cNvPr id="9" name="Textfeld 8">
            <a:extLst>
              <a:ext uri="{FF2B5EF4-FFF2-40B4-BE49-F238E27FC236}">
                <a16:creationId xmlns:a16="http://schemas.microsoft.com/office/drawing/2014/main" id="{B21A79A7-DC59-F449-84D4-BEE95CB2B375}"/>
              </a:ext>
            </a:extLst>
          </p:cNvPr>
          <p:cNvSpPr txBox="1"/>
          <p:nvPr/>
        </p:nvSpPr>
        <p:spPr>
          <a:xfrm>
            <a:off x="431801" y="1628774"/>
            <a:ext cx="9048575" cy="492443"/>
          </a:xfrm>
          <a:prstGeom prst="rect">
            <a:avLst/>
          </a:prstGeom>
          <a:noFill/>
        </p:spPr>
        <p:txBody>
          <a:bodyPr wrap="square" rtlCol="0">
            <a:spAutoFit/>
          </a:bodyPr>
          <a:lstStyle/>
          <a:p>
            <a:pPr algn="l"/>
            <a:r>
              <a:rPr lang="de-DE" sz="1300">
                <a:solidFill>
                  <a:srgbClr val="3B687F"/>
                </a:solidFill>
              </a:rPr>
              <a:t>Zertifizierte Managementsysteme für Umwelt, Energie, Arbeitsschutz und Nachhaltigkeit sind international anerkannte Normenwerke, und können bei Auswahl- und Einkaufsentscheidungen in Bezug auf Lieferanten berücksichtigt werden.</a:t>
            </a:r>
          </a:p>
        </p:txBody>
      </p:sp>
      <p:sp>
        <p:nvSpPr>
          <p:cNvPr id="13" name="Rechteck 12">
            <a:extLst>
              <a:ext uri="{FF2B5EF4-FFF2-40B4-BE49-F238E27FC236}">
                <a16:creationId xmlns:a16="http://schemas.microsoft.com/office/drawing/2014/main" id="{5F1470DD-DE99-8D4F-B891-7A667015243D}"/>
              </a:ext>
            </a:extLst>
          </p:cNvPr>
          <p:cNvSpPr/>
          <p:nvPr/>
        </p:nvSpPr>
        <p:spPr bwMode="auto">
          <a:xfrm>
            <a:off x="9624392" y="1628774"/>
            <a:ext cx="2232646" cy="4701600"/>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0000" tIns="72000" rIns="91440" bIns="72000" numCol="1" rtlCol="0" anchor="t" anchorCtr="0" compatLnSpc="1">
            <a:prstTxWarp prst="textNoShape">
              <a:avLst/>
            </a:prstTxWarp>
          </a:bodyPr>
          <a:lstStyle/>
          <a:p>
            <a:pPr marL="182563" marR="0" algn="l" defTabSz="914400" rtl="0" eaLnBrk="0" fontAlgn="base" latinLnBrk="0" hangingPunct="0">
              <a:lnSpc>
                <a:spcPct val="100000"/>
              </a:lnSpc>
              <a:spcBef>
                <a:spcPct val="0"/>
              </a:spcBef>
              <a:spcAft>
                <a:spcPts val="600"/>
              </a:spcAft>
              <a:buClrTx/>
              <a:buSzTx/>
              <a:buFontTx/>
              <a:buNone/>
            </a:pPr>
            <a:r>
              <a:rPr kumimoji="0" lang="de-DE" sz="1000" b="1" i="0" u="none" strike="noStrike" cap="none" normalizeH="0" baseline="0">
                <a:ln>
                  <a:noFill/>
                </a:ln>
                <a:solidFill>
                  <a:srgbClr val="3B687F"/>
                </a:solidFill>
                <a:effectLst/>
                <a:latin typeface="Arial" charset="0"/>
                <a:ea typeface="ＭＳ Ｐゴシック" charset="-128"/>
              </a:rPr>
              <a:t>Weiterführende Informationen</a:t>
            </a:r>
          </a:p>
          <a:p>
            <a:pPr marL="182563" indent="-182563" algn="l">
              <a:spcAft>
                <a:spcPts val="300"/>
              </a:spcAft>
              <a:buFont typeface="Arial" panose="020B0604020202020204" pitchFamily="34" charset="0"/>
              <a:buChar char="•"/>
            </a:pPr>
            <a:r>
              <a:rPr lang="de-DE" sz="1000">
                <a:solidFill>
                  <a:srgbClr val="3B687F"/>
                </a:solidFill>
              </a:rPr>
              <a:t>Einen Überblick über normierte </a:t>
            </a:r>
            <a:r>
              <a:rPr lang="de-DE" sz="1000">
                <a:solidFill>
                  <a:srgbClr val="3B687F"/>
                </a:solidFill>
                <a:hlinkClick r:id="rId3">
                  <a:extLst>
                    <a:ext uri="{A12FA001-AC4F-418D-AE19-62706E023703}">
                      <ahyp:hlinkClr xmlns:ahyp="http://schemas.microsoft.com/office/drawing/2018/hyperlinkcolor" xmlns="" val="tx"/>
                    </a:ext>
                  </a:extLst>
                </a:hlinkClick>
              </a:rPr>
              <a:t>Managementsysteme</a:t>
            </a:r>
            <a:r>
              <a:rPr lang="de-DE" sz="1000">
                <a:solidFill>
                  <a:srgbClr val="3B687F"/>
                </a:solidFill>
              </a:rPr>
              <a:t> bietet das </a:t>
            </a:r>
            <a:r>
              <a:rPr lang="de-DE" sz="1000" err="1">
                <a:solidFill>
                  <a:srgbClr val="3B687F"/>
                </a:solidFill>
              </a:rPr>
              <a:t>StMWi</a:t>
            </a:r>
            <a:r>
              <a:rPr lang="de-DE" sz="1000">
                <a:solidFill>
                  <a:srgbClr val="3B687F"/>
                </a:solidFill>
              </a:rPr>
              <a:t> (2019)</a:t>
            </a:r>
          </a:p>
          <a:p>
            <a:pPr marL="182563" indent="-182563" algn="l">
              <a:spcAft>
                <a:spcPts val="300"/>
              </a:spcAft>
              <a:buFont typeface="Arial" panose="020B0604020202020204" pitchFamily="34" charset="0"/>
              <a:buChar char="•"/>
            </a:pPr>
            <a:r>
              <a:rPr lang="de-DE" sz="1000">
                <a:solidFill>
                  <a:srgbClr val="3B687F"/>
                </a:solidFill>
              </a:rPr>
              <a:t>Der </a:t>
            </a:r>
            <a:r>
              <a:rPr lang="de-DE" sz="1000">
                <a:solidFill>
                  <a:srgbClr val="3B687F"/>
                </a:solidFill>
                <a:hlinkClick r:id="rId4">
                  <a:extLst>
                    <a:ext uri="{A12FA001-AC4F-418D-AE19-62706E023703}">
                      <ahyp:hlinkClr xmlns:ahyp="http://schemas.microsoft.com/office/drawing/2018/hyperlinkcolor" xmlns="" val="tx"/>
                    </a:ext>
                  </a:extLst>
                </a:hlinkClick>
              </a:rPr>
              <a:t>Leitfaden</a:t>
            </a:r>
            <a:r>
              <a:rPr lang="de-DE" sz="1000">
                <a:solidFill>
                  <a:srgbClr val="3B687F"/>
                </a:solidFill>
              </a:rPr>
              <a:t> EMAS in der öffentlichen Beschaffung des Umweltbundesamt (2019) gibt Einkäufern praktische </a:t>
            </a:r>
            <a:r>
              <a:rPr lang="de-DE" sz="1000" err="1">
                <a:solidFill>
                  <a:srgbClr val="3B687F"/>
                </a:solidFill>
              </a:rPr>
              <a:t>Empfeh</a:t>
            </a:r>
            <a:r>
              <a:rPr lang="de-DE" sz="1000">
                <a:solidFill>
                  <a:srgbClr val="3B687F"/>
                </a:solidFill>
              </a:rPr>
              <a:t>-lungen zur Nutzung von EMAS</a:t>
            </a:r>
          </a:p>
          <a:p>
            <a:pPr marL="182563" lvl="0" indent="-182563" algn="l">
              <a:buFont typeface="Arial" panose="020B0604020202020204" pitchFamily="34" charset="0"/>
              <a:buChar char="•"/>
            </a:pPr>
            <a:endParaRPr lang="de-DE" sz="1000">
              <a:solidFill>
                <a:srgbClr val="3B687F"/>
              </a:solidFill>
            </a:endParaRPr>
          </a:p>
          <a:p>
            <a:pPr marL="182563" lvl="0" indent="-182563" algn="l">
              <a:buFont typeface="Arial" panose="020B0604020202020204" pitchFamily="34" charset="0"/>
              <a:buChar char="•"/>
            </a:pPr>
            <a:endParaRPr lang="de-DE" sz="1000">
              <a:solidFill>
                <a:srgbClr val="3B687F"/>
              </a:solidFill>
            </a:endParaRPr>
          </a:p>
          <a:p>
            <a:pPr marL="182563" lvl="0" indent="-182563" algn="l">
              <a:buFont typeface="Arial" panose="020B0604020202020204" pitchFamily="34" charset="0"/>
              <a:buChar char="•"/>
            </a:pPr>
            <a:endParaRPr lang="de-DE" sz="1000">
              <a:solidFill>
                <a:srgbClr val="3B687F"/>
              </a:solidFill>
            </a:endParaRPr>
          </a:p>
          <a:p>
            <a:pPr marL="184150" algn="l"/>
            <a:endParaRPr lang="de-DE" sz="1000">
              <a:solidFill>
                <a:srgbClr val="3B687F"/>
              </a:solidFill>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lang="de-DE" sz="1000">
              <a:solidFill>
                <a:srgbClr val="3B687F"/>
              </a:solidFill>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kumimoji="0" lang="de-DE" sz="1000" i="0" u="none" strike="noStrike" cap="none" normalizeH="0" baseline="0">
              <a:ln>
                <a:noFill/>
              </a:ln>
              <a:solidFill>
                <a:srgbClr val="3B687F"/>
              </a:solidFill>
              <a:effectLst/>
              <a:latin typeface="Arial" charset="0"/>
              <a:ea typeface="ＭＳ Ｐゴシック" charset="-128"/>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kumimoji="0" lang="de-DE" sz="1000" i="0" u="none" strike="noStrike" cap="none" normalizeH="0" baseline="0">
              <a:ln>
                <a:noFill/>
              </a:ln>
              <a:solidFill>
                <a:srgbClr val="3B687F"/>
              </a:solidFill>
              <a:effectLst/>
              <a:latin typeface="Arial" charset="0"/>
              <a:ea typeface="ＭＳ Ｐゴシック" charset="-128"/>
            </a:endParaRPr>
          </a:p>
        </p:txBody>
      </p:sp>
      <p:pic>
        <p:nvPicPr>
          <p:cNvPr id="14" name="Grafik 13" descr="Informationen mit einfarbiger Füllung">
            <a:extLst>
              <a:ext uri="{FF2B5EF4-FFF2-40B4-BE49-F238E27FC236}">
                <a16:creationId xmlns:a16="http://schemas.microsoft.com/office/drawing/2014/main" id="{BD2189F9-C91F-E544-BDD1-A0A0BC5A483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9648000" y="1658527"/>
            <a:ext cx="216000" cy="216000"/>
          </a:xfrm>
          <a:prstGeom prst="rect">
            <a:avLst/>
          </a:prstGeom>
        </p:spPr>
      </p:pic>
      <p:sp>
        <p:nvSpPr>
          <p:cNvPr id="17" name="Fußzeilenplatzhalter 3">
            <a:extLst>
              <a:ext uri="{FF2B5EF4-FFF2-40B4-BE49-F238E27FC236}">
                <a16:creationId xmlns:a16="http://schemas.microsoft.com/office/drawing/2014/main" id="{7DE9AEF8-2298-294B-8C14-509048DC846C}"/>
              </a:ext>
            </a:extLst>
          </p:cNvPr>
          <p:cNvSpPr txBox="1">
            <a:spLocks/>
          </p:cNvSpPr>
          <p:nvPr/>
        </p:nvSpPr>
        <p:spPr bwMode="auto">
          <a:xfrm>
            <a:off x="431802" y="6429865"/>
            <a:ext cx="5700712"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eaLnBrk="0" fontAlgn="base" hangingPunct="0">
              <a:spcBef>
                <a:spcPct val="0"/>
              </a:spcBef>
              <a:spcAft>
                <a:spcPct val="0"/>
              </a:spcAft>
              <a:defRPr sz="1000" kern="1200">
                <a:solidFill>
                  <a:srgbClr val="3B687F"/>
                </a:solidFill>
                <a:latin typeface="Arial" charset="0"/>
                <a:ea typeface="ＭＳ Ｐゴシック"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algn="l"/>
            <a:r>
              <a:rPr lang="de-DE"/>
              <a:t>Quelle: </a:t>
            </a:r>
            <a:r>
              <a:rPr lang="de-DE" err="1"/>
              <a:t>StMWi</a:t>
            </a:r>
            <a:r>
              <a:rPr lang="de-DE"/>
              <a:t> (2019); Die Liste stellt lediglich einen Auszug an Managementsystemen dar und erhebt keinen Anspruch auf Vollständigkeit.</a:t>
            </a:r>
          </a:p>
        </p:txBody>
      </p:sp>
      <p:graphicFrame>
        <p:nvGraphicFramePr>
          <p:cNvPr id="8" name="Tabelle 9">
            <a:extLst>
              <a:ext uri="{FF2B5EF4-FFF2-40B4-BE49-F238E27FC236}">
                <a16:creationId xmlns:a16="http://schemas.microsoft.com/office/drawing/2014/main" id="{13D9ACB6-02F2-7E43-AC6A-DE6D85616C2F}"/>
              </a:ext>
            </a:extLst>
          </p:cNvPr>
          <p:cNvGraphicFramePr>
            <a:graphicFrameLocks noGrp="1"/>
          </p:cNvGraphicFramePr>
          <p:nvPr>
            <p:extLst>
              <p:ext uri="{D42A27DB-BD31-4B8C-83A1-F6EECF244321}">
                <p14:modId xmlns:p14="http://schemas.microsoft.com/office/powerpoint/2010/main" val="1385189594"/>
              </p:ext>
            </p:extLst>
          </p:nvPr>
        </p:nvGraphicFramePr>
        <p:xfrm>
          <a:off x="442913" y="2276475"/>
          <a:ext cx="8905485" cy="4103594"/>
        </p:xfrm>
        <a:graphic>
          <a:graphicData uri="http://schemas.openxmlformats.org/drawingml/2006/table">
            <a:tbl>
              <a:tblPr firstRow="1" bandRow="1">
                <a:tableStyleId>{5C22544A-7EE6-4342-B048-85BDC9FD1C3A}</a:tableStyleId>
              </a:tblPr>
              <a:tblGrid>
                <a:gridCol w="1816193">
                  <a:extLst>
                    <a:ext uri="{9D8B030D-6E8A-4147-A177-3AD203B41FA5}">
                      <a16:colId xmlns:a16="http://schemas.microsoft.com/office/drawing/2014/main" val="195927569"/>
                    </a:ext>
                  </a:extLst>
                </a:gridCol>
                <a:gridCol w="2043953">
                  <a:extLst>
                    <a:ext uri="{9D8B030D-6E8A-4147-A177-3AD203B41FA5}">
                      <a16:colId xmlns:a16="http://schemas.microsoft.com/office/drawing/2014/main" val="2972074684"/>
                    </a:ext>
                  </a:extLst>
                </a:gridCol>
                <a:gridCol w="5045339">
                  <a:extLst>
                    <a:ext uri="{9D8B030D-6E8A-4147-A177-3AD203B41FA5}">
                      <a16:colId xmlns:a16="http://schemas.microsoft.com/office/drawing/2014/main" val="3186105565"/>
                    </a:ext>
                  </a:extLst>
                </a:gridCol>
              </a:tblGrid>
              <a:tr h="370840">
                <a:tc>
                  <a:txBody>
                    <a:bodyPr/>
                    <a:lstStyle/>
                    <a:p>
                      <a:r>
                        <a:rPr lang="de-DE" sz="1100"/>
                        <a:t>Norm / Standard</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B687F"/>
                    </a:solidFill>
                  </a:tcPr>
                </a:tc>
                <a:tc>
                  <a:txBody>
                    <a:bodyPr/>
                    <a:lstStyle/>
                    <a:p>
                      <a:r>
                        <a:rPr lang="de-DE" sz="1100"/>
                        <a:t>Titel</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B687F"/>
                    </a:solidFill>
                  </a:tcPr>
                </a:tc>
                <a:tc>
                  <a:txBody>
                    <a:bodyPr/>
                    <a:lstStyle/>
                    <a:p>
                      <a:r>
                        <a:rPr lang="de-DE" sz="1100"/>
                        <a:t>Kurzbeschreibung</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B687F"/>
                    </a:solidFill>
                  </a:tcPr>
                </a:tc>
                <a:extLst>
                  <a:ext uri="{0D108BD9-81ED-4DB2-BD59-A6C34878D82A}">
                    <a16:rowId xmlns:a16="http://schemas.microsoft.com/office/drawing/2014/main" val="958107529"/>
                  </a:ext>
                </a:extLst>
              </a:tr>
              <a:tr h="232072">
                <a:tc gridSpan="3">
                  <a:txBody>
                    <a:bodyPr/>
                    <a:lstStyle/>
                    <a:p>
                      <a:r>
                        <a:rPr lang="de-DE" sz="1050" b="1">
                          <a:solidFill>
                            <a:srgbClr val="3B687F"/>
                          </a:solidFill>
                        </a:rPr>
                        <a:t>Umweltmanagement</a:t>
                      </a:r>
                    </a:p>
                  </a:txBody>
                  <a:tcPr marT="43200" marB="432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9AA00">
                        <a:alpha val="29804"/>
                      </a:srgbClr>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572106119"/>
                  </a:ext>
                </a:extLst>
              </a:tr>
              <a:tr h="213413">
                <a:tc>
                  <a:txBody>
                    <a:bodyPr/>
                    <a:lstStyle/>
                    <a:p>
                      <a:r>
                        <a:rPr lang="de-DE" sz="1000" b="1">
                          <a:solidFill>
                            <a:srgbClr val="3B687F"/>
                          </a:solidFill>
                        </a:rPr>
                        <a:t>ISO 14001</a:t>
                      </a:r>
                    </a:p>
                  </a:txBody>
                  <a:tcPr marT="43200" marB="432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de-DE" sz="1000">
                          <a:solidFill>
                            <a:srgbClr val="3B687F"/>
                          </a:solidFill>
                        </a:rPr>
                        <a:t>Umweltmanagementsysteme</a:t>
                      </a:r>
                    </a:p>
                  </a:txBody>
                  <a:tcPr marT="43200" marB="432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de-DE" sz="1000" b="0">
                          <a:solidFill>
                            <a:srgbClr val="3B687F"/>
                          </a:solidFill>
                        </a:rPr>
                        <a:t>Bedeutende internationale Norm </a:t>
                      </a:r>
                      <a:r>
                        <a:rPr lang="de-DE" sz="1000">
                          <a:solidFill>
                            <a:srgbClr val="3B687F"/>
                          </a:solidFill>
                        </a:rPr>
                        <a:t>zur systematischen Festlegung der </a:t>
                      </a:r>
                      <a:r>
                        <a:rPr lang="de-DE" sz="1000" b="1">
                          <a:solidFill>
                            <a:srgbClr val="3B687F"/>
                          </a:solidFill>
                        </a:rPr>
                        <a:t>Anforderungen</a:t>
                      </a:r>
                      <a:r>
                        <a:rPr lang="de-DE" sz="1000">
                          <a:solidFill>
                            <a:srgbClr val="3B687F"/>
                          </a:solidFill>
                        </a:rPr>
                        <a:t> von </a:t>
                      </a:r>
                      <a:r>
                        <a:rPr lang="de-DE" sz="1000" b="1">
                          <a:solidFill>
                            <a:srgbClr val="3B687F"/>
                          </a:solidFill>
                        </a:rPr>
                        <a:t>Umweltschutz in Unternehmen</a:t>
                      </a:r>
                      <a:r>
                        <a:rPr lang="de-DE" sz="1000">
                          <a:solidFill>
                            <a:srgbClr val="3B687F"/>
                          </a:solidFill>
                        </a:rPr>
                        <a:t>. </a:t>
                      </a:r>
                    </a:p>
                  </a:txBody>
                  <a:tcPr marT="43200" marB="432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152276009"/>
                  </a:ext>
                </a:extLst>
              </a:tr>
              <a:tr h="370840">
                <a:tc>
                  <a:txBody>
                    <a:bodyPr/>
                    <a:lstStyle/>
                    <a:p>
                      <a:r>
                        <a:rPr lang="de-DE" sz="1000" b="1">
                          <a:solidFill>
                            <a:srgbClr val="3B687F"/>
                          </a:solidFill>
                        </a:rPr>
                        <a:t>EMAS III Verordnung (EG) NR. 1221/2009</a:t>
                      </a:r>
                    </a:p>
                  </a:txBody>
                  <a:tcPr marT="43200" marB="432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de-DE" sz="1000">
                          <a:solidFill>
                            <a:srgbClr val="3B687F"/>
                          </a:solidFill>
                        </a:rPr>
                        <a:t>Verordnung über freiwillige Beteiligung </a:t>
                      </a:r>
                    </a:p>
                  </a:txBody>
                  <a:tcPr marT="43200" marB="432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b="1">
                          <a:solidFill>
                            <a:srgbClr val="3B687F"/>
                          </a:solidFill>
                        </a:rPr>
                        <a:t>Umweltpolitisches Instrument </a:t>
                      </a:r>
                      <a:r>
                        <a:rPr lang="de-DE" sz="1000">
                          <a:solidFill>
                            <a:srgbClr val="3B687F"/>
                          </a:solidFill>
                        </a:rPr>
                        <a:t>zur fortlaufenden </a:t>
                      </a:r>
                      <a:r>
                        <a:rPr lang="de-DE" sz="1000" b="1">
                          <a:solidFill>
                            <a:srgbClr val="3B687F"/>
                          </a:solidFill>
                        </a:rPr>
                        <a:t>Verbesserung</a:t>
                      </a:r>
                      <a:r>
                        <a:rPr lang="de-DE" sz="1000">
                          <a:solidFill>
                            <a:srgbClr val="3B687F"/>
                          </a:solidFill>
                        </a:rPr>
                        <a:t> der betrieblichen </a:t>
                      </a:r>
                      <a:r>
                        <a:rPr lang="de-DE" sz="1000" b="1">
                          <a:solidFill>
                            <a:srgbClr val="3B687F"/>
                          </a:solidFill>
                        </a:rPr>
                        <a:t>Umweltleistung</a:t>
                      </a:r>
                      <a:r>
                        <a:rPr lang="de-DE" sz="1000">
                          <a:solidFill>
                            <a:srgbClr val="3B687F"/>
                          </a:solidFill>
                        </a:rPr>
                        <a:t>; höchste Anforderungen und europäische Auszeichnung</a:t>
                      </a:r>
                    </a:p>
                  </a:txBody>
                  <a:tcPr marT="43200" marB="432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900767399"/>
                  </a:ext>
                </a:extLst>
              </a:tr>
              <a:tr h="0">
                <a:tc>
                  <a:txBody>
                    <a:bodyPr/>
                    <a:lstStyle/>
                    <a:p>
                      <a:r>
                        <a:rPr lang="de-DE" sz="1000" b="1">
                          <a:solidFill>
                            <a:srgbClr val="3B687F"/>
                          </a:solidFill>
                        </a:rPr>
                        <a:t>QuB</a:t>
                      </a:r>
                    </a:p>
                  </a:txBody>
                  <a:tcPr marT="43200" marB="432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de-DE" sz="1000">
                          <a:solidFill>
                            <a:srgbClr val="3B687F"/>
                          </a:solidFill>
                        </a:rPr>
                        <a:t>Qualitätsverbund umweltbewusster Betriebe</a:t>
                      </a:r>
                    </a:p>
                  </a:txBody>
                  <a:tcPr marT="43200" marB="432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de-DE" sz="1000">
                          <a:solidFill>
                            <a:srgbClr val="3B687F"/>
                          </a:solidFill>
                        </a:rPr>
                        <a:t>Auf </a:t>
                      </a:r>
                      <a:r>
                        <a:rPr lang="de-DE" sz="1000" b="1">
                          <a:solidFill>
                            <a:srgbClr val="3B687F"/>
                          </a:solidFill>
                        </a:rPr>
                        <a:t>klein- und mittelständische Unternehmen</a:t>
                      </a:r>
                      <a:r>
                        <a:rPr lang="de-DE" sz="1000">
                          <a:solidFill>
                            <a:srgbClr val="3B687F"/>
                          </a:solidFill>
                        </a:rPr>
                        <a:t> zugeschnittenes Managementsystem für </a:t>
                      </a:r>
                      <a:r>
                        <a:rPr lang="de-DE" sz="1000" b="1">
                          <a:solidFill>
                            <a:srgbClr val="3B687F"/>
                          </a:solidFill>
                        </a:rPr>
                        <a:t>Umweltschutz</a:t>
                      </a:r>
                      <a:r>
                        <a:rPr lang="de-DE" sz="1000">
                          <a:solidFill>
                            <a:srgbClr val="3B687F"/>
                          </a:solidFill>
                        </a:rPr>
                        <a:t>. </a:t>
                      </a:r>
                    </a:p>
                  </a:txBody>
                  <a:tcPr marT="43200" marB="432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41843559"/>
                  </a:ext>
                </a:extLst>
              </a:tr>
              <a:tr h="0">
                <a:tc gridSpan="3">
                  <a:txBody>
                    <a:bodyPr/>
                    <a:lstStyle/>
                    <a:p>
                      <a:pPr marL="0" algn="l" defTabSz="914400" rtl="0" eaLnBrk="1" latinLnBrk="0" hangingPunct="1"/>
                      <a:r>
                        <a:rPr lang="de-DE" sz="1050" b="1" kern="1200">
                          <a:solidFill>
                            <a:srgbClr val="3B687F"/>
                          </a:solidFill>
                          <a:latin typeface="+mn-lt"/>
                          <a:ea typeface="+mn-ea"/>
                          <a:cs typeface="+mn-cs"/>
                        </a:rPr>
                        <a:t>Energiemanagement</a:t>
                      </a:r>
                    </a:p>
                  </a:txBody>
                  <a:tcPr marT="43200" marB="432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9AA00">
                        <a:alpha val="29804"/>
                      </a:srgbClr>
                    </a:solidFill>
                  </a:tcPr>
                </a:tc>
                <a:tc hMerge="1">
                  <a:txBody>
                    <a:bodyPr/>
                    <a:lstStyle/>
                    <a:p>
                      <a:endParaRPr lang="de-DE" sz="1100">
                        <a:solidFill>
                          <a:srgbClr val="526E7F"/>
                        </a:solidFill>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1"/>
                    </a:solidFill>
                  </a:tcPr>
                </a:tc>
                <a:tc hMerge="1">
                  <a:txBody>
                    <a:bodyPr/>
                    <a:lstStyle/>
                    <a:p>
                      <a:endParaRPr lang="de-DE" sz="1100">
                        <a:solidFill>
                          <a:srgbClr val="526E7F"/>
                        </a:solidFill>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1"/>
                    </a:solidFill>
                  </a:tcPr>
                </a:tc>
                <a:extLst>
                  <a:ext uri="{0D108BD9-81ED-4DB2-BD59-A6C34878D82A}">
                    <a16:rowId xmlns:a16="http://schemas.microsoft.com/office/drawing/2014/main" val="2597175880"/>
                  </a:ext>
                </a:extLst>
              </a:tr>
              <a:tr h="145015">
                <a:tc>
                  <a:txBody>
                    <a:bodyPr/>
                    <a:lstStyle/>
                    <a:p>
                      <a:r>
                        <a:rPr lang="de-DE" sz="1000" b="1">
                          <a:solidFill>
                            <a:srgbClr val="3B687F"/>
                          </a:solidFill>
                        </a:rPr>
                        <a:t>ISO 50001</a:t>
                      </a:r>
                    </a:p>
                  </a:txBody>
                  <a:tcPr marT="43200" marB="432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de-DE" sz="1000">
                          <a:solidFill>
                            <a:srgbClr val="3B687F"/>
                          </a:solidFill>
                        </a:rPr>
                        <a:t>Energiemanagementsysteme</a:t>
                      </a:r>
                    </a:p>
                  </a:txBody>
                  <a:tcPr marT="43200" marB="432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de-DE" sz="1000">
                          <a:solidFill>
                            <a:srgbClr val="3B687F"/>
                          </a:solidFill>
                        </a:rPr>
                        <a:t>Internationale Norm zur </a:t>
                      </a:r>
                      <a:r>
                        <a:rPr lang="de-DE" sz="1000" b="1">
                          <a:solidFill>
                            <a:srgbClr val="3B687F"/>
                          </a:solidFill>
                        </a:rPr>
                        <a:t>Einführung</a:t>
                      </a:r>
                      <a:r>
                        <a:rPr lang="de-DE" sz="1000">
                          <a:solidFill>
                            <a:srgbClr val="3B687F"/>
                          </a:solidFill>
                        </a:rPr>
                        <a:t>, </a:t>
                      </a:r>
                      <a:r>
                        <a:rPr lang="de-DE" sz="1000" b="1">
                          <a:solidFill>
                            <a:srgbClr val="3B687F"/>
                          </a:solidFill>
                        </a:rPr>
                        <a:t>Verwirklichung</a:t>
                      </a:r>
                      <a:r>
                        <a:rPr lang="de-DE" sz="1000">
                          <a:solidFill>
                            <a:srgbClr val="3B687F"/>
                          </a:solidFill>
                        </a:rPr>
                        <a:t> und </a:t>
                      </a:r>
                      <a:r>
                        <a:rPr lang="de-DE" sz="1000" b="1">
                          <a:solidFill>
                            <a:srgbClr val="3B687F"/>
                          </a:solidFill>
                        </a:rPr>
                        <a:t>Verbesserung</a:t>
                      </a:r>
                      <a:r>
                        <a:rPr lang="de-DE" sz="1000">
                          <a:solidFill>
                            <a:srgbClr val="3B687F"/>
                          </a:solidFill>
                        </a:rPr>
                        <a:t> des </a:t>
                      </a:r>
                      <a:r>
                        <a:rPr lang="de-DE" sz="1000" b="1">
                          <a:solidFill>
                            <a:srgbClr val="3B687F"/>
                          </a:solidFill>
                        </a:rPr>
                        <a:t>Energiemanagements</a:t>
                      </a:r>
                      <a:r>
                        <a:rPr lang="de-DE" sz="1000">
                          <a:solidFill>
                            <a:srgbClr val="3B687F"/>
                          </a:solidFill>
                        </a:rPr>
                        <a:t> von Unternehmen. </a:t>
                      </a:r>
                    </a:p>
                  </a:txBody>
                  <a:tcPr marT="43200" marB="432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218081964"/>
                  </a:ext>
                </a:extLst>
              </a:tr>
              <a:tr h="255094">
                <a:tc gridSpan="3">
                  <a:txBody>
                    <a:bodyPr/>
                    <a:lstStyle/>
                    <a:p>
                      <a:r>
                        <a:rPr lang="de-DE" sz="1050" b="1">
                          <a:solidFill>
                            <a:srgbClr val="3B687F"/>
                          </a:solidFill>
                        </a:rPr>
                        <a:t>Nachhaltigkeitsmanagement</a:t>
                      </a:r>
                    </a:p>
                  </a:txBody>
                  <a:tcPr marT="43200" marB="432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9AA00">
                        <a:alpha val="29804"/>
                      </a:srgbClr>
                    </a:solidFill>
                  </a:tcPr>
                </a:tc>
                <a:tc hMerge="1">
                  <a:txBody>
                    <a:bodyPr/>
                    <a:lstStyle/>
                    <a:p>
                      <a:endParaRPr lang="de-DE" sz="1000">
                        <a:solidFill>
                          <a:srgbClr val="526E7F"/>
                        </a:solidFill>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hMerge="1">
                  <a:txBody>
                    <a:bodyPr/>
                    <a:lstStyle/>
                    <a:p>
                      <a:endParaRPr lang="de-DE" sz="1000">
                        <a:solidFill>
                          <a:srgbClr val="526E7F"/>
                        </a:solidFill>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1582687261"/>
                  </a:ext>
                </a:extLst>
              </a:tr>
              <a:tr h="317685">
                <a:tc>
                  <a:txBody>
                    <a:bodyPr/>
                    <a:lstStyle/>
                    <a:p>
                      <a:r>
                        <a:rPr lang="de-DE" sz="1000" b="1">
                          <a:solidFill>
                            <a:srgbClr val="3B687F"/>
                          </a:solidFill>
                        </a:rPr>
                        <a:t>SA 8000</a:t>
                      </a:r>
                    </a:p>
                  </a:txBody>
                  <a:tcPr marT="43200" marB="432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de-DE" sz="1000">
                          <a:solidFill>
                            <a:srgbClr val="3B687F"/>
                          </a:solidFill>
                        </a:rPr>
                        <a:t>Internationaler Standard zur sozialen Verantwortung</a:t>
                      </a:r>
                    </a:p>
                  </a:txBody>
                  <a:tcPr marT="43200" marB="432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de-DE" sz="1000">
                          <a:solidFill>
                            <a:srgbClr val="3B687F"/>
                          </a:solidFill>
                        </a:rPr>
                        <a:t>Internationaler, umfassender Standard für die Einhaltung </a:t>
                      </a:r>
                      <a:r>
                        <a:rPr lang="de-DE" sz="1000" b="1">
                          <a:solidFill>
                            <a:srgbClr val="3B687F"/>
                          </a:solidFill>
                        </a:rPr>
                        <a:t>sozial akzeptabler Praktiken</a:t>
                      </a:r>
                      <a:r>
                        <a:rPr lang="de-DE" sz="1000">
                          <a:solidFill>
                            <a:srgbClr val="3B687F"/>
                          </a:solidFill>
                        </a:rPr>
                        <a:t> am Arbeitsplatz entlang der </a:t>
                      </a:r>
                      <a:r>
                        <a:rPr lang="de-DE" sz="1000" b="1">
                          <a:solidFill>
                            <a:srgbClr val="3B687F"/>
                          </a:solidFill>
                        </a:rPr>
                        <a:t>Lieferketten</a:t>
                      </a:r>
                      <a:r>
                        <a:rPr lang="de-DE" sz="1000">
                          <a:solidFill>
                            <a:srgbClr val="3B687F"/>
                          </a:solidFill>
                        </a:rPr>
                        <a:t>. </a:t>
                      </a:r>
                    </a:p>
                  </a:txBody>
                  <a:tcPr marT="43200" marB="432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917687116"/>
                  </a:ext>
                </a:extLst>
              </a:tr>
              <a:tr h="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50" b="1" i="0" u="none" strike="noStrike" kern="1200" cap="none" spc="0" normalizeH="0" baseline="0" noProof="0">
                          <a:ln>
                            <a:noFill/>
                          </a:ln>
                          <a:solidFill>
                            <a:srgbClr val="3B687F"/>
                          </a:solidFill>
                          <a:effectLst/>
                          <a:uLnTx/>
                          <a:uFillTx/>
                          <a:latin typeface="+mn-lt"/>
                          <a:ea typeface="+mn-ea"/>
                          <a:cs typeface="+mn-cs"/>
                        </a:rPr>
                        <a:t>Arbeitsschutz</a:t>
                      </a:r>
                    </a:p>
                  </a:txBody>
                  <a:tcPr marT="43200" marB="432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9AA00">
                        <a:alpha val="29804"/>
                      </a:srgbClr>
                    </a:solidFill>
                  </a:tcPr>
                </a:tc>
                <a:tc hMerge="1">
                  <a:txBody>
                    <a:bodyPr/>
                    <a:lstStyle/>
                    <a:p>
                      <a:endParaRPr lang="de-DE" sz="1000">
                        <a:solidFill>
                          <a:srgbClr val="526E7F"/>
                        </a:solidFill>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hMerge="1">
                  <a:txBody>
                    <a:bodyPr/>
                    <a:lstStyle/>
                    <a:p>
                      <a:endParaRPr lang="de-DE" sz="1000">
                        <a:solidFill>
                          <a:srgbClr val="526E7F"/>
                        </a:solidFill>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1288859245"/>
                  </a:ext>
                </a:extLst>
              </a:tr>
              <a:tr h="317685">
                <a:tc>
                  <a:txBody>
                    <a:bodyPr/>
                    <a:lstStyle/>
                    <a:p>
                      <a:r>
                        <a:rPr lang="de-DE" sz="1000" b="1">
                          <a:solidFill>
                            <a:srgbClr val="3B687F"/>
                          </a:solidFill>
                        </a:rPr>
                        <a:t>BS OHSAS 18001</a:t>
                      </a:r>
                    </a:p>
                  </a:txBody>
                  <a:tcPr marT="43200" marB="432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de-DE" sz="1000">
                          <a:solidFill>
                            <a:srgbClr val="3B687F"/>
                          </a:solidFill>
                        </a:rPr>
                        <a:t>Arbeits- und Gesundheitsschutz-managementsysteme</a:t>
                      </a:r>
                    </a:p>
                  </a:txBody>
                  <a:tcPr marT="43200" marB="432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de-DE" sz="1000">
                          <a:solidFill>
                            <a:srgbClr val="3B687F"/>
                          </a:solidFill>
                        </a:rPr>
                        <a:t>Internationaler Standard zur Bewertung von Managementsystemen für </a:t>
                      </a:r>
                      <a:r>
                        <a:rPr lang="de-DE" sz="1000" b="1">
                          <a:solidFill>
                            <a:srgbClr val="3B687F"/>
                          </a:solidFill>
                        </a:rPr>
                        <a:t>Sicherheit</a:t>
                      </a:r>
                      <a:r>
                        <a:rPr lang="de-DE" sz="1000">
                          <a:solidFill>
                            <a:srgbClr val="3B687F"/>
                          </a:solidFill>
                        </a:rPr>
                        <a:t> und </a:t>
                      </a:r>
                      <a:r>
                        <a:rPr lang="de-DE" sz="1000" b="1">
                          <a:solidFill>
                            <a:srgbClr val="3B687F"/>
                          </a:solidFill>
                        </a:rPr>
                        <a:t>Gesundheit</a:t>
                      </a:r>
                      <a:r>
                        <a:rPr lang="de-DE" sz="1000">
                          <a:solidFill>
                            <a:srgbClr val="3B687F"/>
                          </a:solidFill>
                        </a:rPr>
                        <a:t> am </a:t>
                      </a:r>
                      <a:r>
                        <a:rPr lang="de-DE" sz="1000" b="1">
                          <a:solidFill>
                            <a:srgbClr val="3B687F"/>
                          </a:solidFill>
                        </a:rPr>
                        <a:t>Arbeitsplatz</a:t>
                      </a:r>
                      <a:r>
                        <a:rPr lang="de-DE" sz="1000">
                          <a:solidFill>
                            <a:srgbClr val="3B687F"/>
                          </a:solidFill>
                        </a:rPr>
                        <a:t>. </a:t>
                      </a:r>
                    </a:p>
                  </a:txBody>
                  <a:tcPr marT="43200" marB="432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597953900"/>
                  </a:ext>
                </a:extLst>
              </a:tr>
              <a:tr h="0">
                <a:tc>
                  <a:txBody>
                    <a:bodyPr/>
                    <a:lstStyle/>
                    <a:p>
                      <a:r>
                        <a:rPr lang="de-DE" sz="1000" b="1">
                          <a:solidFill>
                            <a:srgbClr val="3B687F"/>
                          </a:solidFill>
                        </a:rPr>
                        <a:t>ISO 45001 </a:t>
                      </a:r>
                    </a:p>
                  </a:txBody>
                  <a:tcPr marT="43200" marB="432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de-DE" sz="1000">
                          <a:solidFill>
                            <a:srgbClr val="3B687F"/>
                          </a:solidFill>
                        </a:rPr>
                        <a:t>Arbeits- und Gesundheitsschutz-managementsystem</a:t>
                      </a:r>
                    </a:p>
                  </a:txBody>
                  <a:tcPr marT="43200" marB="432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de-DE" sz="1000" dirty="0">
                          <a:solidFill>
                            <a:srgbClr val="3B687F"/>
                          </a:solidFill>
                        </a:rPr>
                        <a:t>Standard mit Anforderungen an das </a:t>
                      </a:r>
                      <a:r>
                        <a:rPr lang="de-DE" sz="1000" b="1" dirty="0">
                          <a:solidFill>
                            <a:srgbClr val="3B687F"/>
                          </a:solidFill>
                        </a:rPr>
                        <a:t>Arbeits- und Gesundheitsmanagement-systemen </a:t>
                      </a:r>
                      <a:r>
                        <a:rPr lang="de-DE" sz="1000" dirty="0">
                          <a:solidFill>
                            <a:srgbClr val="3B687F"/>
                          </a:solidFill>
                        </a:rPr>
                        <a:t>und der </a:t>
                      </a:r>
                      <a:r>
                        <a:rPr lang="de-DE" sz="1000" b="1" dirty="0">
                          <a:solidFill>
                            <a:srgbClr val="3B687F"/>
                          </a:solidFill>
                        </a:rPr>
                        <a:t>Vorbeugung</a:t>
                      </a:r>
                      <a:r>
                        <a:rPr lang="de-DE" sz="1000" dirty="0">
                          <a:solidFill>
                            <a:srgbClr val="3B687F"/>
                          </a:solidFill>
                        </a:rPr>
                        <a:t> von Arbeitsunfällen. </a:t>
                      </a:r>
                    </a:p>
                  </a:txBody>
                  <a:tcPr marT="43200" marB="432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471628051"/>
                  </a:ext>
                </a:extLst>
              </a:tr>
            </a:tbl>
          </a:graphicData>
        </a:graphic>
      </p:graphicFrame>
      <p:sp>
        <p:nvSpPr>
          <p:cNvPr id="12" name="Datumsplatzhalter 5">
            <a:extLst>
              <a:ext uri="{FF2B5EF4-FFF2-40B4-BE49-F238E27FC236}">
                <a16:creationId xmlns:a16="http://schemas.microsoft.com/office/drawing/2014/main" id="{C0A08CDC-0721-9C49-849C-1C95AD3A4E6F}"/>
              </a:ext>
            </a:extLst>
          </p:cNvPr>
          <p:cNvSpPr>
            <a:spLocks noGrp="1"/>
          </p:cNvSpPr>
          <p:nvPr>
            <p:ph type="dt" sz="half" idx="12"/>
          </p:nvPr>
        </p:nvSpPr>
        <p:spPr>
          <a:xfrm>
            <a:off x="431801" y="223838"/>
            <a:ext cx="8118433" cy="476250"/>
          </a:xfrm>
        </p:spPr>
        <p:txBody>
          <a:bodyPr/>
          <a:lstStyle/>
          <a:p>
            <a:r>
              <a:rPr lang="de-DE" smtClean="0"/>
              <a:t>Schulungskonzept für Nachhaltigen Einkauf – 2. </a:t>
            </a:r>
            <a:r>
              <a:rPr lang="de-DE" kern="0" smtClean="0">
                <a:cs typeface="Calibri" panose="020F0502020204030204" pitchFamily="34" charset="0"/>
              </a:rPr>
              <a:t>Fachwissen &amp; Methodenkompetenz</a:t>
            </a:r>
            <a:endParaRPr lang="de-DE" kern="0">
              <a:cs typeface="Calibri" panose="020F0502020204030204" pitchFamily="34" charset="0"/>
            </a:endParaRPr>
          </a:p>
        </p:txBody>
      </p:sp>
    </p:spTree>
    <p:extLst>
      <p:ext uri="{BB962C8B-B14F-4D97-AF65-F5344CB8AC3E}">
        <p14:creationId xmlns:p14="http://schemas.microsoft.com/office/powerpoint/2010/main" val="1853705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032746-FDC1-F642-8CE8-4CE6A6B7BBF6}"/>
              </a:ext>
            </a:extLst>
          </p:cNvPr>
          <p:cNvSpPr>
            <a:spLocks noGrp="1"/>
          </p:cNvSpPr>
          <p:nvPr>
            <p:ph type="title"/>
          </p:nvPr>
        </p:nvSpPr>
        <p:spPr>
          <a:xfrm>
            <a:off x="431801" y="935038"/>
            <a:ext cx="11425767" cy="500062"/>
          </a:xfrm>
        </p:spPr>
        <p:txBody>
          <a:bodyPr/>
          <a:lstStyle/>
          <a:p>
            <a:r>
              <a:rPr lang="de-DE"/>
              <a:t>Standards &amp; Rahmenwerke Nachhaltige Beschaffung – Risikoindizes</a:t>
            </a:r>
          </a:p>
        </p:txBody>
      </p:sp>
      <p:sp>
        <p:nvSpPr>
          <p:cNvPr id="4" name="Fußzeilenplatzhalter 3">
            <a:extLst>
              <a:ext uri="{FF2B5EF4-FFF2-40B4-BE49-F238E27FC236}">
                <a16:creationId xmlns:a16="http://schemas.microsoft.com/office/drawing/2014/main" id="{D541BC83-5765-AA42-8516-56B026E39D64}"/>
              </a:ext>
            </a:extLst>
          </p:cNvPr>
          <p:cNvSpPr>
            <a:spLocks noGrp="1"/>
          </p:cNvSpPr>
          <p:nvPr>
            <p:ph type="ftr" sz="quarter" idx="10"/>
          </p:nvPr>
        </p:nvSpPr>
        <p:spPr/>
        <p:txBody>
          <a:bodyPr/>
          <a:lstStyle/>
          <a:p>
            <a:r>
              <a:rPr lang="de-DE" dirty="0" smtClean="0"/>
              <a:t>© LfU / IZU Infozentrum </a:t>
            </a:r>
            <a:r>
              <a:rPr lang="de-DE" dirty="0" err="1" smtClean="0"/>
              <a:t>UmweltWirtschaft</a:t>
            </a:r>
            <a:r>
              <a:rPr lang="de-DE" dirty="0" smtClean="0"/>
              <a:t> / 2022</a:t>
            </a:r>
            <a:endParaRPr lang="de-DE" dirty="0"/>
          </a:p>
        </p:txBody>
      </p:sp>
      <p:sp>
        <p:nvSpPr>
          <p:cNvPr id="6" name="Foliennummernplatzhalter 5">
            <a:extLst>
              <a:ext uri="{FF2B5EF4-FFF2-40B4-BE49-F238E27FC236}">
                <a16:creationId xmlns:a16="http://schemas.microsoft.com/office/drawing/2014/main" id="{1F327968-3A89-9C4C-A16A-755E0A964D3A}"/>
              </a:ext>
            </a:extLst>
          </p:cNvPr>
          <p:cNvSpPr>
            <a:spLocks noGrp="1"/>
          </p:cNvSpPr>
          <p:nvPr>
            <p:ph type="sldNum" sz="quarter" idx="4"/>
          </p:nvPr>
        </p:nvSpPr>
        <p:spPr/>
        <p:txBody>
          <a:bodyPr/>
          <a:lstStyle/>
          <a:p>
            <a:fld id="{894680D0-7A83-433A-9719-C4143F27F647}" type="slidenum">
              <a:rPr lang="de-DE" smtClean="0"/>
              <a:pPr/>
              <a:t>37</a:t>
            </a:fld>
            <a:endParaRPr lang="de-DE"/>
          </a:p>
        </p:txBody>
      </p:sp>
      <p:sp>
        <p:nvSpPr>
          <p:cNvPr id="9" name="Textfeld 8">
            <a:extLst>
              <a:ext uri="{FF2B5EF4-FFF2-40B4-BE49-F238E27FC236}">
                <a16:creationId xmlns:a16="http://schemas.microsoft.com/office/drawing/2014/main" id="{B21A79A7-DC59-F449-84D4-BEE95CB2B375}"/>
              </a:ext>
            </a:extLst>
          </p:cNvPr>
          <p:cNvSpPr txBox="1"/>
          <p:nvPr/>
        </p:nvSpPr>
        <p:spPr>
          <a:xfrm>
            <a:off x="431801" y="1628774"/>
            <a:ext cx="9048575" cy="492443"/>
          </a:xfrm>
          <a:prstGeom prst="rect">
            <a:avLst/>
          </a:prstGeom>
          <a:noFill/>
        </p:spPr>
        <p:txBody>
          <a:bodyPr wrap="square" rtlCol="0">
            <a:spAutoFit/>
          </a:bodyPr>
          <a:lstStyle/>
          <a:p>
            <a:pPr algn="l"/>
            <a:r>
              <a:rPr lang="de-DE" sz="1300">
                <a:solidFill>
                  <a:srgbClr val="3B687F"/>
                </a:solidFill>
              </a:rPr>
              <a:t>Risikoindizes bieten Vergleichswerte zur länderspezifischen Risikolage in Bezug auf Nachhaltigkeitsaspekte. Für Einkäufer stellen diese Indizes ein hilfreiches Instrument dar bei der Durchführung von Risikoanalysen in der Lieferkette.</a:t>
            </a:r>
          </a:p>
        </p:txBody>
      </p:sp>
      <p:sp>
        <p:nvSpPr>
          <p:cNvPr id="13" name="Rechteck 12">
            <a:extLst>
              <a:ext uri="{FF2B5EF4-FFF2-40B4-BE49-F238E27FC236}">
                <a16:creationId xmlns:a16="http://schemas.microsoft.com/office/drawing/2014/main" id="{5F1470DD-DE99-8D4F-B891-7A667015243D}"/>
              </a:ext>
            </a:extLst>
          </p:cNvPr>
          <p:cNvSpPr/>
          <p:nvPr/>
        </p:nvSpPr>
        <p:spPr bwMode="auto">
          <a:xfrm>
            <a:off x="9624392" y="1628774"/>
            <a:ext cx="2232646" cy="4701600"/>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0000" tIns="72000" rIns="91440" bIns="72000" numCol="1" rtlCol="0" anchor="t" anchorCtr="0" compatLnSpc="1">
            <a:prstTxWarp prst="textNoShape">
              <a:avLst/>
            </a:prstTxWarp>
          </a:bodyPr>
          <a:lstStyle/>
          <a:p>
            <a:pPr marL="182563" marR="0" algn="l" defTabSz="914400" rtl="0" eaLnBrk="0" fontAlgn="base" latinLnBrk="0" hangingPunct="0">
              <a:lnSpc>
                <a:spcPct val="100000"/>
              </a:lnSpc>
              <a:spcBef>
                <a:spcPct val="0"/>
              </a:spcBef>
              <a:spcAft>
                <a:spcPts val="600"/>
              </a:spcAft>
              <a:buClrTx/>
              <a:buSzTx/>
              <a:buFontTx/>
              <a:buNone/>
            </a:pPr>
            <a:r>
              <a:rPr kumimoji="0" lang="de-DE" sz="1000" b="1" i="0" u="none" strike="noStrike" cap="none" normalizeH="0" baseline="0">
                <a:ln>
                  <a:noFill/>
                </a:ln>
                <a:solidFill>
                  <a:srgbClr val="3B687F"/>
                </a:solidFill>
                <a:effectLst/>
                <a:latin typeface="Arial" charset="0"/>
                <a:ea typeface="ＭＳ Ｐゴシック" charset="-128"/>
              </a:rPr>
              <a:t>Weiterführende Informationen</a:t>
            </a:r>
          </a:p>
          <a:p>
            <a:pPr marL="182563" marR="0" indent="-182563" algn="l" defTabSz="914400" rtl="0" eaLnBrk="0" fontAlgn="base" latinLnBrk="0" hangingPunct="0">
              <a:lnSpc>
                <a:spcPct val="100000"/>
              </a:lnSpc>
              <a:spcBef>
                <a:spcPct val="0"/>
              </a:spcBef>
              <a:spcAft>
                <a:spcPts val="300"/>
              </a:spcAft>
              <a:buClrTx/>
              <a:buSzTx/>
              <a:buFont typeface="Arial" panose="020B0604020202020204" pitchFamily="34" charset="0"/>
              <a:buChar char="•"/>
            </a:pPr>
            <a:r>
              <a:rPr kumimoji="0" lang="de-DE" sz="1000" i="0" u="none" strike="noStrike" cap="none" normalizeH="0" baseline="0">
                <a:ln>
                  <a:noFill/>
                </a:ln>
                <a:solidFill>
                  <a:srgbClr val="3B687F"/>
                </a:solidFill>
                <a:effectLst/>
                <a:latin typeface="Arial" charset="0"/>
                <a:ea typeface="ＭＳ Ｐゴシック" charset="-128"/>
              </a:rPr>
              <a:t>Einen Überblick über Ansätze zur Risikoanalyse und </a:t>
            </a:r>
            <a:r>
              <a:rPr kumimoji="0" lang="de-DE" sz="1000" i="0" u="none" strike="noStrike" cap="none" normalizeH="0" baseline="0" err="1">
                <a:ln>
                  <a:noFill/>
                </a:ln>
                <a:solidFill>
                  <a:srgbClr val="3B687F"/>
                </a:solidFill>
                <a:effectLst/>
                <a:latin typeface="Arial" charset="0"/>
                <a:ea typeface="ＭＳ Ｐゴシック" charset="-128"/>
              </a:rPr>
              <a:t>ausge</a:t>
            </a:r>
            <a:r>
              <a:rPr kumimoji="0" lang="de-DE" sz="1000" i="0" u="none" strike="noStrike" cap="none" normalizeH="0" baseline="0">
                <a:ln>
                  <a:noFill/>
                </a:ln>
                <a:solidFill>
                  <a:srgbClr val="3B687F"/>
                </a:solidFill>
                <a:effectLst/>
                <a:latin typeface="Arial" charset="0"/>
                <a:ea typeface="ＭＳ Ｐゴシック" charset="-128"/>
              </a:rPr>
              <a:t>-wählte Tools und Risikoindizes bietet </a:t>
            </a:r>
            <a:r>
              <a:rPr kumimoji="0" lang="de-DE" sz="1000" i="0" u="none" strike="noStrike" cap="none" normalizeH="0" baseline="0">
                <a:ln>
                  <a:noFill/>
                </a:ln>
                <a:solidFill>
                  <a:srgbClr val="3B687F"/>
                </a:solidFill>
                <a:effectLst/>
                <a:latin typeface="Arial" charset="0"/>
                <a:ea typeface="ＭＳ Ｐゴシック" charset="-128"/>
                <a:hlinkClick r:id="rId3">
                  <a:extLst>
                    <a:ext uri="{A12FA001-AC4F-418D-AE19-62706E023703}">
                      <ahyp:hlinkClr xmlns:ahyp="http://schemas.microsoft.com/office/drawing/2018/hyperlinkcolor" xmlns="" val="tx"/>
                    </a:ext>
                  </a:extLst>
                </a:hlinkClick>
              </a:rPr>
              <a:t>proforest</a:t>
            </a:r>
            <a:r>
              <a:rPr kumimoji="0" lang="de-DE" sz="1000" i="0" u="none" strike="noStrike" cap="none" normalizeH="0" baseline="0">
                <a:ln>
                  <a:noFill/>
                </a:ln>
                <a:solidFill>
                  <a:srgbClr val="3B687F"/>
                </a:solidFill>
                <a:effectLst/>
                <a:latin typeface="Arial" charset="0"/>
                <a:ea typeface="ＭＳ Ｐゴシック" charset="-128"/>
              </a:rPr>
              <a:t> (2017) </a:t>
            </a:r>
            <a:endParaRPr lang="de-DE" sz="1000">
              <a:solidFill>
                <a:srgbClr val="3B687F"/>
              </a:solidFill>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kumimoji="0" lang="de-DE" sz="1000" i="0" u="none" strike="noStrike" cap="none" normalizeH="0" baseline="0">
              <a:ln>
                <a:noFill/>
              </a:ln>
              <a:solidFill>
                <a:srgbClr val="3B687F"/>
              </a:solidFill>
              <a:effectLst/>
              <a:latin typeface="Arial" charset="0"/>
              <a:ea typeface="ＭＳ Ｐゴシック" charset="-128"/>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kumimoji="0" lang="de-DE" sz="1000" i="0" u="none" strike="noStrike" cap="none" normalizeH="0" baseline="0">
              <a:ln>
                <a:noFill/>
              </a:ln>
              <a:solidFill>
                <a:srgbClr val="3B687F"/>
              </a:solidFill>
              <a:effectLst/>
              <a:latin typeface="Arial" charset="0"/>
              <a:ea typeface="ＭＳ Ｐゴシック" charset="-128"/>
            </a:endParaRPr>
          </a:p>
        </p:txBody>
      </p:sp>
      <p:pic>
        <p:nvPicPr>
          <p:cNvPr id="14" name="Grafik 13" descr="Informationen mit einfarbiger Füllung">
            <a:extLst>
              <a:ext uri="{FF2B5EF4-FFF2-40B4-BE49-F238E27FC236}">
                <a16:creationId xmlns:a16="http://schemas.microsoft.com/office/drawing/2014/main" id="{BD2189F9-C91F-E544-BDD1-A0A0BC5A483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9648000" y="1658527"/>
            <a:ext cx="216000" cy="216000"/>
          </a:xfrm>
          <a:prstGeom prst="rect">
            <a:avLst/>
          </a:prstGeom>
        </p:spPr>
      </p:pic>
      <p:graphicFrame>
        <p:nvGraphicFramePr>
          <p:cNvPr id="18" name="Tabelle 9">
            <a:extLst>
              <a:ext uri="{FF2B5EF4-FFF2-40B4-BE49-F238E27FC236}">
                <a16:creationId xmlns:a16="http://schemas.microsoft.com/office/drawing/2014/main" id="{4254809E-DC49-4901-80A1-76A13D3E19C6}"/>
              </a:ext>
            </a:extLst>
          </p:cNvPr>
          <p:cNvGraphicFramePr>
            <a:graphicFrameLocks noGrp="1"/>
          </p:cNvGraphicFramePr>
          <p:nvPr>
            <p:extLst>
              <p:ext uri="{D42A27DB-BD31-4B8C-83A1-F6EECF244321}">
                <p14:modId xmlns:p14="http://schemas.microsoft.com/office/powerpoint/2010/main" val="1083953020"/>
              </p:ext>
            </p:extLst>
          </p:nvPr>
        </p:nvGraphicFramePr>
        <p:xfrm>
          <a:off x="442913" y="2276475"/>
          <a:ext cx="8905026" cy="3495304"/>
        </p:xfrm>
        <a:graphic>
          <a:graphicData uri="http://schemas.openxmlformats.org/drawingml/2006/table">
            <a:tbl>
              <a:tblPr firstRow="1" bandRow="1">
                <a:tableStyleId>{5C22544A-7EE6-4342-B048-85BDC9FD1C3A}</a:tableStyleId>
              </a:tblPr>
              <a:tblGrid>
                <a:gridCol w="1786658">
                  <a:extLst>
                    <a:ext uri="{9D8B030D-6E8A-4147-A177-3AD203B41FA5}">
                      <a16:colId xmlns:a16="http://schemas.microsoft.com/office/drawing/2014/main" val="195927569"/>
                    </a:ext>
                  </a:extLst>
                </a:gridCol>
                <a:gridCol w="1427037">
                  <a:extLst>
                    <a:ext uri="{9D8B030D-6E8A-4147-A177-3AD203B41FA5}">
                      <a16:colId xmlns:a16="http://schemas.microsoft.com/office/drawing/2014/main" val="2972074684"/>
                    </a:ext>
                  </a:extLst>
                </a:gridCol>
                <a:gridCol w="1668156">
                  <a:extLst>
                    <a:ext uri="{9D8B030D-6E8A-4147-A177-3AD203B41FA5}">
                      <a16:colId xmlns:a16="http://schemas.microsoft.com/office/drawing/2014/main" val="3403098512"/>
                    </a:ext>
                  </a:extLst>
                </a:gridCol>
                <a:gridCol w="4023175">
                  <a:extLst>
                    <a:ext uri="{9D8B030D-6E8A-4147-A177-3AD203B41FA5}">
                      <a16:colId xmlns:a16="http://schemas.microsoft.com/office/drawing/2014/main" val="3186105565"/>
                    </a:ext>
                  </a:extLst>
                </a:gridCol>
              </a:tblGrid>
              <a:tr h="363887">
                <a:tc>
                  <a:txBody>
                    <a:bodyPr/>
                    <a:lstStyle/>
                    <a:p>
                      <a:r>
                        <a:rPr lang="de-DE" sz="1100">
                          <a:solidFill>
                            <a:schemeClr val="bg1"/>
                          </a:solidFill>
                        </a:rPr>
                        <a:t>Index</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B687F"/>
                    </a:solidFill>
                  </a:tcPr>
                </a:tc>
                <a:tc>
                  <a:txBody>
                    <a:bodyPr/>
                    <a:lstStyle/>
                    <a:p>
                      <a:r>
                        <a:rPr lang="de-DE" sz="1100">
                          <a:solidFill>
                            <a:schemeClr val="bg1"/>
                          </a:solidFill>
                        </a:rPr>
                        <a:t>Entwicklung</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B687F"/>
                    </a:solidFill>
                  </a:tcPr>
                </a:tc>
                <a:tc>
                  <a:txBody>
                    <a:bodyPr/>
                    <a:lstStyle/>
                    <a:p>
                      <a:r>
                        <a:rPr lang="de-DE" sz="1100">
                          <a:solidFill>
                            <a:schemeClr val="bg1"/>
                          </a:solidFill>
                        </a:rPr>
                        <a:t>Risikotyp</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B687F"/>
                    </a:solidFill>
                  </a:tcPr>
                </a:tc>
                <a:tc>
                  <a:txBody>
                    <a:bodyPr/>
                    <a:lstStyle/>
                    <a:p>
                      <a:r>
                        <a:rPr lang="de-DE" sz="1100">
                          <a:solidFill>
                            <a:schemeClr val="bg1"/>
                          </a:solidFill>
                        </a:rPr>
                        <a:t>Kurzbeschreibung</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B687F"/>
                    </a:solidFill>
                  </a:tcPr>
                </a:tc>
                <a:extLst>
                  <a:ext uri="{0D108BD9-81ED-4DB2-BD59-A6C34878D82A}">
                    <a16:rowId xmlns:a16="http://schemas.microsoft.com/office/drawing/2014/main" val="958107529"/>
                  </a:ext>
                </a:extLst>
              </a:tr>
              <a:tr h="275776">
                <a:tc>
                  <a:txBody>
                    <a:bodyPr/>
                    <a:lstStyle/>
                    <a:p>
                      <a:pPr algn="l"/>
                      <a:r>
                        <a:rPr lang="de-DE" sz="1000" b="1">
                          <a:solidFill>
                            <a:srgbClr val="3B687F"/>
                          </a:solidFill>
                        </a:rPr>
                        <a:t>Global Slavery Index (</a:t>
                      </a:r>
                      <a:r>
                        <a:rPr lang="de-DE" sz="1000" b="1">
                          <a:solidFill>
                            <a:srgbClr val="3B687F"/>
                          </a:solidFill>
                          <a:hlinkClick r:id="rId6">
                            <a:extLst>
                              <a:ext uri="{A12FA001-AC4F-418D-AE19-62706E023703}">
                                <ahyp:hlinkClr xmlns:ahyp="http://schemas.microsoft.com/office/drawing/2018/hyperlinkcolor" xmlns="" val="tx"/>
                              </a:ext>
                            </a:extLst>
                          </a:hlinkClick>
                        </a:rPr>
                        <a:t>GSI</a:t>
                      </a:r>
                      <a:r>
                        <a:rPr lang="de-DE" sz="1000" b="1">
                          <a:solidFill>
                            <a:srgbClr val="3B687F"/>
                          </a:solidFill>
                        </a:rPr>
                        <a:t>)</a:t>
                      </a:r>
                    </a:p>
                  </a:txBody>
                  <a:tcPr marT="43200" marB="432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a:r>
                        <a:rPr lang="de-DE" sz="1000" b="0">
                          <a:solidFill>
                            <a:srgbClr val="3B687F"/>
                          </a:solidFill>
                        </a:rPr>
                        <a:t>Walk Free Foundation</a:t>
                      </a:r>
                    </a:p>
                  </a:txBody>
                  <a:tcPr marT="43200" marB="432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de-DE" sz="1000">
                          <a:solidFill>
                            <a:srgbClr val="3B687F"/>
                          </a:solidFill>
                        </a:rPr>
                        <a:t>Menschenrechte</a:t>
                      </a:r>
                    </a:p>
                  </a:txBody>
                  <a:tcPr marT="43200" marB="432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indent="0">
                        <a:buFont typeface="Wingdings" panose="05000000000000000000" pitchFamily="2" charset="2"/>
                        <a:buNone/>
                      </a:pPr>
                      <a:r>
                        <a:rPr lang="de-DE" sz="1000">
                          <a:solidFill>
                            <a:srgbClr val="3B687F"/>
                          </a:solidFill>
                        </a:rPr>
                        <a:t>Messung der </a:t>
                      </a:r>
                      <a:r>
                        <a:rPr lang="de-DE" sz="1000" b="1">
                          <a:solidFill>
                            <a:srgbClr val="3B687F"/>
                          </a:solidFill>
                        </a:rPr>
                        <a:t>Verbreitung</a:t>
                      </a:r>
                      <a:r>
                        <a:rPr lang="de-DE" sz="1000">
                          <a:solidFill>
                            <a:srgbClr val="3B687F"/>
                          </a:solidFill>
                        </a:rPr>
                        <a:t> von </a:t>
                      </a:r>
                      <a:r>
                        <a:rPr lang="de-DE" sz="1000" b="1">
                          <a:solidFill>
                            <a:srgbClr val="3B687F"/>
                          </a:solidFill>
                        </a:rPr>
                        <a:t>sklavenähnlichen Zuständen</a:t>
                      </a:r>
                      <a:r>
                        <a:rPr lang="de-DE" sz="1000">
                          <a:solidFill>
                            <a:srgbClr val="3B687F"/>
                          </a:solidFill>
                        </a:rPr>
                        <a:t>, der </a:t>
                      </a:r>
                      <a:r>
                        <a:rPr lang="de-DE" sz="1000" b="1">
                          <a:solidFill>
                            <a:srgbClr val="3B687F"/>
                          </a:solidFill>
                        </a:rPr>
                        <a:t>Anfälligkeit</a:t>
                      </a:r>
                      <a:r>
                        <a:rPr lang="de-DE" sz="1000">
                          <a:solidFill>
                            <a:srgbClr val="3B687F"/>
                          </a:solidFill>
                        </a:rPr>
                        <a:t> der Gesellschaft und der </a:t>
                      </a:r>
                      <a:r>
                        <a:rPr lang="de-DE" sz="1000" b="1">
                          <a:solidFill>
                            <a:srgbClr val="3B687F"/>
                          </a:solidFill>
                        </a:rPr>
                        <a:t>Reaktion</a:t>
                      </a:r>
                      <a:r>
                        <a:rPr lang="de-DE" sz="1000">
                          <a:solidFill>
                            <a:srgbClr val="3B687F"/>
                          </a:solidFill>
                        </a:rPr>
                        <a:t> der nat. Regierung.</a:t>
                      </a:r>
                    </a:p>
                  </a:txBody>
                  <a:tcPr marT="43200" marB="432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655051304"/>
                  </a:ext>
                </a:extLst>
              </a:tr>
              <a:tr h="396027">
                <a:tc>
                  <a:txBody>
                    <a:bodyPr/>
                    <a:lstStyle/>
                    <a:p>
                      <a:pPr algn="l"/>
                      <a:r>
                        <a:rPr lang="de-DE" sz="1000" b="1" err="1">
                          <a:solidFill>
                            <a:srgbClr val="3B687F"/>
                          </a:solidFill>
                        </a:rPr>
                        <a:t>Corruption</a:t>
                      </a:r>
                      <a:r>
                        <a:rPr lang="de-DE" sz="1000" b="1">
                          <a:solidFill>
                            <a:srgbClr val="3B687F"/>
                          </a:solidFill>
                        </a:rPr>
                        <a:t> </a:t>
                      </a:r>
                      <a:r>
                        <a:rPr lang="de-DE" sz="1000" b="1" err="1">
                          <a:solidFill>
                            <a:srgbClr val="3B687F"/>
                          </a:solidFill>
                        </a:rPr>
                        <a:t>Perception</a:t>
                      </a:r>
                      <a:r>
                        <a:rPr lang="de-DE" sz="1000" b="1">
                          <a:solidFill>
                            <a:srgbClr val="3B687F"/>
                          </a:solidFill>
                        </a:rPr>
                        <a:t> Index </a:t>
                      </a:r>
                      <a:r>
                        <a:rPr lang="de-DE" sz="1000" b="1">
                          <a:solidFill>
                            <a:srgbClr val="3B687F"/>
                          </a:solidFill>
                          <a:hlinkClick r:id="rId7">
                            <a:extLst>
                              <a:ext uri="{A12FA001-AC4F-418D-AE19-62706E023703}">
                                <ahyp:hlinkClr xmlns:ahyp="http://schemas.microsoft.com/office/drawing/2018/hyperlinkcolor" xmlns="" val="tx"/>
                              </a:ext>
                            </a:extLst>
                          </a:hlinkClick>
                        </a:rPr>
                        <a:t>(CPI</a:t>
                      </a:r>
                      <a:r>
                        <a:rPr lang="de-DE" sz="1000" b="1">
                          <a:solidFill>
                            <a:srgbClr val="3B687F"/>
                          </a:solidFill>
                        </a:rPr>
                        <a:t>)</a:t>
                      </a:r>
                    </a:p>
                  </a:txBody>
                  <a:tcPr marT="43200" marB="432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a:r>
                        <a:rPr lang="de-DE" sz="1000" b="0">
                          <a:solidFill>
                            <a:srgbClr val="3B687F"/>
                          </a:solidFill>
                        </a:rPr>
                        <a:t>Transparency International</a:t>
                      </a:r>
                    </a:p>
                  </a:txBody>
                  <a:tcPr marT="43200" marB="432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indent="0" algn="l">
                        <a:buFont typeface="Wingdings" panose="05000000000000000000" pitchFamily="2" charset="2"/>
                        <a:buNone/>
                      </a:pPr>
                      <a:r>
                        <a:rPr lang="de-DE" sz="1000">
                          <a:solidFill>
                            <a:srgbClr val="3B687F"/>
                          </a:solidFill>
                        </a:rPr>
                        <a:t>Verwaltung und Institutionen</a:t>
                      </a:r>
                    </a:p>
                  </a:txBody>
                  <a:tcPr marT="43200" marB="432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indent="0">
                        <a:buFont typeface="Wingdings" panose="05000000000000000000" pitchFamily="2" charset="2"/>
                        <a:buNone/>
                      </a:pPr>
                      <a:r>
                        <a:rPr lang="de-DE" sz="1000" b="1">
                          <a:solidFill>
                            <a:srgbClr val="3B687F"/>
                          </a:solidFill>
                        </a:rPr>
                        <a:t>Wahrnehmung</a:t>
                      </a:r>
                      <a:r>
                        <a:rPr lang="de-DE" sz="1000">
                          <a:solidFill>
                            <a:srgbClr val="3B687F"/>
                          </a:solidFill>
                        </a:rPr>
                        <a:t> von Geschäftsleuten und Länderexpert:innen über das Ausmaß der </a:t>
                      </a:r>
                      <a:r>
                        <a:rPr lang="de-DE" sz="1000" b="1">
                          <a:solidFill>
                            <a:srgbClr val="3B687F"/>
                          </a:solidFill>
                        </a:rPr>
                        <a:t>Korruption</a:t>
                      </a:r>
                      <a:r>
                        <a:rPr lang="de-DE" sz="1000">
                          <a:solidFill>
                            <a:srgbClr val="3B687F"/>
                          </a:solidFill>
                        </a:rPr>
                        <a:t> im </a:t>
                      </a:r>
                      <a:r>
                        <a:rPr lang="de-DE" sz="1000" b="1">
                          <a:solidFill>
                            <a:srgbClr val="3B687F"/>
                          </a:solidFill>
                        </a:rPr>
                        <a:t>öffentlichen Sektor</a:t>
                      </a:r>
                      <a:r>
                        <a:rPr lang="de-DE" sz="1000">
                          <a:solidFill>
                            <a:srgbClr val="3B687F"/>
                          </a:solidFill>
                        </a:rPr>
                        <a:t>. </a:t>
                      </a:r>
                    </a:p>
                  </a:txBody>
                  <a:tcPr marT="43200" marB="432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152276009"/>
                  </a:ext>
                </a:extLst>
              </a:tr>
              <a:tr h="375499">
                <a:tc>
                  <a:txBody>
                    <a:bodyPr/>
                    <a:lstStyle/>
                    <a:p>
                      <a:pPr algn="l"/>
                      <a:r>
                        <a:rPr lang="en-US" sz="1000" b="1" noProof="0">
                          <a:solidFill>
                            <a:srgbClr val="3B687F"/>
                          </a:solidFill>
                        </a:rPr>
                        <a:t>Human Development Index (</a:t>
                      </a:r>
                      <a:r>
                        <a:rPr lang="en-US" sz="1000" b="1" noProof="0">
                          <a:solidFill>
                            <a:srgbClr val="3B687F"/>
                          </a:solidFill>
                          <a:hlinkClick r:id="rId8">
                            <a:extLst>
                              <a:ext uri="{A12FA001-AC4F-418D-AE19-62706E023703}">
                                <ahyp:hlinkClr xmlns:ahyp="http://schemas.microsoft.com/office/drawing/2018/hyperlinkcolor" xmlns="" val="tx"/>
                              </a:ext>
                            </a:extLst>
                          </a:hlinkClick>
                        </a:rPr>
                        <a:t>HDI</a:t>
                      </a:r>
                      <a:r>
                        <a:rPr lang="en-US" sz="1000" b="1" noProof="0">
                          <a:solidFill>
                            <a:srgbClr val="3B687F"/>
                          </a:solidFill>
                        </a:rPr>
                        <a:t>)</a:t>
                      </a:r>
                    </a:p>
                  </a:txBody>
                  <a:tcPr marT="43200" marB="432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a:r>
                        <a:rPr lang="de-DE" sz="1000" b="0">
                          <a:solidFill>
                            <a:srgbClr val="3B687F"/>
                          </a:solidFill>
                        </a:rPr>
                        <a:t>UN Development Program</a:t>
                      </a:r>
                    </a:p>
                  </a:txBody>
                  <a:tcPr marT="43200" marB="432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de-DE" sz="1000">
                          <a:solidFill>
                            <a:srgbClr val="3B687F"/>
                          </a:solidFill>
                        </a:rPr>
                        <a:t>Menschenrechte</a:t>
                      </a:r>
                    </a:p>
                  </a:txBody>
                  <a:tcPr marT="43200" marB="432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indent="0">
                        <a:buFont typeface="Wingdings" panose="05000000000000000000" pitchFamily="2" charset="2"/>
                        <a:buNone/>
                      </a:pPr>
                      <a:r>
                        <a:rPr lang="de-DE" sz="1000">
                          <a:solidFill>
                            <a:srgbClr val="3B687F"/>
                          </a:solidFill>
                        </a:rPr>
                        <a:t>Messung der Erfüllung der 3 grundlegenden Dimensionen der menschlichen Entwicklung: </a:t>
                      </a:r>
                      <a:r>
                        <a:rPr lang="de-DE" sz="1000" b="1">
                          <a:solidFill>
                            <a:srgbClr val="3B687F"/>
                          </a:solidFill>
                        </a:rPr>
                        <a:t>Gesundheit, Wissen, Lebensstandard</a:t>
                      </a:r>
                      <a:r>
                        <a:rPr lang="de-DE" sz="1000">
                          <a:solidFill>
                            <a:srgbClr val="3B687F"/>
                          </a:solidFill>
                        </a:rPr>
                        <a:t>. </a:t>
                      </a:r>
                    </a:p>
                  </a:txBody>
                  <a:tcPr marT="43200" marB="432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900767399"/>
                  </a:ext>
                </a:extLst>
              </a:tr>
              <a:tr h="468000">
                <a:tc>
                  <a:txBody>
                    <a:bodyPr/>
                    <a:lstStyle/>
                    <a:p>
                      <a:pPr algn="l"/>
                      <a:r>
                        <a:rPr lang="en-US" sz="1000" b="1" noProof="0">
                          <a:solidFill>
                            <a:srgbClr val="3B687F"/>
                          </a:solidFill>
                        </a:rPr>
                        <a:t>Gender Development Index (</a:t>
                      </a:r>
                      <a:r>
                        <a:rPr lang="en-US" sz="1000" b="1" noProof="0">
                          <a:solidFill>
                            <a:srgbClr val="3B687F"/>
                          </a:solidFill>
                          <a:hlinkClick r:id="rId8">
                            <a:extLst>
                              <a:ext uri="{A12FA001-AC4F-418D-AE19-62706E023703}">
                                <ahyp:hlinkClr xmlns:ahyp="http://schemas.microsoft.com/office/drawing/2018/hyperlinkcolor" xmlns="" val="tx"/>
                              </a:ext>
                            </a:extLst>
                          </a:hlinkClick>
                        </a:rPr>
                        <a:t>GDI</a:t>
                      </a:r>
                      <a:r>
                        <a:rPr lang="en-US" sz="1000" b="1" noProof="0">
                          <a:solidFill>
                            <a:srgbClr val="3B687F"/>
                          </a:solidFill>
                        </a:rPr>
                        <a:t>)</a:t>
                      </a:r>
                    </a:p>
                  </a:txBody>
                  <a:tcPr marT="43200" marB="432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a:r>
                        <a:rPr lang="de-DE" sz="1000" b="0">
                          <a:solidFill>
                            <a:srgbClr val="3B687F"/>
                          </a:solidFill>
                        </a:rPr>
                        <a:t>UN Development Program</a:t>
                      </a:r>
                    </a:p>
                  </a:txBody>
                  <a:tcPr marT="43200" marB="432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indent="0" algn="l">
                        <a:buFont typeface="Wingdings" panose="05000000000000000000" pitchFamily="2" charset="2"/>
                        <a:buNone/>
                      </a:pPr>
                      <a:r>
                        <a:rPr lang="de-DE" sz="1000">
                          <a:solidFill>
                            <a:srgbClr val="3B687F"/>
                          </a:solidFill>
                        </a:rPr>
                        <a:t>Geschlechterungleichheit </a:t>
                      </a:r>
                    </a:p>
                  </a:txBody>
                  <a:tcPr marT="43200" marB="432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indent="0">
                        <a:buFont typeface="Wingdings" panose="05000000000000000000" pitchFamily="2" charset="2"/>
                        <a:buNone/>
                      </a:pPr>
                      <a:r>
                        <a:rPr lang="de-DE" sz="1000">
                          <a:solidFill>
                            <a:srgbClr val="3B687F"/>
                          </a:solidFill>
                        </a:rPr>
                        <a:t>Messung </a:t>
                      </a:r>
                      <a:r>
                        <a:rPr lang="de-DE" sz="1000" b="1">
                          <a:solidFill>
                            <a:srgbClr val="3B687F"/>
                          </a:solidFill>
                        </a:rPr>
                        <a:t>geschlechterspezifischer Ungleichheiten </a:t>
                      </a:r>
                      <a:r>
                        <a:rPr lang="de-DE" sz="1000">
                          <a:solidFill>
                            <a:srgbClr val="3B687F"/>
                          </a:solidFill>
                        </a:rPr>
                        <a:t>anhand der drei grundlegenden Dimensionen der menschlichen Entwicklung: </a:t>
                      </a:r>
                      <a:r>
                        <a:rPr lang="de-DE" sz="1000" b="1">
                          <a:solidFill>
                            <a:srgbClr val="3B687F"/>
                          </a:solidFill>
                        </a:rPr>
                        <a:t>Gesundheit, Wissen, Lebensstandard</a:t>
                      </a:r>
                      <a:r>
                        <a:rPr lang="de-DE" sz="1000">
                          <a:solidFill>
                            <a:srgbClr val="3B687F"/>
                          </a:solidFill>
                        </a:rPr>
                        <a:t>.  </a:t>
                      </a:r>
                    </a:p>
                  </a:txBody>
                  <a:tcPr marT="43200" marB="432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41843559"/>
                  </a:ext>
                </a:extLst>
              </a:tr>
              <a:tr h="4056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noProof="0">
                          <a:solidFill>
                            <a:srgbClr val="3B687F"/>
                          </a:solidFill>
                        </a:rPr>
                        <a:t>Global Rights Index (</a:t>
                      </a:r>
                      <a:r>
                        <a:rPr lang="en-US" sz="1000" b="1" noProof="0">
                          <a:solidFill>
                            <a:srgbClr val="3B687F"/>
                          </a:solidFill>
                          <a:hlinkClick r:id="rId9">
                            <a:extLst>
                              <a:ext uri="{A12FA001-AC4F-418D-AE19-62706E023703}">
                                <ahyp:hlinkClr xmlns:ahyp="http://schemas.microsoft.com/office/drawing/2018/hyperlinkcolor" xmlns="" val="tx"/>
                              </a:ext>
                            </a:extLst>
                          </a:hlinkClick>
                        </a:rPr>
                        <a:t>GRI</a:t>
                      </a:r>
                      <a:r>
                        <a:rPr lang="en-US" sz="1000" b="1" noProof="0">
                          <a:solidFill>
                            <a:srgbClr val="3B687F"/>
                          </a:solidFill>
                        </a:rPr>
                        <a:t>)</a:t>
                      </a:r>
                    </a:p>
                  </a:txBody>
                  <a:tcPr marT="43200" marB="432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a:r>
                        <a:rPr lang="de-DE" sz="1000" b="0">
                          <a:solidFill>
                            <a:srgbClr val="3B687F"/>
                          </a:solidFill>
                        </a:rPr>
                        <a:t>International Trade Union Confederation</a:t>
                      </a:r>
                    </a:p>
                  </a:txBody>
                  <a:tcPr marT="43200" marB="432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indent="0" algn="l">
                        <a:buFont typeface="Wingdings" panose="05000000000000000000" pitchFamily="2" charset="2"/>
                        <a:buNone/>
                      </a:pPr>
                      <a:r>
                        <a:rPr lang="de-DE" sz="1000">
                          <a:solidFill>
                            <a:srgbClr val="3B687F"/>
                          </a:solidFill>
                        </a:rPr>
                        <a:t>Arbeitsrecht</a:t>
                      </a:r>
                    </a:p>
                  </a:txBody>
                  <a:tcPr marT="43200" marB="432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indent="0">
                        <a:buFont typeface="Wingdings" panose="05000000000000000000" pitchFamily="2" charset="2"/>
                        <a:buNone/>
                      </a:pPr>
                      <a:r>
                        <a:rPr lang="de-DE" sz="1000" dirty="0">
                          <a:solidFill>
                            <a:srgbClr val="3B687F"/>
                          </a:solidFill>
                        </a:rPr>
                        <a:t>Eistufung von Ländern auf einer Skala von </a:t>
                      </a:r>
                      <a:r>
                        <a:rPr lang="de-DE" sz="1000" dirty="0" smtClean="0">
                          <a:solidFill>
                            <a:srgbClr val="3B687F"/>
                          </a:solidFill>
                        </a:rPr>
                        <a:t>1 bis 5 </a:t>
                      </a:r>
                      <a:r>
                        <a:rPr lang="de-DE" sz="1000" dirty="0">
                          <a:solidFill>
                            <a:srgbClr val="3B687F"/>
                          </a:solidFill>
                        </a:rPr>
                        <a:t>nach dem Grad der Einhaltung der </a:t>
                      </a:r>
                      <a:r>
                        <a:rPr lang="de-DE" sz="1000" b="1" dirty="0" err="1">
                          <a:solidFill>
                            <a:srgbClr val="3B687F"/>
                          </a:solidFill>
                        </a:rPr>
                        <a:t>Arbeitnehmer:innen-Rechte</a:t>
                      </a:r>
                      <a:r>
                        <a:rPr lang="de-DE" sz="1000" b="0" dirty="0">
                          <a:solidFill>
                            <a:srgbClr val="3B687F"/>
                          </a:solidFill>
                        </a:rPr>
                        <a:t>.</a:t>
                      </a:r>
                      <a:endParaRPr lang="de-DE" sz="1000" dirty="0">
                        <a:solidFill>
                          <a:srgbClr val="3B687F"/>
                        </a:solidFill>
                      </a:endParaRPr>
                    </a:p>
                  </a:txBody>
                  <a:tcPr marT="43200" marB="432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769105529"/>
                  </a:ext>
                </a:extLst>
              </a:tr>
              <a:tr h="4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noProof="0">
                          <a:solidFill>
                            <a:srgbClr val="3B687F"/>
                          </a:solidFill>
                        </a:rPr>
                        <a:t>Environmental Performance Index (</a:t>
                      </a:r>
                      <a:r>
                        <a:rPr lang="en-US" sz="1000" b="1" noProof="0">
                          <a:solidFill>
                            <a:srgbClr val="3B687F"/>
                          </a:solidFill>
                          <a:hlinkClick r:id="rId10">
                            <a:extLst>
                              <a:ext uri="{A12FA001-AC4F-418D-AE19-62706E023703}">
                                <ahyp:hlinkClr xmlns:ahyp="http://schemas.microsoft.com/office/drawing/2018/hyperlinkcolor" xmlns="" val="tx"/>
                              </a:ext>
                            </a:extLst>
                          </a:hlinkClick>
                        </a:rPr>
                        <a:t>EPI</a:t>
                      </a:r>
                      <a:r>
                        <a:rPr lang="en-US" sz="1000" b="1" noProof="0">
                          <a:solidFill>
                            <a:srgbClr val="3B687F"/>
                          </a:solidFill>
                        </a:rPr>
                        <a:t>)</a:t>
                      </a:r>
                    </a:p>
                  </a:txBody>
                  <a:tcPr marT="43200" marB="432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a:r>
                        <a:rPr lang="de-DE" sz="1000" b="0">
                          <a:solidFill>
                            <a:srgbClr val="3B687F"/>
                          </a:solidFill>
                        </a:rPr>
                        <a:t>Yale University</a:t>
                      </a:r>
                    </a:p>
                  </a:txBody>
                  <a:tcPr marT="43200" marB="432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de-DE" sz="1000" b="0" i="0" u="none" strike="noStrike" kern="1200" cap="none" spc="0" normalizeH="0" baseline="0" noProof="0">
                          <a:ln>
                            <a:noFill/>
                          </a:ln>
                          <a:solidFill>
                            <a:srgbClr val="3B687F"/>
                          </a:solidFill>
                          <a:effectLst/>
                          <a:uLnTx/>
                          <a:uFillTx/>
                          <a:latin typeface="+mn-lt"/>
                          <a:ea typeface="+mn-ea"/>
                          <a:cs typeface="+mn-cs"/>
                        </a:rPr>
                        <a:t>Umweltverschmutzung</a:t>
                      </a:r>
                    </a:p>
                  </a:txBody>
                  <a:tcPr marT="43200" marB="432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de-DE" sz="1000" b="0" i="0" u="none" strike="noStrike" kern="1200" cap="none" spc="0" normalizeH="0" baseline="0" noProof="0">
                          <a:ln>
                            <a:noFill/>
                          </a:ln>
                          <a:solidFill>
                            <a:srgbClr val="3B687F"/>
                          </a:solidFill>
                          <a:effectLst/>
                          <a:uLnTx/>
                          <a:uFillTx/>
                          <a:latin typeface="+mn-lt"/>
                          <a:ea typeface="+mn-ea"/>
                          <a:cs typeface="+mn-cs"/>
                        </a:rPr>
                        <a:t>Festlegung von </a:t>
                      </a:r>
                      <a:r>
                        <a:rPr kumimoji="0" lang="de-DE" sz="1000" b="1" i="0" u="none" strike="noStrike" kern="1200" cap="none" spc="0" normalizeH="0" baseline="0" noProof="0">
                          <a:ln>
                            <a:noFill/>
                          </a:ln>
                          <a:solidFill>
                            <a:srgbClr val="3B687F"/>
                          </a:solidFill>
                          <a:effectLst/>
                          <a:uLnTx/>
                          <a:uFillTx/>
                          <a:latin typeface="+mn-lt"/>
                          <a:ea typeface="+mn-ea"/>
                          <a:cs typeface="+mn-cs"/>
                        </a:rPr>
                        <a:t>Zielgrößen</a:t>
                      </a:r>
                      <a:r>
                        <a:rPr kumimoji="0" lang="de-DE" sz="1000" b="0" i="0" u="none" strike="noStrike" kern="1200" cap="none" spc="0" normalizeH="0" baseline="0" noProof="0">
                          <a:ln>
                            <a:noFill/>
                          </a:ln>
                          <a:solidFill>
                            <a:srgbClr val="3B687F"/>
                          </a:solidFill>
                          <a:effectLst/>
                          <a:uLnTx/>
                          <a:uFillTx/>
                          <a:latin typeface="+mn-lt"/>
                          <a:ea typeface="+mn-ea"/>
                          <a:cs typeface="+mn-cs"/>
                        </a:rPr>
                        <a:t> für einzelne </a:t>
                      </a:r>
                      <a:r>
                        <a:rPr kumimoji="0" lang="de-DE" sz="1000" b="1" i="0" u="none" strike="noStrike" kern="1200" cap="none" spc="0" normalizeH="0" baseline="0" noProof="0">
                          <a:ln>
                            <a:noFill/>
                          </a:ln>
                          <a:solidFill>
                            <a:srgbClr val="3B687F"/>
                          </a:solidFill>
                          <a:effectLst/>
                          <a:uLnTx/>
                          <a:uFillTx/>
                          <a:latin typeface="+mn-lt"/>
                          <a:ea typeface="+mn-ea"/>
                          <a:cs typeface="+mn-cs"/>
                        </a:rPr>
                        <a:t>Umweltpolitikbereiche</a:t>
                      </a:r>
                      <a:r>
                        <a:rPr kumimoji="0" lang="de-DE" sz="1000" b="0" i="0" u="none" strike="noStrike" kern="1200" cap="none" spc="0" normalizeH="0" baseline="0" noProof="0">
                          <a:ln>
                            <a:noFill/>
                          </a:ln>
                          <a:solidFill>
                            <a:srgbClr val="3B687F"/>
                          </a:solidFill>
                          <a:effectLst/>
                          <a:uLnTx/>
                          <a:uFillTx/>
                          <a:latin typeface="+mn-lt"/>
                          <a:ea typeface="+mn-ea"/>
                          <a:cs typeface="+mn-cs"/>
                        </a:rPr>
                        <a:t> sowie Messung der Zielerreichnung.</a:t>
                      </a:r>
                    </a:p>
                  </a:txBody>
                  <a:tcPr marT="43200" marB="432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222569044"/>
                  </a:ext>
                </a:extLst>
              </a:tr>
              <a:tr h="383358">
                <a:tc>
                  <a:txBody>
                    <a:bodyPr/>
                    <a:lstStyle/>
                    <a:p>
                      <a:pPr algn="l"/>
                      <a:r>
                        <a:rPr lang="en-US" sz="1000" b="1" noProof="0">
                          <a:solidFill>
                            <a:srgbClr val="3B687F"/>
                          </a:solidFill>
                        </a:rPr>
                        <a:t>Child Labour Index (</a:t>
                      </a:r>
                      <a:r>
                        <a:rPr lang="en-US" sz="1000" b="1" noProof="0">
                          <a:solidFill>
                            <a:srgbClr val="3B687F"/>
                          </a:solidFill>
                          <a:hlinkClick r:id="rId11">
                            <a:extLst>
                              <a:ext uri="{A12FA001-AC4F-418D-AE19-62706E023703}">
                                <ahyp:hlinkClr xmlns:ahyp="http://schemas.microsoft.com/office/drawing/2018/hyperlinkcolor" xmlns="" val="tx"/>
                              </a:ext>
                            </a:extLst>
                          </a:hlinkClick>
                        </a:rPr>
                        <a:t>CLI</a:t>
                      </a:r>
                      <a:r>
                        <a:rPr lang="en-US" sz="1000" b="1" noProof="0">
                          <a:solidFill>
                            <a:srgbClr val="3B687F"/>
                          </a:solidFill>
                        </a:rPr>
                        <a:t>)</a:t>
                      </a:r>
                    </a:p>
                  </a:txBody>
                  <a:tcPr marT="43200" marB="432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b="0">
                          <a:solidFill>
                            <a:srgbClr val="3B687F"/>
                          </a:solidFill>
                        </a:rPr>
                        <a:t>Verisk Maplecroft </a:t>
                      </a:r>
                    </a:p>
                  </a:txBody>
                  <a:tcPr marT="43200" marB="432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indent="0" algn="l">
                        <a:buFont typeface="Wingdings" panose="05000000000000000000" pitchFamily="2" charset="2"/>
                        <a:buNone/>
                      </a:pPr>
                      <a:r>
                        <a:rPr lang="de-DE" sz="1000">
                          <a:solidFill>
                            <a:srgbClr val="3B687F"/>
                          </a:solidFill>
                        </a:rPr>
                        <a:t>Kinderarbeit</a:t>
                      </a:r>
                    </a:p>
                  </a:txBody>
                  <a:tcPr marT="43200" marB="432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indent="0">
                        <a:buFont typeface="Wingdings" panose="05000000000000000000" pitchFamily="2" charset="2"/>
                        <a:buNone/>
                      </a:pPr>
                      <a:r>
                        <a:rPr lang="de-DE" sz="1000" dirty="0">
                          <a:solidFill>
                            <a:srgbClr val="3B687F"/>
                          </a:solidFill>
                        </a:rPr>
                        <a:t>Aufschluss über Risiken in Bezug auf </a:t>
                      </a:r>
                      <a:r>
                        <a:rPr lang="de-DE" sz="1000" b="1" dirty="0">
                          <a:solidFill>
                            <a:srgbClr val="3B687F"/>
                          </a:solidFill>
                        </a:rPr>
                        <a:t>Kinderarbeit</a:t>
                      </a:r>
                      <a:r>
                        <a:rPr lang="de-DE" sz="1000" dirty="0">
                          <a:solidFill>
                            <a:srgbClr val="3B687F"/>
                          </a:solidFill>
                        </a:rPr>
                        <a:t>.</a:t>
                      </a:r>
                    </a:p>
                  </a:txBody>
                  <a:tcPr marT="43200" marB="432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882642606"/>
                  </a:ext>
                </a:extLst>
              </a:tr>
            </a:tbl>
          </a:graphicData>
        </a:graphic>
      </p:graphicFrame>
      <p:sp>
        <p:nvSpPr>
          <p:cNvPr id="15" name="Fußzeilenplatzhalter 3">
            <a:extLst>
              <a:ext uri="{FF2B5EF4-FFF2-40B4-BE49-F238E27FC236}">
                <a16:creationId xmlns:a16="http://schemas.microsoft.com/office/drawing/2014/main" id="{CB0FD002-ABDF-4FE8-B58E-039D2BA6ECB1}"/>
              </a:ext>
            </a:extLst>
          </p:cNvPr>
          <p:cNvSpPr txBox="1">
            <a:spLocks/>
          </p:cNvSpPr>
          <p:nvPr/>
        </p:nvSpPr>
        <p:spPr bwMode="auto">
          <a:xfrm>
            <a:off x="431801" y="6429865"/>
            <a:ext cx="4904317"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eaLnBrk="0" fontAlgn="base" hangingPunct="0">
              <a:spcBef>
                <a:spcPct val="0"/>
              </a:spcBef>
              <a:spcAft>
                <a:spcPct val="0"/>
              </a:spcAft>
              <a:defRPr sz="1000" kern="1200">
                <a:solidFill>
                  <a:srgbClr val="3B687F"/>
                </a:solidFill>
                <a:latin typeface="Arial" charset="0"/>
                <a:ea typeface="ＭＳ Ｐゴシック"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algn="l"/>
            <a:r>
              <a:rPr lang="de-DE"/>
              <a:t>Quelle: </a:t>
            </a:r>
            <a:r>
              <a:rPr lang="de-DE" err="1"/>
              <a:t>Proforest</a:t>
            </a:r>
            <a:r>
              <a:rPr lang="de-DE"/>
              <a:t> (2017); Die Liste stellt lediglich einen Auszug an Risikoindikatoren dar und erhebt keinen Anspruch auf Vollständigkeit.</a:t>
            </a:r>
          </a:p>
        </p:txBody>
      </p:sp>
      <p:sp>
        <p:nvSpPr>
          <p:cNvPr id="12" name="Datumsplatzhalter 5">
            <a:extLst>
              <a:ext uri="{FF2B5EF4-FFF2-40B4-BE49-F238E27FC236}">
                <a16:creationId xmlns:a16="http://schemas.microsoft.com/office/drawing/2014/main" id="{AE228D9B-0A4F-4B43-BFE6-1AA6F38DDE97}"/>
              </a:ext>
            </a:extLst>
          </p:cNvPr>
          <p:cNvSpPr>
            <a:spLocks noGrp="1"/>
          </p:cNvSpPr>
          <p:nvPr>
            <p:ph type="dt" sz="half" idx="12"/>
          </p:nvPr>
        </p:nvSpPr>
        <p:spPr>
          <a:xfrm>
            <a:off x="431801" y="223838"/>
            <a:ext cx="8118433" cy="476250"/>
          </a:xfrm>
        </p:spPr>
        <p:txBody>
          <a:bodyPr/>
          <a:lstStyle/>
          <a:p>
            <a:r>
              <a:rPr lang="de-DE" smtClean="0"/>
              <a:t>Schulungskonzept für Nachhaltigen Einkauf – 2. </a:t>
            </a:r>
            <a:r>
              <a:rPr lang="de-DE" kern="0" smtClean="0">
                <a:cs typeface="Calibri" panose="020F0502020204030204" pitchFamily="34" charset="0"/>
              </a:rPr>
              <a:t>Fachwissen &amp; Methodenkompetenz</a:t>
            </a:r>
            <a:endParaRPr lang="de-DE" kern="0">
              <a:cs typeface="Calibri" panose="020F0502020204030204" pitchFamily="34" charset="0"/>
            </a:endParaRPr>
          </a:p>
        </p:txBody>
      </p:sp>
    </p:spTree>
    <p:extLst>
      <p:ext uri="{BB962C8B-B14F-4D97-AF65-F5344CB8AC3E}">
        <p14:creationId xmlns:p14="http://schemas.microsoft.com/office/powerpoint/2010/main" val="16021859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032746-FDC1-F642-8CE8-4CE6A6B7BBF6}"/>
              </a:ext>
            </a:extLst>
          </p:cNvPr>
          <p:cNvSpPr>
            <a:spLocks noGrp="1"/>
          </p:cNvSpPr>
          <p:nvPr>
            <p:ph type="title"/>
          </p:nvPr>
        </p:nvSpPr>
        <p:spPr>
          <a:xfrm>
            <a:off x="431801" y="935038"/>
            <a:ext cx="11425767" cy="500062"/>
          </a:xfrm>
        </p:spPr>
        <p:txBody>
          <a:bodyPr/>
          <a:lstStyle/>
          <a:p>
            <a:r>
              <a:rPr lang="de-DE"/>
              <a:t>Systeme &amp; Tools Nachhaltige Beschaffung – Supply Chain </a:t>
            </a:r>
            <a:r>
              <a:rPr lang="de-DE" err="1"/>
              <a:t>Sustainability</a:t>
            </a:r>
            <a:r>
              <a:rPr lang="de-DE"/>
              <a:t> Software</a:t>
            </a:r>
          </a:p>
        </p:txBody>
      </p:sp>
      <p:sp>
        <p:nvSpPr>
          <p:cNvPr id="4" name="Fußzeilenplatzhalter 3">
            <a:extLst>
              <a:ext uri="{FF2B5EF4-FFF2-40B4-BE49-F238E27FC236}">
                <a16:creationId xmlns:a16="http://schemas.microsoft.com/office/drawing/2014/main" id="{D541BC83-5765-AA42-8516-56B026E39D64}"/>
              </a:ext>
            </a:extLst>
          </p:cNvPr>
          <p:cNvSpPr>
            <a:spLocks noGrp="1"/>
          </p:cNvSpPr>
          <p:nvPr>
            <p:ph type="ftr" sz="quarter" idx="10"/>
          </p:nvPr>
        </p:nvSpPr>
        <p:spPr/>
        <p:txBody>
          <a:bodyPr/>
          <a:lstStyle/>
          <a:p>
            <a:r>
              <a:rPr lang="de-DE" dirty="0" smtClean="0"/>
              <a:t>© LfU / IZU Infozentrum </a:t>
            </a:r>
            <a:r>
              <a:rPr lang="de-DE" dirty="0" err="1" smtClean="0"/>
              <a:t>UmweltWirtschaft</a:t>
            </a:r>
            <a:r>
              <a:rPr lang="de-DE" dirty="0" smtClean="0"/>
              <a:t> / 2022</a:t>
            </a:r>
            <a:endParaRPr lang="de-DE" dirty="0"/>
          </a:p>
        </p:txBody>
      </p:sp>
      <p:sp>
        <p:nvSpPr>
          <p:cNvPr id="6" name="Foliennummernplatzhalter 5">
            <a:extLst>
              <a:ext uri="{FF2B5EF4-FFF2-40B4-BE49-F238E27FC236}">
                <a16:creationId xmlns:a16="http://schemas.microsoft.com/office/drawing/2014/main" id="{1F327968-3A89-9C4C-A16A-755E0A964D3A}"/>
              </a:ext>
            </a:extLst>
          </p:cNvPr>
          <p:cNvSpPr>
            <a:spLocks noGrp="1"/>
          </p:cNvSpPr>
          <p:nvPr>
            <p:ph type="sldNum" sz="quarter" idx="4"/>
          </p:nvPr>
        </p:nvSpPr>
        <p:spPr/>
        <p:txBody>
          <a:bodyPr/>
          <a:lstStyle/>
          <a:p>
            <a:fld id="{894680D0-7A83-433A-9719-C4143F27F647}" type="slidenum">
              <a:rPr lang="de-DE" smtClean="0"/>
              <a:pPr/>
              <a:t>38</a:t>
            </a:fld>
            <a:endParaRPr lang="de-DE"/>
          </a:p>
        </p:txBody>
      </p:sp>
      <p:sp>
        <p:nvSpPr>
          <p:cNvPr id="9" name="Textfeld 8">
            <a:extLst>
              <a:ext uri="{FF2B5EF4-FFF2-40B4-BE49-F238E27FC236}">
                <a16:creationId xmlns:a16="http://schemas.microsoft.com/office/drawing/2014/main" id="{B21A79A7-DC59-F449-84D4-BEE95CB2B375}"/>
              </a:ext>
            </a:extLst>
          </p:cNvPr>
          <p:cNvSpPr txBox="1"/>
          <p:nvPr/>
        </p:nvSpPr>
        <p:spPr>
          <a:xfrm>
            <a:off x="431801" y="1628774"/>
            <a:ext cx="9048575" cy="492443"/>
          </a:xfrm>
          <a:prstGeom prst="rect">
            <a:avLst/>
          </a:prstGeom>
          <a:noFill/>
        </p:spPr>
        <p:txBody>
          <a:bodyPr wrap="square" rtlCol="0">
            <a:spAutoFit/>
          </a:bodyPr>
          <a:lstStyle/>
          <a:p>
            <a:pPr algn="l"/>
            <a:r>
              <a:rPr lang="de-DE" sz="1300">
                <a:solidFill>
                  <a:srgbClr val="3B687F"/>
                </a:solidFill>
              </a:rPr>
              <a:t>Die Landschaft von Supply Chain </a:t>
            </a:r>
            <a:r>
              <a:rPr lang="de-DE" sz="1300" err="1">
                <a:solidFill>
                  <a:srgbClr val="3B687F"/>
                </a:solidFill>
              </a:rPr>
              <a:t>Sustainability</a:t>
            </a:r>
            <a:r>
              <a:rPr lang="de-DE" sz="1300">
                <a:solidFill>
                  <a:srgbClr val="3B687F"/>
                </a:solidFill>
              </a:rPr>
              <a:t> Software umfasst verschiedene Anwendungsgebiete. Diese Systeme &amp; Tools können Einkäufer dabei unterstützen die Nachhaltigkeitsanforderungen an ihre Lieferanten effizient zu managen. </a:t>
            </a:r>
          </a:p>
        </p:txBody>
      </p:sp>
      <p:sp>
        <p:nvSpPr>
          <p:cNvPr id="13" name="Rechteck 12">
            <a:extLst>
              <a:ext uri="{FF2B5EF4-FFF2-40B4-BE49-F238E27FC236}">
                <a16:creationId xmlns:a16="http://schemas.microsoft.com/office/drawing/2014/main" id="{5F1470DD-DE99-8D4F-B891-7A667015243D}"/>
              </a:ext>
            </a:extLst>
          </p:cNvPr>
          <p:cNvSpPr/>
          <p:nvPr/>
        </p:nvSpPr>
        <p:spPr bwMode="auto">
          <a:xfrm>
            <a:off x="9624392" y="1628774"/>
            <a:ext cx="2232646" cy="4701600"/>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0000" tIns="72000" rIns="91440" bIns="72000" numCol="1" rtlCol="0" anchor="t" anchorCtr="0" compatLnSpc="1">
            <a:prstTxWarp prst="textNoShape">
              <a:avLst/>
            </a:prstTxWarp>
          </a:bodyPr>
          <a:lstStyle/>
          <a:p>
            <a:pPr marL="182563" marR="0" algn="l" defTabSz="914400" rtl="0" eaLnBrk="0" fontAlgn="base" latinLnBrk="0" hangingPunct="0">
              <a:lnSpc>
                <a:spcPct val="100000"/>
              </a:lnSpc>
              <a:spcBef>
                <a:spcPct val="0"/>
              </a:spcBef>
              <a:spcAft>
                <a:spcPts val="600"/>
              </a:spcAft>
              <a:buClrTx/>
              <a:buSzTx/>
              <a:buFontTx/>
              <a:buNone/>
            </a:pPr>
            <a:r>
              <a:rPr kumimoji="0" lang="de-DE" sz="1000" b="1" i="0" u="none" strike="noStrike" cap="none" normalizeH="0" baseline="0">
                <a:ln>
                  <a:noFill/>
                </a:ln>
                <a:solidFill>
                  <a:srgbClr val="3B687F"/>
                </a:solidFill>
                <a:effectLst/>
                <a:latin typeface="Arial" charset="0"/>
                <a:ea typeface="ＭＳ Ｐゴシック" charset="-128"/>
              </a:rPr>
              <a:t>Weiterführende Informationen</a:t>
            </a:r>
          </a:p>
          <a:p>
            <a:pPr marL="182563" indent="-182563" algn="l">
              <a:spcAft>
                <a:spcPts val="300"/>
              </a:spcAft>
              <a:buFont typeface="Arial" panose="020B0604020202020204" pitchFamily="34" charset="0"/>
              <a:buChar char="•"/>
            </a:pPr>
            <a:r>
              <a:rPr lang="de-DE" sz="1000">
                <a:solidFill>
                  <a:srgbClr val="3B687F"/>
                </a:solidFill>
                <a:hlinkClick r:id="rId3">
                  <a:extLst>
                    <a:ext uri="{A12FA001-AC4F-418D-AE19-62706E023703}">
                      <ahyp:hlinkClr xmlns:ahyp="http://schemas.microsoft.com/office/drawing/2018/hyperlinkcolor" xmlns="" val="tx"/>
                    </a:ext>
                  </a:extLst>
                </a:hlinkClick>
              </a:rPr>
              <a:t>sustainable AG </a:t>
            </a:r>
            <a:r>
              <a:rPr lang="de-DE" sz="1000">
                <a:solidFill>
                  <a:srgbClr val="3B687F"/>
                </a:solidFill>
              </a:rPr>
              <a:t>bietet Auskunft und Entscheidungshilfe bei der Auswahl geeigneter SSCM Tool Anbieter</a:t>
            </a:r>
          </a:p>
          <a:p>
            <a:pPr marL="182563" indent="-182563" algn="l">
              <a:spcAft>
                <a:spcPts val="300"/>
              </a:spcAft>
              <a:buFont typeface="Arial" panose="020B0604020202020204" pitchFamily="34" charset="0"/>
              <a:buChar char="•"/>
            </a:pPr>
            <a:r>
              <a:rPr lang="de-DE" sz="1000">
                <a:solidFill>
                  <a:srgbClr val="3B687F"/>
                </a:solidFill>
                <a:hlinkClick r:id="rId4">
                  <a:extLst>
                    <a:ext uri="{A12FA001-AC4F-418D-AE19-62706E023703}">
                      <ahyp:hlinkClr xmlns:ahyp="http://schemas.microsoft.com/office/drawing/2018/hyperlinkcolor" xmlns="" val="tx"/>
                    </a:ext>
                  </a:extLst>
                </a:hlinkClick>
              </a:rPr>
              <a:t>SPP</a:t>
            </a:r>
            <a:r>
              <a:rPr lang="de-DE" sz="1000">
                <a:solidFill>
                  <a:srgbClr val="3B687F"/>
                </a:solidFill>
              </a:rPr>
              <a:t> bietet eine Vielzahl an Informationsmaterialien und Videos zu Technologien für Nachhaltige Beschaffung</a:t>
            </a:r>
          </a:p>
          <a:p>
            <a:pPr marL="182563" lvl="0" indent="-182563" algn="l">
              <a:buFont typeface="Arial" panose="020B0604020202020204" pitchFamily="34" charset="0"/>
              <a:buChar char="•"/>
            </a:pPr>
            <a:endParaRPr lang="de-DE" sz="1000">
              <a:solidFill>
                <a:srgbClr val="3B687F"/>
              </a:solidFill>
            </a:endParaRPr>
          </a:p>
          <a:p>
            <a:pPr marL="182563" lvl="0" indent="-182563" algn="l">
              <a:buFont typeface="Arial" panose="020B0604020202020204" pitchFamily="34" charset="0"/>
              <a:buChar char="•"/>
            </a:pPr>
            <a:endParaRPr lang="de-DE" sz="1000">
              <a:solidFill>
                <a:srgbClr val="3B687F"/>
              </a:solidFill>
            </a:endParaRPr>
          </a:p>
          <a:p>
            <a:pPr marL="182563" lvl="0" indent="-182563" algn="l">
              <a:buFont typeface="Arial" panose="020B0604020202020204" pitchFamily="34" charset="0"/>
              <a:buChar char="•"/>
            </a:pPr>
            <a:endParaRPr lang="de-DE" sz="1000">
              <a:solidFill>
                <a:srgbClr val="3B687F"/>
              </a:solidFill>
            </a:endParaRPr>
          </a:p>
          <a:p>
            <a:pPr marL="184150" algn="l"/>
            <a:endParaRPr lang="de-DE" sz="1000">
              <a:solidFill>
                <a:srgbClr val="3B687F"/>
              </a:solidFill>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lang="de-DE" sz="1000">
              <a:solidFill>
                <a:srgbClr val="3B687F"/>
              </a:solidFill>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kumimoji="0" lang="de-DE" sz="1000" i="0" u="none" strike="noStrike" cap="none" normalizeH="0" baseline="0">
              <a:ln>
                <a:noFill/>
              </a:ln>
              <a:solidFill>
                <a:srgbClr val="3B687F"/>
              </a:solidFill>
              <a:effectLst/>
              <a:latin typeface="Arial" charset="0"/>
              <a:ea typeface="ＭＳ Ｐゴシック" charset="-128"/>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kumimoji="0" lang="de-DE" sz="1000" i="0" u="none" strike="noStrike" cap="none" normalizeH="0" baseline="0">
              <a:ln>
                <a:noFill/>
              </a:ln>
              <a:solidFill>
                <a:srgbClr val="3B687F"/>
              </a:solidFill>
              <a:effectLst/>
              <a:latin typeface="Arial" charset="0"/>
              <a:ea typeface="ＭＳ Ｐゴシック" charset="-128"/>
            </a:endParaRPr>
          </a:p>
        </p:txBody>
      </p:sp>
      <p:pic>
        <p:nvPicPr>
          <p:cNvPr id="14" name="Grafik 13" descr="Informationen mit einfarbiger Füllung">
            <a:extLst>
              <a:ext uri="{FF2B5EF4-FFF2-40B4-BE49-F238E27FC236}">
                <a16:creationId xmlns:a16="http://schemas.microsoft.com/office/drawing/2014/main" id="{BD2189F9-C91F-E544-BDD1-A0A0BC5A483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9648000" y="1658527"/>
            <a:ext cx="216000" cy="216000"/>
          </a:xfrm>
          <a:prstGeom prst="rect">
            <a:avLst/>
          </a:prstGeom>
        </p:spPr>
      </p:pic>
      <p:sp>
        <p:nvSpPr>
          <p:cNvPr id="17" name="Datumsplatzhalter 5">
            <a:extLst>
              <a:ext uri="{FF2B5EF4-FFF2-40B4-BE49-F238E27FC236}">
                <a16:creationId xmlns:a16="http://schemas.microsoft.com/office/drawing/2014/main" id="{170EA6D6-979E-DA4A-8C2A-9399273EA8A4}"/>
              </a:ext>
            </a:extLst>
          </p:cNvPr>
          <p:cNvSpPr>
            <a:spLocks noGrp="1"/>
          </p:cNvSpPr>
          <p:nvPr>
            <p:ph type="dt" sz="half" idx="12"/>
          </p:nvPr>
        </p:nvSpPr>
        <p:spPr>
          <a:xfrm>
            <a:off x="431801" y="223838"/>
            <a:ext cx="8118433" cy="476250"/>
          </a:xfrm>
        </p:spPr>
        <p:txBody>
          <a:bodyPr/>
          <a:lstStyle/>
          <a:p>
            <a:r>
              <a:rPr lang="de-DE" smtClean="0"/>
              <a:t>Schulungskonzept für Nachhaltigen Einkauf – 2. </a:t>
            </a:r>
            <a:r>
              <a:rPr lang="de-DE" kern="0" smtClean="0">
                <a:cs typeface="Calibri" panose="020F0502020204030204" pitchFamily="34" charset="0"/>
              </a:rPr>
              <a:t>Fachwissen &amp; Methodenkompetenz</a:t>
            </a:r>
            <a:endParaRPr lang="de-DE" kern="0">
              <a:cs typeface="Calibri" panose="020F0502020204030204" pitchFamily="34" charset="0"/>
            </a:endParaRPr>
          </a:p>
        </p:txBody>
      </p:sp>
      <p:sp>
        <p:nvSpPr>
          <p:cNvPr id="15" name="Rechteck 14">
            <a:extLst>
              <a:ext uri="{FF2B5EF4-FFF2-40B4-BE49-F238E27FC236}">
                <a16:creationId xmlns:a16="http://schemas.microsoft.com/office/drawing/2014/main" id="{57BE9D38-D2E6-144F-BE56-B69E990DEBB6}"/>
              </a:ext>
            </a:extLst>
          </p:cNvPr>
          <p:cNvSpPr/>
          <p:nvPr/>
        </p:nvSpPr>
        <p:spPr bwMode="auto">
          <a:xfrm>
            <a:off x="451365" y="2276475"/>
            <a:ext cx="2826091" cy="456451"/>
          </a:xfrm>
          <a:prstGeom prst="rect">
            <a:avLst/>
          </a:prstGeom>
          <a:solidFill>
            <a:srgbClr val="3B687F"/>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de-DE" sz="1400" b="1">
                <a:solidFill>
                  <a:schemeClr val="bg1"/>
                </a:solidFill>
              </a:rPr>
              <a:t>Lieferketten </a:t>
            </a:r>
            <a:br>
              <a:rPr lang="de-DE" sz="1400" b="1">
                <a:solidFill>
                  <a:schemeClr val="bg1"/>
                </a:solidFill>
              </a:rPr>
            </a:br>
            <a:r>
              <a:rPr lang="de-DE" sz="1400" b="1">
                <a:solidFill>
                  <a:schemeClr val="bg1"/>
                </a:solidFill>
              </a:rPr>
              <a:t>Transparenz</a:t>
            </a:r>
          </a:p>
        </p:txBody>
      </p:sp>
      <p:sp>
        <p:nvSpPr>
          <p:cNvPr id="16" name="Rechteck 15">
            <a:extLst>
              <a:ext uri="{FF2B5EF4-FFF2-40B4-BE49-F238E27FC236}">
                <a16:creationId xmlns:a16="http://schemas.microsoft.com/office/drawing/2014/main" id="{30AF556C-F1C9-8444-AD5B-4AAE8BEC3DB4}"/>
              </a:ext>
            </a:extLst>
          </p:cNvPr>
          <p:cNvSpPr/>
          <p:nvPr/>
        </p:nvSpPr>
        <p:spPr bwMode="auto">
          <a:xfrm>
            <a:off x="451365" y="2732925"/>
            <a:ext cx="2826091" cy="3612312"/>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1440" tIns="144000" rIns="91440" bIns="108000" numCol="1" rtlCol="0" anchor="t" anchorCtr="0" compatLnSpc="1">
            <a:prstTxWarp prst="textNoShape">
              <a:avLst/>
            </a:prstTxWarp>
          </a:bodyPr>
          <a:lstStyle/>
          <a:p>
            <a:pPr marL="182563" lvl="0" indent="-182563" algn="l">
              <a:spcBef>
                <a:spcPts val="300"/>
              </a:spcBef>
              <a:spcAft>
                <a:spcPts val="900"/>
              </a:spcAft>
              <a:buFont typeface="Arial" panose="020B0604020202020204" pitchFamily="34" charset="0"/>
              <a:buChar char="•"/>
            </a:pPr>
            <a:r>
              <a:rPr lang="de-DE" sz="1100" b="1">
                <a:solidFill>
                  <a:srgbClr val="3B687F"/>
                </a:solidFill>
              </a:rPr>
              <a:t>Nachverfolgbarkeit</a:t>
            </a:r>
            <a:r>
              <a:rPr lang="de-DE" sz="1100">
                <a:solidFill>
                  <a:srgbClr val="3B687F"/>
                </a:solidFill>
              </a:rPr>
              <a:t>: Tracking der Herkunft und Weiterverarbeitung von Produkten und Materialien entlang der gesamten Wertschöpfungskette</a:t>
            </a:r>
          </a:p>
          <a:p>
            <a:pPr marL="182563" lvl="0" indent="-182563" algn="l">
              <a:spcBef>
                <a:spcPts val="300"/>
              </a:spcBef>
              <a:spcAft>
                <a:spcPts val="900"/>
              </a:spcAft>
              <a:buFont typeface="Arial" panose="020B0604020202020204" pitchFamily="34" charset="0"/>
              <a:buChar char="•"/>
            </a:pPr>
            <a:r>
              <a:rPr lang="de-DE" sz="1100" b="1">
                <a:solidFill>
                  <a:srgbClr val="3B687F"/>
                </a:solidFill>
              </a:rPr>
              <a:t>CO2-Fußabdruck</a:t>
            </a:r>
            <a:r>
              <a:rPr lang="de-DE" sz="1100">
                <a:solidFill>
                  <a:srgbClr val="3B687F"/>
                </a:solidFill>
              </a:rPr>
              <a:t>: Ermittlung von Lebenszyklusanalysen und/ oder CO2-Fußabdrücken von Lieferanten</a:t>
            </a:r>
          </a:p>
          <a:p>
            <a:pPr marL="182563" indent="-182563" algn="l">
              <a:spcBef>
                <a:spcPts val="300"/>
              </a:spcBef>
              <a:spcAft>
                <a:spcPts val="900"/>
              </a:spcAft>
              <a:buFont typeface="Arial" panose="020B0604020202020204" pitchFamily="34" charset="0"/>
              <a:buChar char="•"/>
            </a:pPr>
            <a:r>
              <a:rPr lang="de-DE" sz="1100" b="1">
                <a:solidFill>
                  <a:srgbClr val="3B687F"/>
                </a:solidFill>
              </a:rPr>
              <a:t>Kreislaufwirtschaft</a:t>
            </a:r>
            <a:r>
              <a:rPr lang="de-DE" sz="1100">
                <a:solidFill>
                  <a:srgbClr val="3B687F"/>
                </a:solidFill>
              </a:rPr>
              <a:t>: Erfassung von produkt-, komponenten- und materialbezogene Daten über den gesamten Lebenszyklus</a:t>
            </a:r>
          </a:p>
        </p:txBody>
      </p:sp>
      <p:sp>
        <p:nvSpPr>
          <p:cNvPr id="25" name="Rechteck 24">
            <a:extLst>
              <a:ext uri="{FF2B5EF4-FFF2-40B4-BE49-F238E27FC236}">
                <a16:creationId xmlns:a16="http://schemas.microsoft.com/office/drawing/2014/main" id="{02691054-6BB5-F647-96E7-5EB4CF0A67E8}"/>
              </a:ext>
            </a:extLst>
          </p:cNvPr>
          <p:cNvSpPr/>
          <p:nvPr/>
        </p:nvSpPr>
        <p:spPr bwMode="auto">
          <a:xfrm>
            <a:off x="3470255" y="2276475"/>
            <a:ext cx="2826091" cy="456451"/>
          </a:xfrm>
          <a:prstGeom prst="rect">
            <a:avLst/>
          </a:prstGeom>
          <a:solidFill>
            <a:srgbClr val="3B687F"/>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de-DE" sz="1400" b="1">
                <a:solidFill>
                  <a:schemeClr val="bg1"/>
                </a:solidFill>
              </a:rPr>
              <a:t>Lieferanten Nachhaltigkeitsleistung</a:t>
            </a:r>
          </a:p>
        </p:txBody>
      </p:sp>
      <p:sp>
        <p:nvSpPr>
          <p:cNvPr id="26" name="Rechteck 25">
            <a:extLst>
              <a:ext uri="{FF2B5EF4-FFF2-40B4-BE49-F238E27FC236}">
                <a16:creationId xmlns:a16="http://schemas.microsoft.com/office/drawing/2014/main" id="{7103E41D-CAF6-5F4C-BCF8-6FF59B333B33}"/>
              </a:ext>
            </a:extLst>
          </p:cNvPr>
          <p:cNvSpPr/>
          <p:nvPr/>
        </p:nvSpPr>
        <p:spPr bwMode="auto">
          <a:xfrm>
            <a:off x="3470255" y="2732925"/>
            <a:ext cx="2826091" cy="3612312"/>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1440" tIns="144000" rIns="91440" bIns="108000" numCol="1" rtlCol="0" anchor="t" anchorCtr="0" compatLnSpc="1">
            <a:prstTxWarp prst="textNoShape">
              <a:avLst/>
            </a:prstTxWarp>
          </a:bodyPr>
          <a:lstStyle/>
          <a:p>
            <a:pPr marL="182563" indent="-182563" algn="l">
              <a:spcBef>
                <a:spcPts val="300"/>
              </a:spcBef>
              <a:spcAft>
                <a:spcPts val="900"/>
              </a:spcAft>
              <a:buFont typeface="Arial" panose="020B0604020202020204" pitchFamily="34" charset="0"/>
              <a:buChar char="•"/>
            </a:pPr>
            <a:r>
              <a:rPr lang="de-DE" sz="1100" b="1">
                <a:solidFill>
                  <a:srgbClr val="3B687F"/>
                </a:solidFill>
              </a:rPr>
              <a:t>Nachhaltigkeitsfragebögen</a:t>
            </a:r>
            <a:r>
              <a:rPr lang="de-DE" sz="1100">
                <a:solidFill>
                  <a:srgbClr val="3B687F"/>
                </a:solidFill>
              </a:rPr>
              <a:t>: Erhebung der CSR Leistungen und relevanter Zertifikate von den Lieferanten</a:t>
            </a:r>
          </a:p>
          <a:p>
            <a:pPr marL="182563" lvl="0" indent="-182563" algn="l">
              <a:spcBef>
                <a:spcPts val="300"/>
              </a:spcBef>
              <a:spcAft>
                <a:spcPts val="900"/>
              </a:spcAft>
              <a:buFont typeface="Arial" panose="020B0604020202020204" pitchFamily="34" charset="0"/>
              <a:buChar char="•"/>
            </a:pPr>
            <a:r>
              <a:rPr lang="de-DE" sz="1100" b="1">
                <a:solidFill>
                  <a:srgbClr val="3B687F"/>
                </a:solidFill>
              </a:rPr>
              <a:t>Nachhaltigkeitsbewertung</a:t>
            </a:r>
            <a:r>
              <a:rPr lang="de-DE" sz="1100">
                <a:solidFill>
                  <a:srgbClr val="3B687F"/>
                </a:solidFill>
              </a:rPr>
              <a:t>: CSR Bewertungen auf Basis der Lieferanten-Fragebögen</a:t>
            </a:r>
          </a:p>
          <a:p>
            <a:pPr marL="182563" indent="-182563" algn="l">
              <a:spcBef>
                <a:spcPts val="300"/>
              </a:spcBef>
              <a:spcAft>
                <a:spcPts val="900"/>
              </a:spcAft>
              <a:buFont typeface="Arial" panose="020B0604020202020204" pitchFamily="34" charset="0"/>
              <a:buChar char="•"/>
            </a:pPr>
            <a:r>
              <a:rPr lang="de-DE" sz="1100" b="1">
                <a:solidFill>
                  <a:srgbClr val="3B687F"/>
                </a:solidFill>
              </a:rPr>
              <a:t>Audits</a:t>
            </a:r>
            <a:r>
              <a:rPr lang="de-DE" sz="1100">
                <a:solidFill>
                  <a:srgbClr val="3B687F"/>
                </a:solidFill>
              </a:rPr>
              <a:t>: Erfassung von Daten zu Lieferanten CSR-Audits</a:t>
            </a:r>
          </a:p>
          <a:p>
            <a:pPr marL="182563" indent="-182563" algn="l">
              <a:spcBef>
                <a:spcPts val="300"/>
              </a:spcBef>
              <a:spcAft>
                <a:spcPts val="900"/>
              </a:spcAft>
              <a:buFont typeface="Arial" panose="020B0604020202020204" pitchFamily="34" charset="0"/>
              <a:buChar char="•"/>
            </a:pPr>
            <a:r>
              <a:rPr lang="de-DE" sz="1100" b="1">
                <a:solidFill>
                  <a:srgbClr val="3B687F"/>
                </a:solidFill>
              </a:rPr>
              <a:t>Lieferantentrainings</a:t>
            </a:r>
            <a:r>
              <a:rPr lang="de-DE" sz="1100">
                <a:solidFill>
                  <a:srgbClr val="3B687F"/>
                </a:solidFill>
              </a:rPr>
              <a:t>: (Online) Trainings für Lieferanten zu Nachhaltigkeits-Themen</a:t>
            </a:r>
          </a:p>
          <a:p>
            <a:pPr marL="182563" indent="-182563" algn="l">
              <a:spcBef>
                <a:spcPts val="300"/>
              </a:spcBef>
              <a:spcAft>
                <a:spcPts val="900"/>
              </a:spcAft>
              <a:buFont typeface="Arial" panose="020B0604020202020204" pitchFamily="34" charset="0"/>
              <a:buChar char="•"/>
            </a:pPr>
            <a:endParaRPr lang="de-DE" sz="1100">
              <a:solidFill>
                <a:srgbClr val="3B687F"/>
              </a:solidFill>
            </a:endParaRPr>
          </a:p>
          <a:p>
            <a:pPr marL="182563" lvl="0" indent="-182563" algn="l">
              <a:spcBef>
                <a:spcPts val="300"/>
              </a:spcBef>
              <a:spcAft>
                <a:spcPts val="900"/>
              </a:spcAft>
              <a:buFont typeface="Arial" panose="020B0604020202020204" pitchFamily="34" charset="0"/>
              <a:buChar char="•"/>
            </a:pPr>
            <a:endParaRPr lang="de-DE" sz="1100">
              <a:solidFill>
                <a:srgbClr val="3B687F"/>
              </a:solidFill>
            </a:endParaRPr>
          </a:p>
        </p:txBody>
      </p:sp>
      <p:sp>
        <p:nvSpPr>
          <p:cNvPr id="27" name="Rechteck 26">
            <a:extLst>
              <a:ext uri="{FF2B5EF4-FFF2-40B4-BE49-F238E27FC236}">
                <a16:creationId xmlns:a16="http://schemas.microsoft.com/office/drawing/2014/main" id="{36782D12-EC21-264A-8E5E-D4D98927960D}"/>
              </a:ext>
            </a:extLst>
          </p:cNvPr>
          <p:cNvSpPr/>
          <p:nvPr/>
        </p:nvSpPr>
        <p:spPr bwMode="auto">
          <a:xfrm>
            <a:off x="6489145" y="2276475"/>
            <a:ext cx="2826091" cy="456451"/>
          </a:xfrm>
          <a:prstGeom prst="rect">
            <a:avLst/>
          </a:prstGeom>
          <a:solidFill>
            <a:srgbClr val="3B687F"/>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de-DE" sz="1400" b="1">
                <a:solidFill>
                  <a:schemeClr val="bg1"/>
                </a:solidFill>
              </a:rPr>
              <a:t>Lieferketten Risikomanagement</a:t>
            </a:r>
          </a:p>
        </p:txBody>
      </p:sp>
      <p:sp>
        <p:nvSpPr>
          <p:cNvPr id="28" name="Rechteck 27">
            <a:extLst>
              <a:ext uri="{FF2B5EF4-FFF2-40B4-BE49-F238E27FC236}">
                <a16:creationId xmlns:a16="http://schemas.microsoft.com/office/drawing/2014/main" id="{89D42C1A-E957-AC4A-8131-341BA0F336F6}"/>
              </a:ext>
            </a:extLst>
          </p:cNvPr>
          <p:cNvSpPr/>
          <p:nvPr/>
        </p:nvSpPr>
        <p:spPr bwMode="auto">
          <a:xfrm>
            <a:off x="6489145" y="2732925"/>
            <a:ext cx="2826091" cy="3612312"/>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1440" tIns="144000" rIns="91440" bIns="108000" numCol="1" rtlCol="0" anchor="t" anchorCtr="0" compatLnSpc="1">
            <a:prstTxWarp prst="textNoShape">
              <a:avLst/>
            </a:prstTxWarp>
          </a:bodyPr>
          <a:lstStyle/>
          <a:p>
            <a:pPr marL="182563" lvl="0" indent="-182563" algn="l">
              <a:spcBef>
                <a:spcPts val="300"/>
              </a:spcBef>
              <a:spcAft>
                <a:spcPts val="900"/>
              </a:spcAft>
              <a:buFont typeface="Arial" panose="020B0604020202020204" pitchFamily="34" charset="0"/>
              <a:buChar char="•"/>
            </a:pPr>
            <a:r>
              <a:rPr lang="de-DE" sz="1100" b="1" dirty="0">
                <a:solidFill>
                  <a:srgbClr val="3B687F"/>
                </a:solidFill>
              </a:rPr>
              <a:t>Risikomanagement</a:t>
            </a:r>
            <a:r>
              <a:rPr lang="de-DE" sz="1100" dirty="0">
                <a:solidFill>
                  <a:srgbClr val="3B687F"/>
                </a:solidFill>
              </a:rPr>
              <a:t>: Kontinuierliches Monitoring von Supply Chain Risiken und Warnungen in Echtzeit; beinhaltet CSR-Risiken sowie weitere, z</a:t>
            </a:r>
            <a:r>
              <a:rPr lang="de-DE" sz="1100" dirty="0" smtClean="0">
                <a:solidFill>
                  <a:srgbClr val="3B687F"/>
                </a:solidFill>
              </a:rPr>
              <a:t>. B</a:t>
            </a:r>
            <a:r>
              <a:rPr lang="de-DE" sz="1100" dirty="0">
                <a:solidFill>
                  <a:srgbClr val="3B687F"/>
                </a:solidFill>
              </a:rPr>
              <a:t>. finanzielle und geopolitische Risiken</a:t>
            </a:r>
          </a:p>
        </p:txBody>
      </p:sp>
    </p:spTree>
    <p:extLst>
      <p:ext uri="{BB962C8B-B14F-4D97-AF65-F5344CB8AC3E}">
        <p14:creationId xmlns:p14="http://schemas.microsoft.com/office/powerpoint/2010/main" val="40927716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032746-FDC1-F642-8CE8-4CE6A6B7BBF6}"/>
              </a:ext>
            </a:extLst>
          </p:cNvPr>
          <p:cNvSpPr>
            <a:spLocks noGrp="1"/>
          </p:cNvSpPr>
          <p:nvPr>
            <p:ph type="title"/>
          </p:nvPr>
        </p:nvSpPr>
        <p:spPr>
          <a:xfrm>
            <a:off x="431801" y="935038"/>
            <a:ext cx="11425767" cy="500062"/>
          </a:xfrm>
        </p:spPr>
        <p:txBody>
          <a:bodyPr/>
          <a:lstStyle/>
          <a:p>
            <a:r>
              <a:rPr lang="de-DE"/>
              <a:t>Systeme &amp; Tools Nachhaltige Beschaffung – Weitere nützliche Tools</a:t>
            </a:r>
          </a:p>
        </p:txBody>
      </p:sp>
      <p:sp>
        <p:nvSpPr>
          <p:cNvPr id="4" name="Fußzeilenplatzhalter 3">
            <a:extLst>
              <a:ext uri="{FF2B5EF4-FFF2-40B4-BE49-F238E27FC236}">
                <a16:creationId xmlns:a16="http://schemas.microsoft.com/office/drawing/2014/main" id="{D541BC83-5765-AA42-8516-56B026E39D64}"/>
              </a:ext>
            </a:extLst>
          </p:cNvPr>
          <p:cNvSpPr>
            <a:spLocks noGrp="1"/>
          </p:cNvSpPr>
          <p:nvPr>
            <p:ph type="ftr" sz="quarter" idx="10"/>
          </p:nvPr>
        </p:nvSpPr>
        <p:spPr/>
        <p:txBody>
          <a:bodyPr/>
          <a:lstStyle/>
          <a:p>
            <a:r>
              <a:rPr lang="de-DE" dirty="0" smtClean="0"/>
              <a:t>© LfU / IZU Infozentrum </a:t>
            </a:r>
            <a:r>
              <a:rPr lang="de-DE" dirty="0" err="1" smtClean="0"/>
              <a:t>UmweltWirtschaft</a:t>
            </a:r>
            <a:r>
              <a:rPr lang="de-DE" dirty="0" smtClean="0"/>
              <a:t> / 2022</a:t>
            </a:r>
            <a:endParaRPr lang="de-DE" dirty="0"/>
          </a:p>
        </p:txBody>
      </p:sp>
      <p:sp>
        <p:nvSpPr>
          <p:cNvPr id="6" name="Foliennummernplatzhalter 5">
            <a:extLst>
              <a:ext uri="{FF2B5EF4-FFF2-40B4-BE49-F238E27FC236}">
                <a16:creationId xmlns:a16="http://schemas.microsoft.com/office/drawing/2014/main" id="{1F327968-3A89-9C4C-A16A-755E0A964D3A}"/>
              </a:ext>
            </a:extLst>
          </p:cNvPr>
          <p:cNvSpPr>
            <a:spLocks noGrp="1"/>
          </p:cNvSpPr>
          <p:nvPr>
            <p:ph type="sldNum" sz="quarter" idx="4"/>
          </p:nvPr>
        </p:nvSpPr>
        <p:spPr/>
        <p:txBody>
          <a:bodyPr/>
          <a:lstStyle/>
          <a:p>
            <a:fld id="{894680D0-7A83-433A-9719-C4143F27F647}" type="slidenum">
              <a:rPr lang="de-DE" smtClean="0"/>
              <a:pPr/>
              <a:t>39</a:t>
            </a:fld>
            <a:endParaRPr lang="de-DE"/>
          </a:p>
        </p:txBody>
      </p:sp>
      <p:sp>
        <p:nvSpPr>
          <p:cNvPr id="9" name="Textfeld 8">
            <a:extLst>
              <a:ext uri="{FF2B5EF4-FFF2-40B4-BE49-F238E27FC236}">
                <a16:creationId xmlns:a16="http://schemas.microsoft.com/office/drawing/2014/main" id="{B21A79A7-DC59-F449-84D4-BEE95CB2B375}"/>
              </a:ext>
            </a:extLst>
          </p:cNvPr>
          <p:cNvSpPr txBox="1"/>
          <p:nvPr/>
        </p:nvSpPr>
        <p:spPr>
          <a:xfrm>
            <a:off x="431801" y="1628774"/>
            <a:ext cx="9048575" cy="492443"/>
          </a:xfrm>
          <a:prstGeom prst="rect">
            <a:avLst/>
          </a:prstGeom>
          <a:noFill/>
        </p:spPr>
        <p:txBody>
          <a:bodyPr wrap="square" rtlCol="0">
            <a:spAutoFit/>
          </a:bodyPr>
          <a:lstStyle/>
          <a:p>
            <a:pPr algn="l"/>
            <a:r>
              <a:rPr lang="de-DE" sz="1300" dirty="0">
                <a:solidFill>
                  <a:srgbClr val="3B687F"/>
                </a:solidFill>
              </a:rPr>
              <a:t>Die Arbeitshilfen des </a:t>
            </a:r>
            <a:r>
              <a:rPr lang="de-DE" sz="1300" dirty="0" smtClean="0">
                <a:solidFill>
                  <a:srgbClr val="3B687F"/>
                </a:solidFill>
              </a:rPr>
              <a:t>IZU bieten </a:t>
            </a:r>
            <a:r>
              <a:rPr lang="de-DE" sz="1300" dirty="0">
                <a:solidFill>
                  <a:srgbClr val="3B687F"/>
                </a:solidFill>
              </a:rPr>
              <a:t>Informationen zu weiteren Tools, um Einkäufer bei der nachhaltigen Gestaltung ihrer Einkaufsaktivitäten zu unterstützen.</a:t>
            </a:r>
          </a:p>
        </p:txBody>
      </p:sp>
      <p:sp>
        <p:nvSpPr>
          <p:cNvPr id="20" name="Rechteck 19">
            <a:extLst>
              <a:ext uri="{FF2B5EF4-FFF2-40B4-BE49-F238E27FC236}">
                <a16:creationId xmlns:a16="http://schemas.microsoft.com/office/drawing/2014/main" id="{1191C7D4-221A-A448-BBA5-D145F03715E5}"/>
              </a:ext>
            </a:extLst>
          </p:cNvPr>
          <p:cNvSpPr/>
          <p:nvPr/>
        </p:nvSpPr>
        <p:spPr bwMode="auto">
          <a:xfrm>
            <a:off x="442913" y="2276475"/>
            <a:ext cx="1745810" cy="4068763"/>
          </a:xfrm>
          <a:prstGeom prst="rect">
            <a:avLst/>
          </a:prstGeom>
          <a:solidFill>
            <a:srgbClr val="3B687F"/>
          </a:solidFill>
          <a:ln w="9525" cap="flat" cmpd="sng" algn="ctr">
            <a:solidFill>
              <a:srgbClr val="3B687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pic>
        <p:nvPicPr>
          <p:cNvPr id="21" name="Picture 26" descr="wappen_xl_sw">
            <a:extLst>
              <a:ext uri="{FF2B5EF4-FFF2-40B4-BE49-F238E27FC236}">
                <a16:creationId xmlns:a16="http://schemas.microsoft.com/office/drawing/2014/main" id="{E2D13E1F-3D87-F445-A50A-5C1D1ABA457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1724" y="3413298"/>
            <a:ext cx="833807" cy="483113"/>
          </a:xfrm>
          <a:prstGeom prst="rect">
            <a:avLst/>
          </a:prstGeom>
          <a:noFill/>
          <a:extLst>
            <a:ext uri="{909E8E84-426E-40DD-AFC4-6F175D3DCCD1}">
              <a14:hiddenFill xmlns:a14="http://schemas.microsoft.com/office/drawing/2010/main">
                <a:solidFill>
                  <a:srgbClr val="FFFFFF"/>
                </a:solidFill>
              </a14:hiddenFill>
            </a:ext>
          </a:extLst>
        </p:spPr>
      </p:pic>
      <p:sp>
        <p:nvSpPr>
          <p:cNvPr id="22" name="Text Box 27">
            <a:extLst>
              <a:ext uri="{FF2B5EF4-FFF2-40B4-BE49-F238E27FC236}">
                <a16:creationId xmlns:a16="http://schemas.microsoft.com/office/drawing/2014/main" id="{E10ABB7B-0C97-7044-AA4E-946BCAA4142C}"/>
              </a:ext>
            </a:extLst>
          </p:cNvPr>
          <p:cNvSpPr txBox="1">
            <a:spLocks noChangeArrowheads="1"/>
          </p:cNvSpPr>
          <p:nvPr/>
        </p:nvSpPr>
        <p:spPr bwMode="auto">
          <a:xfrm>
            <a:off x="462791" y="3990769"/>
            <a:ext cx="1512740" cy="64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nSpc>
                <a:spcPct val="85000"/>
              </a:lnSpc>
            </a:pPr>
            <a:r>
              <a:rPr lang="de-DE" sz="1600">
                <a:solidFill>
                  <a:schemeClr val="bg1"/>
                </a:solidFill>
              </a:rPr>
              <a:t>Bayerisches Landesamt für</a:t>
            </a:r>
          </a:p>
          <a:p>
            <a:pPr>
              <a:lnSpc>
                <a:spcPct val="90000"/>
              </a:lnSpc>
            </a:pPr>
            <a:r>
              <a:rPr lang="de-DE" sz="1600">
                <a:solidFill>
                  <a:schemeClr val="bg1"/>
                </a:solidFill>
              </a:rPr>
              <a:t>Umwelt</a:t>
            </a:r>
          </a:p>
        </p:txBody>
      </p:sp>
      <p:sp>
        <p:nvSpPr>
          <p:cNvPr id="23" name="Rechteck 22">
            <a:extLst>
              <a:ext uri="{FF2B5EF4-FFF2-40B4-BE49-F238E27FC236}">
                <a16:creationId xmlns:a16="http://schemas.microsoft.com/office/drawing/2014/main" id="{74884FC9-505B-294C-B4B1-AEB0B1627706}"/>
              </a:ext>
            </a:extLst>
          </p:cNvPr>
          <p:cNvSpPr/>
          <p:nvPr/>
        </p:nvSpPr>
        <p:spPr bwMode="auto">
          <a:xfrm>
            <a:off x="2365746" y="2276475"/>
            <a:ext cx="6877645" cy="4068763"/>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1440" tIns="45720" rIns="4500000" bIns="45720" numCol="1" rtlCol="0" anchor="ctr" anchorCtr="0" compatLnSpc="1">
            <a:prstTxWarp prst="textNoShape">
              <a:avLst/>
            </a:prstTxWarp>
          </a:bodyPr>
          <a:lstStyle/>
          <a:p>
            <a:pPr algn="l">
              <a:spcBef>
                <a:spcPts val="1200"/>
              </a:spcBef>
              <a:spcAft>
                <a:spcPts val="1200"/>
              </a:spcAft>
            </a:pPr>
            <a:endParaRPr lang="de-DE" sz="2200">
              <a:solidFill>
                <a:srgbClr val="3B687F"/>
              </a:solidFill>
            </a:endParaRPr>
          </a:p>
        </p:txBody>
      </p:sp>
      <p:sp>
        <p:nvSpPr>
          <p:cNvPr id="26" name="Textfeld 25">
            <a:extLst>
              <a:ext uri="{FF2B5EF4-FFF2-40B4-BE49-F238E27FC236}">
                <a16:creationId xmlns:a16="http://schemas.microsoft.com/office/drawing/2014/main" id="{DCAA19D8-9886-9D47-A48B-ABF2176A2B82}"/>
              </a:ext>
            </a:extLst>
          </p:cNvPr>
          <p:cNvSpPr txBox="1"/>
          <p:nvPr/>
        </p:nvSpPr>
        <p:spPr>
          <a:xfrm>
            <a:off x="3141792" y="2467251"/>
            <a:ext cx="1915193" cy="276999"/>
          </a:xfrm>
          <a:prstGeom prst="rect">
            <a:avLst/>
          </a:prstGeom>
          <a:noFill/>
        </p:spPr>
        <p:txBody>
          <a:bodyPr wrap="square" rtlCol="0">
            <a:spAutoFit/>
          </a:bodyPr>
          <a:lstStyle/>
          <a:p>
            <a:pPr algn="ctr"/>
            <a:r>
              <a:rPr lang="de-DE" sz="1200" b="1">
                <a:solidFill>
                  <a:srgbClr val="3B687F"/>
                </a:solidFill>
              </a:rPr>
              <a:t>Starter-Kit</a:t>
            </a:r>
          </a:p>
        </p:txBody>
      </p:sp>
      <p:sp>
        <p:nvSpPr>
          <p:cNvPr id="27" name="Textfeld 26">
            <a:extLst>
              <a:ext uri="{FF2B5EF4-FFF2-40B4-BE49-F238E27FC236}">
                <a16:creationId xmlns:a16="http://schemas.microsoft.com/office/drawing/2014/main" id="{2AD603BA-DB4C-8E40-B591-10D4D6F74B52}"/>
              </a:ext>
            </a:extLst>
          </p:cNvPr>
          <p:cNvSpPr txBox="1"/>
          <p:nvPr/>
        </p:nvSpPr>
        <p:spPr>
          <a:xfrm>
            <a:off x="6727414" y="2467251"/>
            <a:ext cx="1915193" cy="276999"/>
          </a:xfrm>
          <a:prstGeom prst="rect">
            <a:avLst/>
          </a:prstGeom>
          <a:noFill/>
        </p:spPr>
        <p:txBody>
          <a:bodyPr wrap="square" rtlCol="0">
            <a:spAutoFit/>
          </a:bodyPr>
          <a:lstStyle/>
          <a:p>
            <a:pPr algn="ctr"/>
            <a:r>
              <a:rPr lang="de-DE" sz="1200" b="1">
                <a:solidFill>
                  <a:srgbClr val="3B687F"/>
                </a:solidFill>
              </a:rPr>
              <a:t>Kurzinformation</a:t>
            </a:r>
          </a:p>
        </p:txBody>
      </p:sp>
      <p:pic>
        <p:nvPicPr>
          <p:cNvPr id="3" name="Grafik 2">
            <a:extLst>
              <a:ext uri="{FF2B5EF4-FFF2-40B4-BE49-F238E27FC236}">
                <a16:creationId xmlns:a16="http://schemas.microsoft.com/office/drawing/2014/main" id="{7700CA20-29B9-0943-9132-A9DBD717C99C}"/>
              </a:ext>
            </a:extLst>
          </p:cNvPr>
          <p:cNvPicPr>
            <a:picLocks noChangeAspect="1"/>
          </p:cNvPicPr>
          <p:nvPr/>
        </p:nvPicPr>
        <p:blipFill>
          <a:blip r:embed="rId4"/>
          <a:stretch>
            <a:fillRect/>
          </a:stretch>
        </p:blipFill>
        <p:spPr>
          <a:xfrm>
            <a:off x="2850321" y="3440553"/>
            <a:ext cx="2800466" cy="1575262"/>
          </a:xfrm>
          <a:prstGeom prst="rect">
            <a:avLst/>
          </a:prstGeom>
          <a:ln>
            <a:solidFill>
              <a:schemeClr val="bg1">
                <a:lumMod val="75000"/>
              </a:schemeClr>
            </a:solidFill>
          </a:ln>
        </p:spPr>
      </p:pic>
      <p:pic>
        <p:nvPicPr>
          <p:cNvPr id="7" name="Grafik 6">
            <a:extLst>
              <a:ext uri="{FF2B5EF4-FFF2-40B4-BE49-F238E27FC236}">
                <a16:creationId xmlns:a16="http://schemas.microsoft.com/office/drawing/2014/main" id="{ADC07009-E5F0-404F-99C7-2CD17156AF2F}"/>
              </a:ext>
            </a:extLst>
          </p:cNvPr>
          <p:cNvPicPr>
            <a:picLocks noChangeAspect="1"/>
          </p:cNvPicPr>
          <p:nvPr/>
        </p:nvPicPr>
        <p:blipFill>
          <a:blip r:embed="rId5"/>
          <a:stretch>
            <a:fillRect/>
          </a:stretch>
        </p:blipFill>
        <p:spPr>
          <a:xfrm>
            <a:off x="2547990" y="4416594"/>
            <a:ext cx="2800466" cy="1575262"/>
          </a:xfrm>
          <a:prstGeom prst="rect">
            <a:avLst/>
          </a:prstGeom>
          <a:ln>
            <a:solidFill>
              <a:schemeClr val="bg1">
                <a:lumMod val="75000"/>
              </a:schemeClr>
            </a:solidFill>
          </a:ln>
        </p:spPr>
      </p:pic>
      <p:pic>
        <p:nvPicPr>
          <p:cNvPr id="10" name="Grafik 9" descr="Ein Bild, das Text enthält.&#10;&#10;Automatisch generierte Beschreibung">
            <a:extLst>
              <a:ext uri="{FF2B5EF4-FFF2-40B4-BE49-F238E27FC236}">
                <a16:creationId xmlns:a16="http://schemas.microsoft.com/office/drawing/2014/main" id="{BF22579C-A688-BF4D-92C7-7A82029B9C3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04350" y="3082246"/>
            <a:ext cx="1764726" cy="2520000"/>
          </a:xfrm>
          <a:prstGeom prst="rect">
            <a:avLst/>
          </a:prstGeom>
          <a:ln>
            <a:solidFill>
              <a:schemeClr val="bg1">
                <a:lumMod val="75000"/>
              </a:schemeClr>
            </a:solidFill>
          </a:ln>
        </p:spPr>
      </p:pic>
      <p:pic>
        <p:nvPicPr>
          <p:cNvPr id="15" name="Grafik 14">
            <a:extLst>
              <a:ext uri="{FF2B5EF4-FFF2-40B4-BE49-F238E27FC236}">
                <a16:creationId xmlns:a16="http://schemas.microsoft.com/office/drawing/2014/main" id="{7721C9AD-0F5E-3B4B-81C4-0847042CE26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00944" y="3617450"/>
            <a:ext cx="1764727" cy="2520000"/>
          </a:xfrm>
          <a:prstGeom prst="rect">
            <a:avLst/>
          </a:prstGeom>
          <a:ln>
            <a:solidFill>
              <a:schemeClr val="bg1">
                <a:lumMod val="75000"/>
              </a:schemeClr>
            </a:solidFill>
          </a:ln>
        </p:spPr>
      </p:pic>
      <p:sp>
        <p:nvSpPr>
          <p:cNvPr id="29" name="Datumsplatzhalter 5">
            <a:extLst>
              <a:ext uri="{FF2B5EF4-FFF2-40B4-BE49-F238E27FC236}">
                <a16:creationId xmlns:a16="http://schemas.microsoft.com/office/drawing/2014/main" id="{1ABC2135-7900-BA43-BB96-4934F3145327}"/>
              </a:ext>
            </a:extLst>
          </p:cNvPr>
          <p:cNvSpPr>
            <a:spLocks noGrp="1"/>
          </p:cNvSpPr>
          <p:nvPr>
            <p:ph type="dt" sz="half" idx="12"/>
          </p:nvPr>
        </p:nvSpPr>
        <p:spPr>
          <a:xfrm>
            <a:off x="431801" y="223838"/>
            <a:ext cx="8118433" cy="476250"/>
          </a:xfrm>
        </p:spPr>
        <p:txBody>
          <a:bodyPr/>
          <a:lstStyle/>
          <a:p>
            <a:r>
              <a:rPr lang="de-DE" smtClean="0"/>
              <a:t>Schulungskonzept für Nachhaltigen Einkauf – 2. </a:t>
            </a:r>
            <a:r>
              <a:rPr lang="de-DE" kern="0" smtClean="0">
                <a:cs typeface="Calibri" panose="020F0502020204030204" pitchFamily="34" charset="0"/>
              </a:rPr>
              <a:t>Fachwissen &amp; Methodenkompetenz</a:t>
            </a:r>
            <a:endParaRPr lang="de-DE" kern="0">
              <a:cs typeface="Calibri" panose="020F0502020204030204" pitchFamily="34" charset="0"/>
            </a:endParaRPr>
          </a:p>
        </p:txBody>
      </p:sp>
    </p:spTree>
    <p:extLst>
      <p:ext uri="{BB962C8B-B14F-4D97-AF65-F5344CB8AC3E}">
        <p14:creationId xmlns:p14="http://schemas.microsoft.com/office/powerpoint/2010/main" val="700148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0"/>
          </p:nvPr>
        </p:nvSpPr>
        <p:spPr/>
        <p:txBody>
          <a:bodyPr/>
          <a:lstStyle/>
          <a:p>
            <a:r>
              <a:rPr lang="de-DE" dirty="0" smtClean="0">
                <a:latin typeface="+mn-lt"/>
              </a:rPr>
              <a:t>© LfU / IZU Infozentrum </a:t>
            </a:r>
            <a:r>
              <a:rPr lang="de-DE" dirty="0" err="1" smtClean="0">
                <a:latin typeface="+mn-lt"/>
              </a:rPr>
              <a:t>UmweltWirtschaft</a:t>
            </a:r>
            <a:r>
              <a:rPr lang="de-DE" smtClean="0">
                <a:latin typeface="+mn-lt"/>
              </a:rPr>
              <a:t> / 2022</a:t>
            </a:r>
            <a:endParaRPr lang="de-DE">
              <a:latin typeface="+mn-lt"/>
            </a:endParaRPr>
          </a:p>
        </p:txBody>
      </p:sp>
      <p:sp>
        <p:nvSpPr>
          <p:cNvPr id="5" name="Foliennummernplatzhalter 4"/>
          <p:cNvSpPr>
            <a:spLocks noGrp="1"/>
          </p:cNvSpPr>
          <p:nvPr>
            <p:ph type="sldNum" sz="quarter" idx="4"/>
          </p:nvPr>
        </p:nvSpPr>
        <p:spPr>
          <a:xfrm>
            <a:off x="5905500" y="6477000"/>
            <a:ext cx="478532" cy="280988"/>
          </a:xfrm>
        </p:spPr>
        <p:txBody>
          <a:bodyPr/>
          <a:lstStyle/>
          <a:p>
            <a:fld id="{874F30DA-0C98-471D-8D41-FDABE1A1224B}" type="slidenum">
              <a:rPr lang="de-DE">
                <a:latin typeface="+mn-lt"/>
              </a:rPr>
              <a:pPr/>
              <a:t>4</a:t>
            </a:fld>
            <a:endParaRPr lang="de-DE">
              <a:latin typeface="+mn-lt"/>
            </a:endParaRPr>
          </a:p>
        </p:txBody>
      </p:sp>
      <p:sp>
        <p:nvSpPr>
          <p:cNvPr id="6" name="Datumsplatzhalter 5"/>
          <p:cNvSpPr>
            <a:spLocks noGrp="1"/>
          </p:cNvSpPr>
          <p:nvPr>
            <p:ph type="dt" sz="half" idx="12"/>
          </p:nvPr>
        </p:nvSpPr>
        <p:spPr>
          <a:xfrm>
            <a:off x="431801" y="223838"/>
            <a:ext cx="7840662" cy="476250"/>
          </a:xfrm>
        </p:spPr>
        <p:txBody>
          <a:bodyPr/>
          <a:lstStyle/>
          <a:p>
            <a:r>
              <a:rPr lang="de-DE" smtClean="0"/>
              <a:t>Schulungskonzept für Nachhaltigen Einkauf – Hintergrund, Ziele &amp; Inhalte</a:t>
            </a:r>
            <a:endParaRPr lang="de-DE"/>
          </a:p>
        </p:txBody>
      </p:sp>
      <p:sp>
        <p:nvSpPr>
          <p:cNvPr id="252930" name="Rectangle 2"/>
          <p:cNvSpPr>
            <a:spLocks noGrp="1" noChangeArrowheads="1"/>
          </p:cNvSpPr>
          <p:nvPr>
            <p:ph type="title"/>
          </p:nvPr>
        </p:nvSpPr>
        <p:spPr>
          <a:xfrm>
            <a:off x="431801" y="935038"/>
            <a:ext cx="11425767" cy="500062"/>
          </a:xfrm>
        </p:spPr>
        <p:txBody>
          <a:bodyPr/>
          <a:lstStyle/>
          <a:p>
            <a:r>
              <a:rPr lang="de-DE">
                <a:latin typeface="+mn-lt"/>
              </a:rPr>
              <a:t>Zielsetzung der Schulung</a:t>
            </a:r>
          </a:p>
        </p:txBody>
      </p:sp>
      <p:grpSp>
        <p:nvGrpSpPr>
          <p:cNvPr id="37" name="Gruppieren 36">
            <a:extLst>
              <a:ext uri="{FF2B5EF4-FFF2-40B4-BE49-F238E27FC236}">
                <a16:creationId xmlns:a16="http://schemas.microsoft.com/office/drawing/2014/main" id="{8ACA8A2A-9189-7642-8178-91AA4F0696E9}"/>
              </a:ext>
            </a:extLst>
          </p:cNvPr>
          <p:cNvGrpSpPr/>
          <p:nvPr/>
        </p:nvGrpSpPr>
        <p:grpSpPr>
          <a:xfrm>
            <a:off x="407988" y="3580251"/>
            <a:ext cx="1512000" cy="1512000"/>
            <a:chOff x="407988" y="2834640"/>
            <a:chExt cx="1512000" cy="1512000"/>
          </a:xfrm>
        </p:grpSpPr>
        <p:sp>
          <p:nvSpPr>
            <p:cNvPr id="13" name="Oval 12">
              <a:extLst>
                <a:ext uri="{FF2B5EF4-FFF2-40B4-BE49-F238E27FC236}">
                  <a16:creationId xmlns:a16="http://schemas.microsoft.com/office/drawing/2014/main" id="{5E189846-4FDB-8C4C-A0CC-B7ECF2FCE2C9}"/>
                </a:ext>
              </a:extLst>
            </p:cNvPr>
            <p:cNvSpPr/>
            <p:nvPr/>
          </p:nvSpPr>
          <p:spPr>
            <a:xfrm>
              <a:off x="407988" y="2834640"/>
              <a:ext cx="1512000" cy="1512000"/>
            </a:xfrm>
            <a:prstGeom prst="ellipse">
              <a:avLst/>
            </a:prstGeom>
            <a:solidFill>
              <a:srgbClr val="3B687F"/>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a:ln>
                  <a:noFill/>
                </a:ln>
                <a:solidFill>
                  <a:srgbClr val="3B687F"/>
                </a:solidFill>
                <a:effectLst/>
                <a:uLnTx/>
                <a:uFillTx/>
                <a:latin typeface="Arial"/>
                <a:ea typeface="+mn-ea"/>
                <a:cs typeface="+mn-cs"/>
              </a:endParaRPr>
            </a:p>
          </p:txBody>
        </p:sp>
        <p:sp>
          <p:nvSpPr>
            <p:cNvPr id="14" name="Oval 13">
              <a:extLst>
                <a:ext uri="{FF2B5EF4-FFF2-40B4-BE49-F238E27FC236}">
                  <a16:creationId xmlns:a16="http://schemas.microsoft.com/office/drawing/2014/main" id="{3D3296DD-90DD-AA41-AA2B-A174EA29CD5C}"/>
                </a:ext>
              </a:extLst>
            </p:cNvPr>
            <p:cNvSpPr/>
            <p:nvPr/>
          </p:nvSpPr>
          <p:spPr>
            <a:xfrm>
              <a:off x="596988" y="3023640"/>
              <a:ext cx="1134000" cy="1134000"/>
            </a:xfrm>
            <a:prstGeom prst="ellipse">
              <a:avLst/>
            </a:prstGeom>
            <a:solidFill>
              <a:sysClr val="window" lastClr="FFFFFF"/>
            </a:solidFill>
            <a:ln w="76200" cap="flat" cmpd="sng" algn="ctr">
              <a:solidFill>
                <a:srgbClr val="F9AA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a:ln>
                  <a:noFill/>
                </a:ln>
                <a:solidFill>
                  <a:srgbClr val="3B687F"/>
                </a:solidFill>
                <a:effectLst/>
                <a:uLnTx/>
                <a:uFillTx/>
                <a:latin typeface="Arial"/>
                <a:ea typeface="+mn-ea"/>
                <a:cs typeface="+mn-cs"/>
              </a:endParaRPr>
            </a:p>
          </p:txBody>
        </p:sp>
        <p:pic>
          <p:nvPicPr>
            <p:cNvPr id="15" name="Grafik 14" descr="Volltreffer mit einfarbiger Füllung">
              <a:extLst>
                <a:ext uri="{FF2B5EF4-FFF2-40B4-BE49-F238E27FC236}">
                  <a16:creationId xmlns:a16="http://schemas.microsoft.com/office/drawing/2014/main" id="{D8201D6D-0D32-7649-8576-EDDDD7F06FD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735573" y="3162225"/>
              <a:ext cx="856831" cy="856831"/>
            </a:xfrm>
            <a:prstGeom prst="rect">
              <a:avLst/>
            </a:prstGeom>
          </p:spPr>
        </p:pic>
      </p:grpSp>
      <p:sp>
        <p:nvSpPr>
          <p:cNvPr id="17" name="Oval 16">
            <a:extLst>
              <a:ext uri="{FF2B5EF4-FFF2-40B4-BE49-F238E27FC236}">
                <a16:creationId xmlns:a16="http://schemas.microsoft.com/office/drawing/2014/main" id="{DC4F4589-D0B5-2148-AEB9-C9681C34A7B2}"/>
              </a:ext>
            </a:extLst>
          </p:cNvPr>
          <p:cNvSpPr/>
          <p:nvPr/>
        </p:nvSpPr>
        <p:spPr bwMode="auto">
          <a:xfrm>
            <a:off x="2654536" y="2759776"/>
            <a:ext cx="288000" cy="288000"/>
          </a:xfrm>
          <a:prstGeom prst="ellipse">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600" b="1" i="0" u="none" strike="noStrike" cap="none" normalizeH="0" baseline="0">
                <a:ln>
                  <a:noFill/>
                </a:ln>
                <a:solidFill>
                  <a:srgbClr val="3B687F"/>
                </a:solidFill>
                <a:effectLst/>
                <a:latin typeface="Arial" charset="0"/>
                <a:ea typeface="ＭＳ Ｐゴシック" charset="-128"/>
              </a:rPr>
              <a:t>1</a:t>
            </a:r>
          </a:p>
        </p:txBody>
      </p:sp>
      <p:sp>
        <p:nvSpPr>
          <p:cNvPr id="22" name="Textfeld 21">
            <a:extLst>
              <a:ext uri="{FF2B5EF4-FFF2-40B4-BE49-F238E27FC236}">
                <a16:creationId xmlns:a16="http://schemas.microsoft.com/office/drawing/2014/main" id="{E86C0C8E-FFD0-4F46-B9D4-140765DC4469}"/>
              </a:ext>
            </a:extLst>
          </p:cNvPr>
          <p:cNvSpPr txBox="1"/>
          <p:nvPr/>
        </p:nvSpPr>
        <p:spPr>
          <a:xfrm>
            <a:off x="3150104" y="2363776"/>
            <a:ext cx="8706934" cy="993734"/>
          </a:xfrm>
          <a:prstGeom prst="rect">
            <a:avLst/>
          </a:prstGeom>
          <a:noFill/>
        </p:spPr>
        <p:txBody>
          <a:bodyPr wrap="square" tIns="0" bIns="0" rtlCol="0">
            <a:spAutoFit/>
          </a:bodyPr>
          <a:lstStyle/>
          <a:p>
            <a:pPr algn="l" eaLnBrk="1" fontAlgn="auto" hangingPunct="1">
              <a:spcBef>
                <a:spcPts val="0"/>
              </a:spcBef>
              <a:spcAft>
                <a:spcPts val="600"/>
              </a:spcAft>
            </a:pPr>
            <a:r>
              <a:rPr lang="de-DE" sz="1600" b="1">
                <a:solidFill>
                  <a:srgbClr val="3B687F"/>
                </a:solidFill>
                <a:latin typeface="Calibri" panose="020F0502020204030204"/>
                <a:ea typeface="+mn-ea"/>
              </a:rPr>
              <a:t>Modul 1 – Bedeutung der Nachhaltigen Beschaffung </a:t>
            </a:r>
          </a:p>
          <a:p>
            <a:pPr marL="222250" lvl="1" indent="-212725" algn="l" eaLnBrk="1" hangingPunct="1">
              <a:lnSpc>
                <a:spcPct val="110000"/>
              </a:lnSpc>
              <a:spcBef>
                <a:spcPts val="0"/>
              </a:spcBef>
              <a:spcAft>
                <a:spcPts val="300"/>
              </a:spcAft>
              <a:buClr>
                <a:srgbClr val="526E7F"/>
              </a:buClr>
              <a:buFontTx/>
              <a:buChar char="•"/>
            </a:pPr>
            <a:r>
              <a:rPr lang="de-DE" sz="1200">
                <a:solidFill>
                  <a:srgbClr val="3B687F"/>
                </a:solidFill>
                <a:latin typeface="Arial"/>
                <a:cs typeface="Calibri" panose="020F0502020204030204" pitchFamily="34" charset="0"/>
              </a:rPr>
              <a:t>Vermittlung eines </a:t>
            </a:r>
            <a:r>
              <a:rPr lang="de-DE" sz="1200" b="1">
                <a:solidFill>
                  <a:srgbClr val="3B687F"/>
                </a:solidFill>
                <a:latin typeface="Arial"/>
                <a:cs typeface="Calibri" panose="020F0502020204030204" pitchFamily="34" charset="0"/>
              </a:rPr>
              <a:t>Wissensüberblicks </a:t>
            </a:r>
            <a:r>
              <a:rPr lang="de-DE" sz="1200">
                <a:solidFill>
                  <a:srgbClr val="3B687F"/>
                </a:solidFill>
                <a:latin typeface="Arial"/>
                <a:cs typeface="Calibri" panose="020F0502020204030204" pitchFamily="34" charset="0"/>
              </a:rPr>
              <a:t>über </a:t>
            </a:r>
            <a:r>
              <a:rPr lang="de-DE" sz="1200" b="1">
                <a:solidFill>
                  <a:srgbClr val="3B687F"/>
                </a:solidFill>
                <a:latin typeface="Arial"/>
                <a:cs typeface="Calibri" panose="020F0502020204030204" pitchFamily="34" charset="0"/>
              </a:rPr>
              <a:t>zentrale Nachhaltigkeitsherausforderungen </a:t>
            </a:r>
            <a:r>
              <a:rPr lang="de-DE" sz="1200">
                <a:solidFill>
                  <a:srgbClr val="3B687F"/>
                </a:solidFill>
                <a:latin typeface="Arial"/>
                <a:cs typeface="Calibri" panose="020F0502020204030204" pitchFamily="34" charset="0"/>
              </a:rPr>
              <a:t>und deren Implikationen</a:t>
            </a:r>
          </a:p>
          <a:p>
            <a:pPr marL="222250" lvl="1" indent="-212725" algn="l" eaLnBrk="1" hangingPunct="1">
              <a:lnSpc>
                <a:spcPct val="110000"/>
              </a:lnSpc>
              <a:spcBef>
                <a:spcPts val="0"/>
              </a:spcBef>
              <a:spcAft>
                <a:spcPts val="300"/>
              </a:spcAft>
              <a:buClr>
                <a:srgbClr val="526E7F"/>
              </a:buClr>
              <a:buFontTx/>
              <a:buChar char="•"/>
            </a:pPr>
            <a:r>
              <a:rPr lang="de-DE" sz="1200">
                <a:solidFill>
                  <a:srgbClr val="3B687F"/>
                </a:solidFill>
                <a:latin typeface="Arial"/>
                <a:cs typeface="Calibri" panose="020F0502020204030204" pitchFamily="34" charset="0"/>
              </a:rPr>
              <a:t>Skizzierung der </a:t>
            </a:r>
            <a:r>
              <a:rPr lang="de-DE" sz="1200" b="1">
                <a:solidFill>
                  <a:srgbClr val="3B687F"/>
                </a:solidFill>
                <a:latin typeface="Arial"/>
                <a:cs typeface="Calibri" panose="020F0502020204030204" pitchFamily="34" charset="0"/>
              </a:rPr>
              <a:t>Anforderungen</a:t>
            </a:r>
            <a:r>
              <a:rPr lang="de-DE" sz="1200">
                <a:solidFill>
                  <a:srgbClr val="3B687F"/>
                </a:solidFill>
                <a:latin typeface="Arial"/>
                <a:cs typeface="Calibri" panose="020F0502020204030204" pitchFamily="34" charset="0"/>
              </a:rPr>
              <a:t>, die von unterschiedlichen </a:t>
            </a:r>
            <a:r>
              <a:rPr lang="de-DE" sz="1200" b="1">
                <a:solidFill>
                  <a:srgbClr val="3B687F"/>
                </a:solidFill>
                <a:latin typeface="Arial"/>
                <a:cs typeface="Calibri" panose="020F0502020204030204" pitchFamily="34" charset="0"/>
              </a:rPr>
              <a:t>Anspruchsgruppen</a:t>
            </a:r>
            <a:r>
              <a:rPr lang="de-DE" sz="1200">
                <a:solidFill>
                  <a:srgbClr val="3B687F"/>
                </a:solidFill>
                <a:latin typeface="Arial"/>
                <a:cs typeface="Calibri" panose="020F0502020204030204" pitchFamily="34" charset="0"/>
              </a:rPr>
              <a:t> an die Unternehmen gerichtet werden</a:t>
            </a:r>
          </a:p>
          <a:p>
            <a:pPr marL="222250" lvl="1" indent="-212725" algn="l" eaLnBrk="1" hangingPunct="1">
              <a:lnSpc>
                <a:spcPct val="110000"/>
              </a:lnSpc>
              <a:spcBef>
                <a:spcPts val="0"/>
              </a:spcBef>
              <a:spcAft>
                <a:spcPts val="300"/>
              </a:spcAft>
              <a:buClr>
                <a:srgbClr val="526E7F"/>
              </a:buClr>
              <a:buFontTx/>
              <a:buChar char="•"/>
            </a:pPr>
            <a:r>
              <a:rPr lang="de-DE" sz="1200">
                <a:solidFill>
                  <a:srgbClr val="3B687F"/>
                </a:solidFill>
                <a:latin typeface="Arial"/>
                <a:cs typeface="Calibri" panose="020F0502020204030204" pitchFamily="34" charset="0"/>
              </a:rPr>
              <a:t>Klärung der </a:t>
            </a:r>
            <a:r>
              <a:rPr lang="de-DE" sz="1200" b="1">
                <a:solidFill>
                  <a:srgbClr val="3B687F"/>
                </a:solidFill>
                <a:latin typeface="Arial"/>
                <a:cs typeface="Calibri" panose="020F0502020204030204" pitchFamily="34" charset="0"/>
              </a:rPr>
              <a:t>Bedeutung des Einkaufs</a:t>
            </a:r>
            <a:r>
              <a:rPr lang="de-DE" sz="1200">
                <a:solidFill>
                  <a:srgbClr val="3B687F"/>
                </a:solidFill>
                <a:latin typeface="Arial"/>
                <a:cs typeface="Calibri" panose="020F0502020204030204" pitchFamily="34" charset="0"/>
              </a:rPr>
              <a:t>, als Multiplikator und Treiber des </a:t>
            </a:r>
            <a:r>
              <a:rPr lang="de-DE" sz="1200" b="1">
                <a:solidFill>
                  <a:srgbClr val="3B687F"/>
                </a:solidFill>
                <a:latin typeface="Arial"/>
                <a:cs typeface="Calibri" panose="020F0502020204030204" pitchFamily="34" charset="0"/>
              </a:rPr>
              <a:t>Business Cases </a:t>
            </a:r>
            <a:r>
              <a:rPr lang="de-DE" sz="1200">
                <a:solidFill>
                  <a:srgbClr val="3B687F"/>
                </a:solidFill>
                <a:latin typeface="Arial"/>
                <a:cs typeface="Calibri" panose="020F0502020204030204" pitchFamily="34" charset="0"/>
              </a:rPr>
              <a:t>für Nachhaltigkeit</a:t>
            </a:r>
          </a:p>
        </p:txBody>
      </p:sp>
      <p:cxnSp>
        <p:nvCxnSpPr>
          <p:cNvPr id="23" name="Gerade Verbindung 22">
            <a:extLst>
              <a:ext uri="{FF2B5EF4-FFF2-40B4-BE49-F238E27FC236}">
                <a16:creationId xmlns:a16="http://schemas.microsoft.com/office/drawing/2014/main" id="{FBB89528-9707-5B43-AC7A-C5E03E1C036F}"/>
              </a:ext>
            </a:extLst>
          </p:cNvPr>
          <p:cNvCxnSpPr>
            <a:cxnSpLocks/>
          </p:cNvCxnSpPr>
          <p:nvPr/>
        </p:nvCxnSpPr>
        <p:spPr>
          <a:xfrm>
            <a:off x="3030266" y="2363776"/>
            <a:ext cx="0" cy="1080000"/>
          </a:xfrm>
          <a:prstGeom prst="line">
            <a:avLst/>
          </a:prstGeom>
          <a:noFill/>
          <a:ln w="76200" cap="flat" cmpd="sng" algn="ctr">
            <a:solidFill>
              <a:srgbClr val="526E7F"/>
            </a:solidFill>
            <a:prstDash val="solid"/>
            <a:miter lim="800000"/>
          </a:ln>
          <a:effectLst/>
        </p:spPr>
      </p:cxnSp>
      <p:sp>
        <p:nvSpPr>
          <p:cNvPr id="25" name="Textfeld 24">
            <a:extLst>
              <a:ext uri="{FF2B5EF4-FFF2-40B4-BE49-F238E27FC236}">
                <a16:creationId xmlns:a16="http://schemas.microsoft.com/office/drawing/2014/main" id="{713A25BB-37B0-654A-B95F-C969F940EF86}"/>
              </a:ext>
            </a:extLst>
          </p:cNvPr>
          <p:cNvSpPr txBox="1"/>
          <p:nvPr/>
        </p:nvSpPr>
        <p:spPr>
          <a:xfrm>
            <a:off x="431801" y="1628774"/>
            <a:ext cx="11425237" cy="492443"/>
          </a:xfrm>
          <a:prstGeom prst="rect">
            <a:avLst/>
          </a:prstGeom>
          <a:noFill/>
        </p:spPr>
        <p:txBody>
          <a:bodyPr wrap="square" rtlCol="0">
            <a:spAutoFit/>
          </a:bodyPr>
          <a:lstStyle/>
          <a:p>
            <a:pPr algn="l"/>
            <a:r>
              <a:rPr lang="de-DE" sz="1300">
                <a:solidFill>
                  <a:srgbClr val="3B687F"/>
                </a:solidFill>
              </a:rPr>
              <a:t>Zielsetzung dieser Schulungsunterlage ist die Vermittlung von Fach- und Praxiswissen für Einkäufer im Bereich Nachhaltigkeit. Wesentliche sozial-ökologische Anforderungen werden beschrieben und die Bedeutung und Rolle des Einkaufs im Nachhaltigkeitsmanagement herausgestellt.</a:t>
            </a:r>
          </a:p>
        </p:txBody>
      </p:sp>
      <p:sp>
        <p:nvSpPr>
          <p:cNvPr id="26" name="Oval 25">
            <a:extLst>
              <a:ext uri="{FF2B5EF4-FFF2-40B4-BE49-F238E27FC236}">
                <a16:creationId xmlns:a16="http://schemas.microsoft.com/office/drawing/2014/main" id="{445D4262-7A28-DD4B-A8EB-16F73630561B}"/>
              </a:ext>
            </a:extLst>
          </p:cNvPr>
          <p:cNvSpPr/>
          <p:nvPr/>
        </p:nvSpPr>
        <p:spPr bwMode="auto">
          <a:xfrm>
            <a:off x="2654536" y="4192251"/>
            <a:ext cx="288000" cy="288000"/>
          </a:xfrm>
          <a:prstGeom prst="ellipse">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1600" b="1">
                <a:solidFill>
                  <a:srgbClr val="3B687F"/>
                </a:solidFill>
              </a:rPr>
              <a:t>2</a:t>
            </a:r>
            <a:endParaRPr kumimoji="0" lang="de-DE" sz="1600" b="1" i="0" u="none" strike="noStrike" cap="none" normalizeH="0" baseline="0">
              <a:ln>
                <a:noFill/>
              </a:ln>
              <a:solidFill>
                <a:srgbClr val="3B687F"/>
              </a:solidFill>
              <a:effectLst/>
            </a:endParaRPr>
          </a:p>
        </p:txBody>
      </p:sp>
      <p:cxnSp>
        <p:nvCxnSpPr>
          <p:cNvPr id="28" name="Gerade Verbindung 27">
            <a:extLst>
              <a:ext uri="{FF2B5EF4-FFF2-40B4-BE49-F238E27FC236}">
                <a16:creationId xmlns:a16="http://schemas.microsoft.com/office/drawing/2014/main" id="{5DA8B547-35EE-854C-8D15-902736730576}"/>
              </a:ext>
            </a:extLst>
          </p:cNvPr>
          <p:cNvCxnSpPr>
            <a:cxnSpLocks/>
          </p:cNvCxnSpPr>
          <p:nvPr/>
        </p:nvCxnSpPr>
        <p:spPr>
          <a:xfrm>
            <a:off x="3030266" y="3796251"/>
            <a:ext cx="0" cy="1080000"/>
          </a:xfrm>
          <a:prstGeom prst="line">
            <a:avLst/>
          </a:prstGeom>
          <a:noFill/>
          <a:ln w="76200" cap="flat" cmpd="sng" algn="ctr">
            <a:solidFill>
              <a:srgbClr val="526E7F"/>
            </a:solidFill>
            <a:prstDash val="solid"/>
            <a:miter lim="800000"/>
          </a:ln>
          <a:effectLst/>
        </p:spPr>
      </p:cxnSp>
      <p:sp>
        <p:nvSpPr>
          <p:cNvPr id="34" name="Oval 33">
            <a:extLst>
              <a:ext uri="{FF2B5EF4-FFF2-40B4-BE49-F238E27FC236}">
                <a16:creationId xmlns:a16="http://schemas.microsoft.com/office/drawing/2014/main" id="{8BB77917-B540-AB45-BD6A-C0AC4A9A6080}"/>
              </a:ext>
            </a:extLst>
          </p:cNvPr>
          <p:cNvSpPr/>
          <p:nvPr/>
        </p:nvSpPr>
        <p:spPr bwMode="auto">
          <a:xfrm>
            <a:off x="2654536" y="5624725"/>
            <a:ext cx="288000" cy="288000"/>
          </a:xfrm>
          <a:prstGeom prst="ellipse">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1600" b="1">
                <a:solidFill>
                  <a:srgbClr val="3B687F"/>
                </a:solidFill>
              </a:rPr>
              <a:t>3</a:t>
            </a:r>
            <a:endParaRPr kumimoji="0" lang="de-DE" sz="1600" b="1" i="0" u="none" strike="noStrike" cap="none" normalizeH="0" baseline="0">
              <a:ln>
                <a:noFill/>
              </a:ln>
              <a:solidFill>
                <a:srgbClr val="3B687F"/>
              </a:solidFill>
              <a:effectLst/>
            </a:endParaRPr>
          </a:p>
        </p:txBody>
      </p:sp>
      <p:cxnSp>
        <p:nvCxnSpPr>
          <p:cNvPr id="36" name="Gerade Verbindung 35">
            <a:extLst>
              <a:ext uri="{FF2B5EF4-FFF2-40B4-BE49-F238E27FC236}">
                <a16:creationId xmlns:a16="http://schemas.microsoft.com/office/drawing/2014/main" id="{BA1AB386-F240-E84E-A012-B62EFE6C7DFC}"/>
              </a:ext>
            </a:extLst>
          </p:cNvPr>
          <p:cNvCxnSpPr>
            <a:cxnSpLocks/>
          </p:cNvCxnSpPr>
          <p:nvPr/>
        </p:nvCxnSpPr>
        <p:spPr>
          <a:xfrm>
            <a:off x="3030266" y="5228725"/>
            <a:ext cx="0" cy="1080000"/>
          </a:xfrm>
          <a:prstGeom prst="line">
            <a:avLst/>
          </a:prstGeom>
          <a:noFill/>
          <a:ln w="76200" cap="flat" cmpd="sng" algn="ctr">
            <a:solidFill>
              <a:srgbClr val="526E7F"/>
            </a:solidFill>
            <a:prstDash val="solid"/>
            <a:miter lim="800000"/>
          </a:ln>
          <a:effectLst/>
        </p:spPr>
      </p:cxnSp>
      <p:cxnSp>
        <p:nvCxnSpPr>
          <p:cNvPr id="39" name="Gewinkelte Verbindung 38">
            <a:extLst>
              <a:ext uri="{FF2B5EF4-FFF2-40B4-BE49-F238E27FC236}">
                <a16:creationId xmlns:a16="http://schemas.microsoft.com/office/drawing/2014/main" id="{F5C5B24C-5E0D-FE4A-8632-D8C68F3A9EAD}"/>
              </a:ext>
            </a:extLst>
          </p:cNvPr>
          <p:cNvCxnSpPr>
            <a:cxnSpLocks/>
            <a:endCxn id="17" idx="2"/>
          </p:cNvCxnSpPr>
          <p:nvPr/>
        </p:nvCxnSpPr>
        <p:spPr bwMode="auto">
          <a:xfrm flipV="1">
            <a:off x="1919988" y="2903776"/>
            <a:ext cx="734548" cy="1432475"/>
          </a:xfrm>
          <a:prstGeom prst="bentConnector3">
            <a:avLst/>
          </a:prstGeom>
          <a:solidFill>
            <a:schemeClr val="accent1"/>
          </a:solidFill>
          <a:ln w="9525" cap="flat" cmpd="sng" algn="ctr">
            <a:solidFill>
              <a:srgbClr val="F9AA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Gewinkelte Verbindung 40">
            <a:extLst>
              <a:ext uri="{FF2B5EF4-FFF2-40B4-BE49-F238E27FC236}">
                <a16:creationId xmlns:a16="http://schemas.microsoft.com/office/drawing/2014/main" id="{6AC86AAA-41DB-054E-BC62-A5B1E51BCC2B}"/>
              </a:ext>
            </a:extLst>
          </p:cNvPr>
          <p:cNvCxnSpPr>
            <a:cxnSpLocks/>
            <a:endCxn id="34" idx="2"/>
          </p:cNvCxnSpPr>
          <p:nvPr/>
        </p:nvCxnSpPr>
        <p:spPr bwMode="auto">
          <a:xfrm>
            <a:off x="1919988" y="4336251"/>
            <a:ext cx="734548" cy="1432474"/>
          </a:xfrm>
          <a:prstGeom prst="bentConnector3">
            <a:avLst>
              <a:gd name="adj1" fmla="val 50000"/>
            </a:avLst>
          </a:prstGeom>
          <a:solidFill>
            <a:schemeClr val="accent1"/>
          </a:solidFill>
          <a:ln w="9525" cap="flat" cmpd="sng" algn="ctr">
            <a:solidFill>
              <a:srgbClr val="F9AA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Gerade Verbindung 46">
            <a:extLst>
              <a:ext uri="{FF2B5EF4-FFF2-40B4-BE49-F238E27FC236}">
                <a16:creationId xmlns:a16="http://schemas.microsoft.com/office/drawing/2014/main" id="{B8C43897-BD10-4C47-919D-D8D58944A800}"/>
              </a:ext>
            </a:extLst>
          </p:cNvPr>
          <p:cNvCxnSpPr>
            <a:cxnSpLocks/>
            <a:endCxn id="26" idx="2"/>
          </p:cNvCxnSpPr>
          <p:nvPr/>
        </p:nvCxnSpPr>
        <p:spPr bwMode="auto">
          <a:xfrm>
            <a:off x="1919988" y="4336251"/>
            <a:ext cx="734548" cy="0"/>
          </a:xfrm>
          <a:prstGeom prst="line">
            <a:avLst/>
          </a:prstGeom>
          <a:solidFill>
            <a:schemeClr val="accent1"/>
          </a:solidFill>
          <a:ln w="9525" cap="flat" cmpd="sng" algn="ctr">
            <a:solidFill>
              <a:srgbClr val="F9AA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 name="Textfeld 48">
            <a:extLst>
              <a:ext uri="{FF2B5EF4-FFF2-40B4-BE49-F238E27FC236}">
                <a16:creationId xmlns:a16="http://schemas.microsoft.com/office/drawing/2014/main" id="{4F0E5318-3207-2A45-ABFA-0973E37FEB41}"/>
              </a:ext>
            </a:extLst>
          </p:cNvPr>
          <p:cNvSpPr txBox="1"/>
          <p:nvPr/>
        </p:nvSpPr>
        <p:spPr>
          <a:xfrm>
            <a:off x="3150104" y="3796251"/>
            <a:ext cx="8706934" cy="993734"/>
          </a:xfrm>
          <a:prstGeom prst="rect">
            <a:avLst/>
          </a:prstGeom>
          <a:noFill/>
        </p:spPr>
        <p:txBody>
          <a:bodyPr wrap="square" tIns="0" bIns="0" rtlCol="0">
            <a:spAutoFit/>
          </a:bodyPr>
          <a:lstStyle/>
          <a:p>
            <a:pPr algn="l" eaLnBrk="1" fontAlgn="auto" hangingPunct="1">
              <a:spcBef>
                <a:spcPts val="0"/>
              </a:spcBef>
              <a:spcAft>
                <a:spcPts val="600"/>
              </a:spcAft>
            </a:pPr>
            <a:r>
              <a:rPr lang="de-DE" sz="1600" b="1">
                <a:solidFill>
                  <a:srgbClr val="3B687F"/>
                </a:solidFill>
                <a:latin typeface="Calibri" panose="020F0502020204030204"/>
                <a:ea typeface="+mn-ea"/>
              </a:rPr>
              <a:t>Modul 2 – Fachwissen &amp; Methodenkompetenz</a:t>
            </a:r>
          </a:p>
          <a:p>
            <a:pPr marL="222250" lvl="1" indent="-212725" algn="l" eaLnBrk="1" hangingPunct="1">
              <a:lnSpc>
                <a:spcPct val="110000"/>
              </a:lnSpc>
              <a:spcBef>
                <a:spcPts val="0"/>
              </a:spcBef>
              <a:spcAft>
                <a:spcPts val="300"/>
              </a:spcAft>
              <a:buClr>
                <a:srgbClr val="526E7F"/>
              </a:buClr>
              <a:buFontTx/>
              <a:buChar char="•"/>
            </a:pPr>
            <a:r>
              <a:rPr lang="de-DE" sz="1200">
                <a:solidFill>
                  <a:srgbClr val="3B687F"/>
                </a:solidFill>
                <a:latin typeface="Arial"/>
                <a:cs typeface="Calibri" panose="020F0502020204030204" pitchFamily="34" charset="0"/>
              </a:rPr>
              <a:t>Beschreibung der </a:t>
            </a:r>
            <a:r>
              <a:rPr lang="de-DE" sz="1200" b="1">
                <a:solidFill>
                  <a:srgbClr val="3B687F"/>
                </a:solidFill>
                <a:latin typeface="Arial"/>
                <a:cs typeface="Calibri" panose="020F0502020204030204" pitchFamily="34" charset="0"/>
              </a:rPr>
              <a:t>Prozesse </a:t>
            </a:r>
            <a:r>
              <a:rPr lang="de-DE" sz="1200">
                <a:solidFill>
                  <a:srgbClr val="3B687F"/>
                </a:solidFill>
                <a:latin typeface="Arial"/>
                <a:cs typeface="Calibri" panose="020F0502020204030204" pitchFamily="34" charset="0"/>
              </a:rPr>
              <a:t>und Stellschrauben als Fahrplan zur Verankerung von </a:t>
            </a:r>
            <a:r>
              <a:rPr lang="de-DE" sz="1200" b="1">
                <a:solidFill>
                  <a:srgbClr val="3B687F"/>
                </a:solidFill>
                <a:latin typeface="Arial"/>
                <a:cs typeface="Calibri" panose="020F0502020204030204" pitchFamily="34" charset="0"/>
              </a:rPr>
              <a:t>Nachhaltigkeit</a:t>
            </a:r>
            <a:r>
              <a:rPr lang="de-DE" sz="1200">
                <a:solidFill>
                  <a:srgbClr val="3B687F"/>
                </a:solidFill>
                <a:latin typeface="Arial"/>
                <a:cs typeface="Calibri" panose="020F0502020204030204" pitchFamily="34" charset="0"/>
              </a:rPr>
              <a:t> in der </a:t>
            </a:r>
            <a:r>
              <a:rPr lang="de-DE" sz="1200" b="1">
                <a:solidFill>
                  <a:srgbClr val="3B687F"/>
                </a:solidFill>
                <a:latin typeface="Arial"/>
                <a:cs typeface="Calibri" panose="020F0502020204030204" pitchFamily="34" charset="0"/>
              </a:rPr>
              <a:t>Beschaffung</a:t>
            </a:r>
          </a:p>
          <a:p>
            <a:pPr marL="222250" lvl="1" indent="-212725" algn="l" eaLnBrk="1" hangingPunct="1">
              <a:lnSpc>
                <a:spcPct val="110000"/>
              </a:lnSpc>
              <a:spcBef>
                <a:spcPts val="0"/>
              </a:spcBef>
              <a:spcAft>
                <a:spcPts val="300"/>
              </a:spcAft>
              <a:buClr>
                <a:srgbClr val="526E7F"/>
              </a:buClr>
              <a:buFontTx/>
              <a:buChar char="•"/>
            </a:pPr>
            <a:r>
              <a:rPr lang="de-DE" sz="1200">
                <a:solidFill>
                  <a:srgbClr val="3B687F"/>
                </a:solidFill>
                <a:latin typeface="Arial"/>
                <a:cs typeface="Calibri" panose="020F0502020204030204" pitchFamily="34" charset="0"/>
              </a:rPr>
              <a:t>Vertiefung zum </a:t>
            </a:r>
            <a:r>
              <a:rPr lang="de-DE" sz="1200" b="1">
                <a:solidFill>
                  <a:srgbClr val="3B687F"/>
                </a:solidFill>
                <a:latin typeface="Arial"/>
                <a:cs typeface="Calibri" panose="020F0502020204030204" pitchFamily="34" charset="0"/>
              </a:rPr>
              <a:t>Fokusthema Lieferkettensorgfaltspflichtengesetz</a:t>
            </a:r>
            <a:endParaRPr lang="de-DE" sz="1200">
              <a:solidFill>
                <a:srgbClr val="3B687F"/>
              </a:solidFill>
              <a:latin typeface="Arial"/>
              <a:cs typeface="Calibri" panose="020F0502020204030204" pitchFamily="34" charset="0"/>
            </a:endParaRPr>
          </a:p>
          <a:p>
            <a:pPr marL="222250" lvl="1" indent="-212725" algn="l" eaLnBrk="1" hangingPunct="1">
              <a:lnSpc>
                <a:spcPct val="110000"/>
              </a:lnSpc>
              <a:spcBef>
                <a:spcPts val="0"/>
              </a:spcBef>
              <a:spcAft>
                <a:spcPts val="300"/>
              </a:spcAft>
              <a:buClr>
                <a:srgbClr val="526E7F"/>
              </a:buClr>
              <a:buFontTx/>
              <a:buChar char="•"/>
            </a:pPr>
            <a:r>
              <a:rPr lang="de-DE" sz="1200">
                <a:solidFill>
                  <a:srgbClr val="3B687F"/>
                </a:solidFill>
                <a:latin typeface="Arial"/>
                <a:cs typeface="Calibri" panose="020F0502020204030204" pitchFamily="34" charset="0"/>
              </a:rPr>
              <a:t>Vermittlung eines Überblicks an hilfreichen </a:t>
            </a:r>
            <a:r>
              <a:rPr lang="de-DE" sz="1200" b="1">
                <a:solidFill>
                  <a:srgbClr val="3B687F"/>
                </a:solidFill>
                <a:latin typeface="Arial"/>
                <a:cs typeface="Calibri" panose="020F0502020204030204" pitchFamily="34" charset="0"/>
              </a:rPr>
              <a:t>Methoden</a:t>
            </a:r>
            <a:r>
              <a:rPr lang="de-DE" sz="1200">
                <a:solidFill>
                  <a:srgbClr val="3B687F"/>
                </a:solidFill>
                <a:latin typeface="Arial"/>
                <a:cs typeface="Calibri" panose="020F0502020204030204" pitchFamily="34" charset="0"/>
              </a:rPr>
              <a:t>, </a:t>
            </a:r>
            <a:r>
              <a:rPr lang="de-DE" sz="1200" b="1">
                <a:solidFill>
                  <a:srgbClr val="3B687F"/>
                </a:solidFill>
                <a:latin typeface="Arial"/>
                <a:cs typeface="Calibri" panose="020F0502020204030204" pitchFamily="34" charset="0"/>
              </a:rPr>
              <a:t>Standards</a:t>
            </a:r>
            <a:r>
              <a:rPr lang="de-DE" sz="1200">
                <a:solidFill>
                  <a:srgbClr val="3B687F"/>
                </a:solidFill>
                <a:latin typeface="Arial"/>
                <a:cs typeface="Calibri" panose="020F0502020204030204" pitchFamily="34" charset="0"/>
              </a:rPr>
              <a:t> und </a:t>
            </a:r>
            <a:r>
              <a:rPr lang="de-DE" sz="1200" b="1">
                <a:solidFill>
                  <a:srgbClr val="3B687F"/>
                </a:solidFill>
                <a:latin typeface="Arial"/>
                <a:cs typeface="Calibri" panose="020F0502020204030204" pitchFamily="34" charset="0"/>
              </a:rPr>
              <a:t>Tools </a:t>
            </a:r>
            <a:r>
              <a:rPr lang="de-DE" sz="1200">
                <a:solidFill>
                  <a:srgbClr val="3B687F"/>
                </a:solidFill>
                <a:latin typeface="Arial"/>
                <a:cs typeface="Calibri" panose="020F0502020204030204" pitchFamily="34" charset="0"/>
              </a:rPr>
              <a:t>zur nachhaltigen Gestaltung des Einkaufs</a:t>
            </a:r>
          </a:p>
        </p:txBody>
      </p:sp>
      <p:sp>
        <p:nvSpPr>
          <p:cNvPr id="51" name="Textfeld 50">
            <a:extLst>
              <a:ext uri="{FF2B5EF4-FFF2-40B4-BE49-F238E27FC236}">
                <a16:creationId xmlns:a16="http://schemas.microsoft.com/office/drawing/2014/main" id="{466C68D2-C9FC-9145-BE2F-BD3FA2F648AF}"/>
              </a:ext>
            </a:extLst>
          </p:cNvPr>
          <p:cNvSpPr txBox="1"/>
          <p:nvPr/>
        </p:nvSpPr>
        <p:spPr>
          <a:xfrm>
            <a:off x="3150104" y="5228725"/>
            <a:ext cx="8706934" cy="955262"/>
          </a:xfrm>
          <a:prstGeom prst="rect">
            <a:avLst/>
          </a:prstGeom>
          <a:noFill/>
        </p:spPr>
        <p:txBody>
          <a:bodyPr wrap="square" tIns="0" bIns="0" rtlCol="0">
            <a:spAutoFit/>
          </a:bodyPr>
          <a:lstStyle/>
          <a:p>
            <a:pPr algn="l" eaLnBrk="1" fontAlgn="auto" hangingPunct="1">
              <a:spcBef>
                <a:spcPts val="0"/>
              </a:spcBef>
              <a:spcAft>
                <a:spcPts val="600"/>
              </a:spcAft>
            </a:pPr>
            <a:r>
              <a:rPr lang="de-DE" sz="1600" b="1">
                <a:solidFill>
                  <a:srgbClr val="3B687F"/>
                </a:solidFill>
                <a:latin typeface="Calibri" panose="020F0502020204030204"/>
                <a:ea typeface="+mn-ea"/>
              </a:rPr>
              <a:t>Modul 3 – Praktische Anwendung &amp; Vernetzung</a:t>
            </a:r>
          </a:p>
          <a:p>
            <a:pPr marL="222250" lvl="1" indent="-212725" algn="l" eaLnBrk="1" hangingPunct="1">
              <a:lnSpc>
                <a:spcPct val="110000"/>
              </a:lnSpc>
              <a:spcBef>
                <a:spcPts val="0"/>
              </a:spcBef>
              <a:spcAft>
                <a:spcPts val="300"/>
              </a:spcAft>
              <a:buClr>
                <a:srgbClr val="526E7F"/>
              </a:buClr>
              <a:buFontTx/>
              <a:buChar char="•"/>
            </a:pPr>
            <a:r>
              <a:rPr lang="de-DE" sz="1200">
                <a:solidFill>
                  <a:srgbClr val="3B687F"/>
                </a:solidFill>
                <a:latin typeface="Arial"/>
                <a:cs typeface="Calibri" panose="020F0502020204030204" pitchFamily="34" charset="0"/>
              </a:rPr>
              <a:t>Vermittlung von </a:t>
            </a:r>
            <a:r>
              <a:rPr lang="de-DE" sz="1200" b="1">
                <a:solidFill>
                  <a:srgbClr val="3B687F"/>
                </a:solidFill>
                <a:latin typeface="Arial"/>
                <a:cs typeface="Calibri" panose="020F0502020204030204" pitchFamily="34" charset="0"/>
              </a:rPr>
              <a:t>praktischen Anwendungsmöglichkeiten </a:t>
            </a:r>
            <a:r>
              <a:rPr lang="de-DE" sz="1200">
                <a:solidFill>
                  <a:srgbClr val="3B687F"/>
                </a:solidFill>
                <a:latin typeface="Arial"/>
                <a:cs typeface="Calibri" panose="020F0502020204030204" pitchFamily="34" charset="0"/>
              </a:rPr>
              <a:t>für Einkäufer im Rahmen von Fallbeispielen &amp; Praxisaufgaben</a:t>
            </a:r>
          </a:p>
          <a:p>
            <a:pPr marL="222250" lvl="1" indent="-212725" algn="l" eaLnBrk="1" hangingPunct="1">
              <a:lnSpc>
                <a:spcPct val="110000"/>
              </a:lnSpc>
              <a:spcBef>
                <a:spcPts val="0"/>
              </a:spcBef>
              <a:spcAft>
                <a:spcPts val="300"/>
              </a:spcAft>
              <a:buClr>
                <a:srgbClr val="526E7F"/>
              </a:buClr>
              <a:buFontTx/>
              <a:buChar char="•"/>
            </a:pPr>
            <a:r>
              <a:rPr lang="de-DE" sz="1200">
                <a:solidFill>
                  <a:srgbClr val="3B687F"/>
                </a:solidFill>
                <a:latin typeface="Arial"/>
                <a:cs typeface="Calibri" panose="020F0502020204030204" pitchFamily="34" charset="0"/>
              </a:rPr>
              <a:t>Schaffung von </a:t>
            </a:r>
            <a:r>
              <a:rPr lang="de-DE" sz="1200" b="1">
                <a:solidFill>
                  <a:srgbClr val="3B687F"/>
                </a:solidFill>
                <a:latin typeface="Arial"/>
                <a:cs typeface="Calibri" panose="020F0502020204030204" pitchFamily="34" charset="0"/>
              </a:rPr>
              <a:t>Austauschmöglichkeiten</a:t>
            </a:r>
            <a:r>
              <a:rPr lang="de-DE" sz="1200">
                <a:solidFill>
                  <a:srgbClr val="3B687F"/>
                </a:solidFill>
                <a:latin typeface="Arial"/>
                <a:cs typeface="Calibri" panose="020F0502020204030204" pitchFamily="34" charset="0"/>
              </a:rPr>
              <a:t> und </a:t>
            </a:r>
            <a:r>
              <a:rPr lang="de-DE" sz="1200" b="1">
                <a:solidFill>
                  <a:srgbClr val="3B687F"/>
                </a:solidFill>
                <a:latin typeface="Arial"/>
                <a:cs typeface="Calibri" panose="020F0502020204030204" pitchFamily="34" charset="0"/>
              </a:rPr>
              <a:t>Vernetzung</a:t>
            </a:r>
            <a:r>
              <a:rPr lang="de-DE" sz="1200">
                <a:solidFill>
                  <a:srgbClr val="3B687F"/>
                </a:solidFill>
                <a:latin typeface="Arial"/>
                <a:cs typeface="Calibri" panose="020F0502020204030204" pitchFamily="34" charset="0"/>
              </a:rPr>
              <a:t> für Einkäufer zum Thema der Nachhaltigen Beschaffung und weiterführende Hinweise auf hilfreiche Plattformen, Trainings und Weiterbildungen</a:t>
            </a:r>
          </a:p>
        </p:txBody>
      </p:sp>
    </p:spTree>
    <p:extLst>
      <p:ext uri="{BB962C8B-B14F-4D97-AF65-F5344CB8AC3E}">
        <p14:creationId xmlns:p14="http://schemas.microsoft.com/office/powerpoint/2010/main" val="17045267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feld 20">
            <a:extLst>
              <a:ext uri="{FF2B5EF4-FFF2-40B4-BE49-F238E27FC236}">
                <a16:creationId xmlns:a16="http://schemas.microsoft.com/office/drawing/2014/main" id="{0E9971C1-265A-5F45-B09B-180E646375B3}"/>
              </a:ext>
            </a:extLst>
          </p:cNvPr>
          <p:cNvSpPr txBox="1"/>
          <p:nvPr/>
        </p:nvSpPr>
        <p:spPr>
          <a:xfrm>
            <a:off x="4308016" y="2453113"/>
            <a:ext cx="3528000" cy="3856207"/>
          </a:xfrm>
          <a:prstGeom prst="rect">
            <a:avLst/>
          </a:prstGeom>
          <a:noFill/>
          <a:ln w="19050">
            <a:solidFill>
              <a:schemeClr val="bg1">
                <a:lumMod val="75000"/>
              </a:schemeClr>
            </a:solidFill>
          </a:ln>
        </p:spPr>
        <p:txBody>
          <a:bodyPr wrap="square" tIns="72000" bIns="72000" rtlCol="0" anchor="t" anchorCtr="0">
            <a:noAutofit/>
          </a:bodyPr>
          <a:lstStyle>
            <a:defPPr>
              <a:defRPr lang="de-DE"/>
            </a:defPPr>
            <a:lvl1pPr marL="193675" indent="-193675" algn="l" eaLnBrk="1" hangingPunct="1">
              <a:lnSpc>
                <a:spcPct val="110000"/>
              </a:lnSpc>
              <a:spcBef>
                <a:spcPts val="300"/>
              </a:spcBef>
              <a:spcAft>
                <a:spcPts val="300"/>
              </a:spcAft>
              <a:buClr>
                <a:srgbClr val="526E7F"/>
              </a:buClr>
              <a:buFontTx/>
              <a:buChar char="•"/>
              <a:defRPr sz="1300">
                <a:solidFill>
                  <a:srgbClr val="3B687F"/>
                </a:solidFill>
                <a:latin typeface="+mn-lt"/>
                <a:cs typeface="Calibri" panose="020F0502020204030204" pitchFamily="34" charset="0"/>
              </a:defRPr>
            </a:lvl1pPr>
            <a:lvl2pPr marL="444500" lvl="1" indent="-222250" algn="l" eaLnBrk="1" hangingPunct="1">
              <a:lnSpc>
                <a:spcPct val="110000"/>
              </a:lnSpc>
              <a:spcBef>
                <a:spcPts val="300"/>
              </a:spcBef>
              <a:spcAft>
                <a:spcPts val="300"/>
              </a:spcAft>
              <a:buClr>
                <a:srgbClr val="526E7F"/>
              </a:buClr>
              <a:buFontTx/>
              <a:buChar char="•"/>
              <a:defRPr sz="1300">
                <a:solidFill>
                  <a:srgbClr val="3B687F"/>
                </a:solidFill>
                <a:latin typeface="+mn-lt"/>
                <a:cs typeface="Calibri" panose="020F0502020204030204" pitchFamily="34" charset="0"/>
              </a:defRPr>
            </a:lvl2pPr>
          </a:lstStyle>
          <a:p>
            <a:pPr>
              <a:spcBef>
                <a:spcPts val="900"/>
              </a:spcBef>
            </a:pPr>
            <a:r>
              <a:rPr lang="de-DE" sz="1200" b="1">
                <a:latin typeface="Arial" charset="0"/>
              </a:rPr>
              <a:t>Nachhaltigkeit im Beschaffungsprozess</a:t>
            </a:r>
          </a:p>
          <a:p>
            <a:pPr lvl="1"/>
            <a:r>
              <a:rPr lang="de-DE" sz="1200"/>
              <a:t>Nachhaltige Beschaffungsstrategie</a:t>
            </a:r>
          </a:p>
          <a:p>
            <a:pPr lvl="1"/>
            <a:r>
              <a:rPr lang="de-DE" sz="1200"/>
              <a:t>Nachhaltiges Lieferantenmanagement</a:t>
            </a:r>
          </a:p>
          <a:p>
            <a:pPr lvl="1"/>
            <a:r>
              <a:rPr lang="de-DE" sz="1200"/>
              <a:t>Weitere Beschaffungsprozesse</a:t>
            </a:r>
          </a:p>
          <a:p>
            <a:pPr lvl="1"/>
            <a:r>
              <a:rPr lang="de-DE" sz="1200"/>
              <a:t>Fokus: Lieferkettensorgfaltspflichtengesetz</a:t>
            </a:r>
          </a:p>
          <a:p>
            <a:pPr>
              <a:spcBef>
                <a:spcPts val="900"/>
              </a:spcBef>
            </a:pPr>
            <a:r>
              <a:rPr lang="de-DE" sz="1200" b="1">
                <a:latin typeface="Arial" charset="0"/>
              </a:rPr>
              <a:t>Methoden, Standards &amp; Tools für die Nachhaltige Beschaffung</a:t>
            </a:r>
          </a:p>
          <a:p>
            <a:pPr lvl="1"/>
            <a:r>
              <a:rPr lang="de-DE" sz="1200"/>
              <a:t>Checkliste Nachhaltige Beschaffung</a:t>
            </a:r>
          </a:p>
          <a:p>
            <a:pPr lvl="1"/>
            <a:r>
              <a:rPr lang="de-DE" sz="1200"/>
              <a:t>Standards, Ratings &amp; Rankings</a:t>
            </a:r>
          </a:p>
          <a:p>
            <a:pPr lvl="1"/>
            <a:r>
              <a:rPr lang="de-DE" sz="1200"/>
              <a:t>Systeme &amp; Tools</a:t>
            </a:r>
          </a:p>
        </p:txBody>
      </p:sp>
      <p:sp>
        <p:nvSpPr>
          <p:cNvPr id="20" name="Rechteck 19">
            <a:extLst>
              <a:ext uri="{FF2B5EF4-FFF2-40B4-BE49-F238E27FC236}">
                <a16:creationId xmlns:a16="http://schemas.microsoft.com/office/drawing/2014/main" id="{D5C48D8B-F399-334B-BF76-8CBCA7209304}"/>
              </a:ext>
            </a:extLst>
          </p:cNvPr>
          <p:cNvSpPr/>
          <p:nvPr/>
        </p:nvSpPr>
        <p:spPr bwMode="auto">
          <a:xfrm>
            <a:off x="8184232" y="2453112"/>
            <a:ext cx="3528000" cy="1166387"/>
          </a:xfrm>
          <a:prstGeom prst="rect">
            <a:avLst/>
          </a:prstGeom>
          <a:solidFill>
            <a:srgbClr val="F9AA00">
              <a:alpha val="29804"/>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endParaRPr>
          </a:p>
        </p:txBody>
      </p:sp>
      <p:sp>
        <p:nvSpPr>
          <p:cNvPr id="4" name="Fußzeilenplatzhalter 3"/>
          <p:cNvSpPr>
            <a:spLocks noGrp="1"/>
          </p:cNvSpPr>
          <p:nvPr>
            <p:ph type="ftr" sz="quarter" idx="10"/>
          </p:nvPr>
        </p:nvSpPr>
        <p:spPr/>
        <p:txBody>
          <a:bodyPr/>
          <a:lstStyle/>
          <a:p>
            <a:r>
              <a:rPr lang="de-DE" dirty="0" smtClean="0">
                <a:latin typeface="+mn-lt"/>
              </a:rPr>
              <a:t>© LfU / IZU Infozentrum </a:t>
            </a:r>
            <a:r>
              <a:rPr lang="de-DE" dirty="0" err="1" smtClean="0">
                <a:latin typeface="+mn-lt"/>
              </a:rPr>
              <a:t>UmweltWirtschaft</a:t>
            </a:r>
            <a:r>
              <a:rPr lang="de-DE" dirty="0" smtClean="0">
                <a:latin typeface="+mn-lt"/>
              </a:rPr>
              <a:t> / 2022</a:t>
            </a:r>
            <a:endParaRPr lang="de-DE" dirty="0">
              <a:latin typeface="+mn-lt"/>
            </a:endParaRPr>
          </a:p>
        </p:txBody>
      </p:sp>
      <p:sp>
        <p:nvSpPr>
          <p:cNvPr id="5" name="Foliennummernplatzhalter 4"/>
          <p:cNvSpPr>
            <a:spLocks noGrp="1"/>
          </p:cNvSpPr>
          <p:nvPr>
            <p:ph type="sldNum" sz="quarter" idx="4"/>
          </p:nvPr>
        </p:nvSpPr>
        <p:spPr>
          <a:xfrm>
            <a:off x="5905500" y="6477000"/>
            <a:ext cx="478532" cy="280988"/>
          </a:xfrm>
        </p:spPr>
        <p:txBody>
          <a:bodyPr/>
          <a:lstStyle/>
          <a:p>
            <a:fld id="{874F30DA-0C98-471D-8D41-FDABE1A1224B}" type="slidenum">
              <a:rPr lang="de-DE">
                <a:latin typeface="+mn-lt"/>
              </a:rPr>
              <a:pPr/>
              <a:t>40</a:t>
            </a:fld>
            <a:endParaRPr lang="de-DE">
              <a:latin typeface="+mn-lt"/>
            </a:endParaRPr>
          </a:p>
        </p:txBody>
      </p:sp>
      <p:sp>
        <p:nvSpPr>
          <p:cNvPr id="6" name="Datumsplatzhalter 5"/>
          <p:cNvSpPr>
            <a:spLocks noGrp="1"/>
          </p:cNvSpPr>
          <p:nvPr>
            <p:ph type="dt" sz="half" idx="12"/>
          </p:nvPr>
        </p:nvSpPr>
        <p:spPr>
          <a:xfrm>
            <a:off x="431801" y="223838"/>
            <a:ext cx="8450942" cy="476250"/>
          </a:xfrm>
        </p:spPr>
        <p:txBody>
          <a:bodyPr/>
          <a:lstStyle/>
          <a:p>
            <a:r>
              <a:rPr lang="de-DE" smtClean="0"/>
              <a:t>Schulungskonzept für Nachhaltigen Einkauf – 3. Praktische Anwendung &amp; Vernetzung</a:t>
            </a:r>
            <a:endParaRPr lang="de-DE" kern="0">
              <a:cs typeface="Calibri" panose="020F0502020204030204" pitchFamily="34" charset="0"/>
            </a:endParaRPr>
          </a:p>
        </p:txBody>
      </p:sp>
      <p:sp>
        <p:nvSpPr>
          <p:cNvPr id="252930" name="Rectangle 2"/>
          <p:cNvSpPr>
            <a:spLocks noGrp="1" noChangeArrowheads="1"/>
          </p:cNvSpPr>
          <p:nvPr>
            <p:ph type="title"/>
          </p:nvPr>
        </p:nvSpPr>
        <p:spPr>
          <a:xfrm>
            <a:off x="431801" y="935038"/>
            <a:ext cx="11425767" cy="500062"/>
          </a:xfrm>
        </p:spPr>
        <p:txBody>
          <a:bodyPr/>
          <a:lstStyle/>
          <a:p>
            <a:r>
              <a:rPr lang="de-DE">
                <a:latin typeface="+mn-lt"/>
              </a:rPr>
              <a:t>Inhaltsverzeichnis</a:t>
            </a:r>
          </a:p>
        </p:txBody>
      </p:sp>
      <p:sp>
        <p:nvSpPr>
          <p:cNvPr id="13" name="Textfeld 12">
            <a:extLst>
              <a:ext uri="{FF2B5EF4-FFF2-40B4-BE49-F238E27FC236}">
                <a16:creationId xmlns:a16="http://schemas.microsoft.com/office/drawing/2014/main" id="{EFD6BC70-5AEC-CA4B-AF8F-726BC447AA2F}"/>
              </a:ext>
            </a:extLst>
          </p:cNvPr>
          <p:cNvSpPr txBox="1"/>
          <p:nvPr/>
        </p:nvSpPr>
        <p:spPr>
          <a:xfrm>
            <a:off x="431800" y="2453113"/>
            <a:ext cx="3528000" cy="3856207"/>
          </a:xfrm>
          <a:prstGeom prst="rect">
            <a:avLst/>
          </a:prstGeom>
          <a:noFill/>
          <a:ln w="19050">
            <a:solidFill>
              <a:schemeClr val="bg1">
                <a:lumMod val="75000"/>
              </a:schemeClr>
            </a:solidFill>
          </a:ln>
        </p:spPr>
        <p:txBody>
          <a:bodyPr wrap="square" tIns="72000" bIns="72000" rtlCol="0" anchor="t" anchorCtr="0">
            <a:noAutofit/>
          </a:bodyPr>
          <a:lstStyle/>
          <a:p>
            <a:pPr marL="193675" indent="-193675" algn="l" eaLnBrk="1" hangingPunct="1">
              <a:lnSpc>
                <a:spcPct val="110000"/>
              </a:lnSpc>
              <a:spcBef>
                <a:spcPts val="900"/>
              </a:spcBef>
              <a:spcAft>
                <a:spcPts val="300"/>
              </a:spcAft>
              <a:buClr>
                <a:srgbClr val="526E7F"/>
              </a:buClr>
              <a:buFontTx/>
              <a:buChar char="•"/>
            </a:pPr>
            <a:r>
              <a:rPr lang="de-DE" sz="1200" b="1">
                <a:solidFill>
                  <a:srgbClr val="3B687F"/>
                </a:solidFill>
                <a:cs typeface="Calibri" panose="020F0502020204030204" pitchFamily="34" charset="0"/>
              </a:rPr>
              <a:t>Steigende Nachhaltigkeitsanforderungen an Unternehmen</a:t>
            </a:r>
          </a:p>
          <a:p>
            <a:pPr marL="444500" lvl="1" indent="-222250" algn="l" eaLnBrk="1" hangingPunct="1">
              <a:lnSpc>
                <a:spcPct val="110000"/>
              </a:lnSpc>
              <a:spcBef>
                <a:spcPts val="300"/>
              </a:spcBef>
              <a:spcAft>
                <a:spcPts val="300"/>
              </a:spcAft>
              <a:buClr>
                <a:srgbClr val="526E7F"/>
              </a:buClr>
              <a:buFontTx/>
              <a:buChar char="•"/>
            </a:pPr>
            <a:r>
              <a:rPr lang="de-DE" sz="1200">
                <a:solidFill>
                  <a:srgbClr val="3B687F"/>
                </a:solidFill>
                <a:cs typeface="Calibri" panose="020F0502020204030204" pitchFamily="34" charset="0"/>
              </a:rPr>
              <a:t>Zentrale Herausforderungen</a:t>
            </a:r>
          </a:p>
          <a:p>
            <a:pPr marL="444500" lvl="1" indent="-222250" algn="l" eaLnBrk="1" hangingPunct="1">
              <a:lnSpc>
                <a:spcPct val="110000"/>
              </a:lnSpc>
              <a:spcBef>
                <a:spcPts val="300"/>
              </a:spcBef>
              <a:spcAft>
                <a:spcPts val="300"/>
              </a:spcAft>
              <a:buClr>
                <a:srgbClr val="526E7F"/>
              </a:buClr>
              <a:buFontTx/>
              <a:buChar char="•"/>
            </a:pPr>
            <a:r>
              <a:rPr lang="de-DE" sz="1200">
                <a:solidFill>
                  <a:srgbClr val="3B687F"/>
                </a:solidFill>
                <a:cs typeface="Calibri" panose="020F0502020204030204" pitchFamily="34" charset="0"/>
              </a:rPr>
              <a:t>Nachhaltigkeitstrends &amp; -entwicklungen</a:t>
            </a:r>
          </a:p>
          <a:p>
            <a:pPr marL="444500" lvl="1" indent="-222250" algn="l" eaLnBrk="1" hangingPunct="1">
              <a:lnSpc>
                <a:spcPct val="110000"/>
              </a:lnSpc>
              <a:spcBef>
                <a:spcPts val="300"/>
              </a:spcBef>
              <a:spcAft>
                <a:spcPts val="300"/>
              </a:spcAft>
              <a:buClr>
                <a:srgbClr val="526E7F"/>
              </a:buClr>
              <a:buFontTx/>
              <a:buChar char="•"/>
            </a:pPr>
            <a:r>
              <a:rPr lang="de-DE" sz="1200">
                <a:solidFill>
                  <a:srgbClr val="3B687F"/>
                </a:solidFill>
                <a:cs typeface="Calibri" panose="020F0502020204030204" pitchFamily="34" charset="0"/>
              </a:rPr>
              <a:t>Regulatorischer Rahmen</a:t>
            </a:r>
            <a:endParaRPr lang="de-DE" sz="1200">
              <a:solidFill>
                <a:srgbClr val="3B687F"/>
              </a:solidFill>
              <a:latin typeface="+mn-lt"/>
              <a:cs typeface="Calibri" panose="020F0502020204030204" pitchFamily="34" charset="0"/>
            </a:endParaRPr>
          </a:p>
          <a:p>
            <a:pPr marL="193675" indent="-193675" algn="l" eaLnBrk="1" hangingPunct="1">
              <a:lnSpc>
                <a:spcPct val="110000"/>
              </a:lnSpc>
              <a:spcBef>
                <a:spcPts val="900"/>
              </a:spcBef>
              <a:spcAft>
                <a:spcPts val="300"/>
              </a:spcAft>
              <a:buClr>
                <a:srgbClr val="526E7F"/>
              </a:buClr>
              <a:buFontTx/>
              <a:buChar char="•"/>
            </a:pPr>
            <a:r>
              <a:rPr lang="de-DE" sz="1200" b="1">
                <a:solidFill>
                  <a:srgbClr val="3B687F"/>
                </a:solidFill>
                <a:cs typeface="Calibri" panose="020F0502020204030204" pitchFamily="34" charset="0"/>
              </a:rPr>
              <a:t>Die besondere Rolle des Einkaufs für Nachhaltigkeit</a:t>
            </a:r>
          </a:p>
          <a:p>
            <a:pPr marL="444500" lvl="1" indent="-222250" algn="l" eaLnBrk="1" hangingPunct="1">
              <a:lnSpc>
                <a:spcPct val="110000"/>
              </a:lnSpc>
              <a:spcBef>
                <a:spcPts val="300"/>
              </a:spcBef>
              <a:spcAft>
                <a:spcPts val="300"/>
              </a:spcAft>
              <a:buClr>
                <a:srgbClr val="526E7F"/>
              </a:buClr>
              <a:buFontTx/>
              <a:buChar char="•"/>
            </a:pPr>
            <a:r>
              <a:rPr lang="de-DE" sz="1200">
                <a:solidFill>
                  <a:srgbClr val="3B687F"/>
                </a:solidFill>
                <a:cs typeface="Calibri" panose="020F0502020204030204" pitchFamily="34" charset="0"/>
              </a:rPr>
              <a:t>Der Einkauf als Multiplikator</a:t>
            </a:r>
          </a:p>
          <a:p>
            <a:pPr marL="444500" lvl="1" indent="-222250" algn="l" eaLnBrk="1" hangingPunct="1">
              <a:lnSpc>
                <a:spcPct val="110000"/>
              </a:lnSpc>
              <a:spcBef>
                <a:spcPts val="300"/>
              </a:spcBef>
              <a:spcAft>
                <a:spcPts val="300"/>
              </a:spcAft>
              <a:buClr>
                <a:srgbClr val="526E7F"/>
              </a:buClr>
              <a:buFontTx/>
              <a:buChar char="•"/>
            </a:pPr>
            <a:r>
              <a:rPr lang="de-DE" sz="1200">
                <a:solidFill>
                  <a:srgbClr val="3B687F"/>
                </a:solidFill>
                <a:cs typeface="Calibri" panose="020F0502020204030204" pitchFamily="34" charset="0"/>
              </a:rPr>
              <a:t>Der Business Case für Nachhaltige Beschaffung</a:t>
            </a:r>
            <a:endParaRPr lang="de-DE" sz="1200">
              <a:solidFill>
                <a:schemeClr val="bg2"/>
              </a:solidFill>
              <a:latin typeface="+mn-lt"/>
              <a:cs typeface="Calibri" panose="020F0502020204030204" pitchFamily="34" charset="0"/>
            </a:endParaRPr>
          </a:p>
          <a:p>
            <a:pPr marL="171450" lvl="0" indent="-171450" algn="l">
              <a:lnSpc>
                <a:spcPct val="110000"/>
              </a:lnSpc>
              <a:spcBef>
                <a:spcPts val="300"/>
              </a:spcBef>
              <a:spcAft>
                <a:spcPts val="300"/>
              </a:spcAft>
              <a:buClr>
                <a:srgbClr val="526E7F"/>
              </a:buClr>
              <a:buFont typeface="Arial" panose="020B0604020202020204" pitchFamily="34" charset="0"/>
              <a:buChar char="•"/>
            </a:pPr>
            <a:endParaRPr lang="de-DE" sz="1200">
              <a:solidFill>
                <a:schemeClr val="bg2"/>
              </a:solidFill>
              <a:latin typeface="+mn-lt"/>
              <a:cs typeface="Calibri" panose="020F0502020204030204" pitchFamily="34" charset="0"/>
            </a:endParaRPr>
          </a:p>
          <a:p>
            <a:pPr marL="171450" lvl="0" indent="-171450" algn="l">
              <a:lnSpc>
                <a:spcPct val="110000"/>
              </a:lnSpc>
              <a:spcBef>
                <a:spcPts val="300"/>
              </a:spcBef>
              <a:spcAft>
                <a:spcPts val="300"/>
              </a:spcAft>
              <a:buClr>
                <a:srgbClr val="526E7F"/>
              </a:buClr>
              <a:buFont typeface="Arial" panose="020B0604020202020204" pitchFamily="34" charset="0"/>
              <a:buChar char="•"/>
            </a:pPr>
            <a:endParaRPr lang="de-DE" sz="1200">
              <a:solidFill>
                <a:schemeClr val="bg2"/>
              </a:solidFill>
              <a:latin typeface="+mn-lt"/>
              <a:cs typeface="Calibri" panose="020F0502020204030204" pitchFamily="34" charset="0"/>
            </a:endParaRPr>
          </a:p>
        </p:txBody>
      </p:sp>
      <p:sp>
        <p:nvSpPr>
          <p:cNvPr id="15" name="AutoShape 11">
            <a:extLst>
              <a:ext uri="{FF2B5EF4-FFF2-40B4-BE49-F238E27FC236}">
                <a16:creationId xmlns:a16="http://schemas.microsoft.com/office/drawing/2014/main" id="{84ED35F8-DA99-874D-BEF0-40EF323B738B}"/>
              </a:ext>
            </a:extLst>
          </p:cNvPr>
          <p:cNvSpPr>
            <a:spLocks noChangeArrowheads="1"/>
          </p:cNvSpPr>
          <p:nvPr/>
        </p:nvSpPr>
        <p:spPr bwMode="gray">
          <a:xfrm>
            <a:off x="431800" y="1611512"/>
            <a:ext cx="3690000" cy="665189"/>
          </a:xfrm>
          <a:prstGeom prst="homePlate">
            <a:avLst>
              <a:gd name="adj" fmla="val 20219"/>
            </a:avLst>
          </a:prstGeom>
          <a:noFill/>
          <a:ln w="19050" algn="ctr">
            <a:solidFill>
              <a:schemeClr val="bg1">
                <a:lumMod val="75000"/>
              </a:schemeClr>
            </a:solidFill>
            <a:miter lim="800000"/>
            <a:headEnd type="none" w="sm" len="sm"/>
            <a:tailEnd type="none" w="sm" len="sm"/>
          </a:ln>
        </p:spPr>
        <p:txBody>
          <a:bodyPr wrap="square" lIns="36000" tIns="36000" rIns="36000" bIns="36000" anchor="ctr"/>
          <a:lstStyle/>
          <a:p>
            <a:pPr algn="ctr">
              <a:lnSpc>
                <a:spcPct val="106000"/>
              </a:lnSpc>
              <a:buClr>
                <a:srgbClr val="000000"/>
              </a:buClr>
              <a:defRPr/>
            </a:pPr>
            <a:r>
              <a:rPr lang="de-DE" sz="1600" b="1" kern="0">
                <a:solidFill>
                  <a:srgbClr val="3B687F"/>
                </a:solidFill>
                <a:latin typeface="+mn-lt"/>
                <a:cs typeface="Calibri" panose="020F0502020204030204" pitchFamily="34" charset="0"/>
              </a:rPr>
              <a:t>Bedeutung der</a:t>
            </a:r>
            <a:br>
              <a:rPr lang="de-DE" sz="1600" b="1" kern="0">
                <a:solidFill>
                  <a:srgbClr val="3B687F"/>
                </a:solidFill>
                <a:latin typeface="+mn-lt"/>
                <a:cs typeface="Calibri" panose="020F0502020204030204" pitchFamily="34" charset="0"/>
              </a:rPr>
            </a:br>
            <a:r>
              <a:rPr lang="de-DE" sz="1600" b="1" kern="0">
                <a:solidFill>
                  <a:srgbClr val="3B687F"/>
                </a:solidFill>
                <a:latin typeface="+mn-lt"/>
                <a:cs typeface="Calibri" panose="020F0502020204030204" pitchFamily="34" charset="0"/>
              </a:rPr>
              <a:t>Nachhaltigen Beschaffung</a:t>
            </a:r>
          </a:p>
        </p:txBody>
      </p:sp>
      <p:sp>
        <p:nvSpPr>
          <p:cNvPr id="16" name="AutoShape 10">
            <a:extLst>
              <a:ext uri="{FF2B5EF4-FFF2-40B4-BE49-F238E27FC236}">
                <a16:creationId xmlns:a16="http://schemas.microsoft.com/office/drawing/2014/main" id="{1BBDAB15-EBE6-2643-A6D7-06B04434029A}"/>
              </a:ext>
            </a:extLst>
          </p:cNvPr>
          <p:cNvSpPr>
            <a:spLocks noChangeArrowheads="1"/>
          </p:cNvSpPr>
          <p:nvPr/>
        </p:nvSpPr>
        <p:spPr bwMode="gray">
          <a:xfrm>
            <a:off x="4308016" y="1612555"/>
            <a:ext cx="3690000" cy="664317"/>
          </a:xfrm>
          <a:prstGeom prst="chevron">
            <a:avLst>
              <a:gd name="adj" fmla="val 21029"/>
            </a:avLst>
          </a:prstGeom>
          <a:noFill/>
          <a:ln w="19050" algn="ctr">
            <a:solidFill>
              <a:schemeClr val="bg1">
                <a:lumMod val="75000"/>
              </a:schemeClr>
            </a:solidFill>
            <a:miter lim="800000"/>
            <a:headEnd type="none" w="sm" len="sm"/>
            <a:tailEnd type="none" w="sm" len="sm"/>
          </a:ln>
        </p:spPr>
        <p:txBody>
          <a:bodyPr wrap="square" lIns="36000" tIns="36000" rIns="36000" bIns="36000" anchor="ctr"/>
          <a:lstStyle/>
          <a:p>
            <a:pPr algn="ctr">
              <a:lnSpc>
                <a:spcPct val="106000"/>
              </a:lnSpc>
              <a:buClr>
                <a:srgbClr val="000000"/>
              </a:buClr>
              <a:defRPr/>
            </a:pPr>
            <a:r>
              <a:rPr lang="de-DE" sz="1600" b="1" kern="0">
                <a:solidFill>
                  <a:srgbClr val="3B687F"/>
                </a:solidFill>
                <a:latin typeface="+mn-lt"/>
                <a:cs typeface="Calibri" panose="020F0502020204030204" pitchFamily="34" charset="0"/>
              </a:rPr>
              <a:t>Fachwissen &amp; Methodenkompetenz</a:t>
            </a:r>
          </a:p>
        </p:txBody>
      </p:sp>
      <p:sp>
        <p:nvSpPr>
          <p:cNvPr id="11" name="AutoShape 10">
            <a:extLst>
              <a:ext uri="{FF2B5EF4-FFF2-40B4-BE49-F238E27FC236}">
                <a16:creationId xmlns:a16="http://schemas.microsoft.com/office/drawing/2014/main" id="{A795D83A-72D5-E74F-B772-A9820C4B3886}"/>
              </a:ext>
            </a:extLst>
          </p:cNvPr>
          <p:cNvSpPr>
            <a:spLocks noChangeArrowheads="1"/>
          </p:cNvSpPr>
          <p:nvPr/>
        </p:nvSpPr>
        <p:spPr bwMode="gray">
          <a:xfrm>
            <a:off x="8184232" y="1612555"/>
            <a:ext cx="3690000" cy="664317"/>
          </a:xfrm>
          <a:prstGeom prst="chevron">
            <a:avLst>
              <a:gd name="adj" fmla="val 21029"/>
            </a:avLst>
          </a:prstGeom>
          <a:noFill/>
          <a:ln w="19050" algn="ctr">
            <a:solidFill>
              <a:schemeClr val="bg1">
                <a:lumMod val="75000"/>
              </a:schemeClr>
            </a:solidFill>
            <a:miter lim="800000"/>
            <a:headEnd type="none" w="sm" len="sm"/>
            <a:tailEnd type="none" w="sm" len="sm"/>
          </a:ln>
        </p:spPr>
        <p:txBody>
          <a:bodyPr wrap="square" lIns="36000" tIns="36000" rIns="36000" bIns="36000" anchor="ctr"/>
          <a:lstStyle/>
          <a:p>
            <a:pPr algn="ctr">
              <a:lnSpc>
                <a:spcPct val="106000"/>
              </a:lnSpc>
              <a:buClr>
                <a:srgbClr val="000000"/>
              </a:buClr>
              <a:defRPr/>
            </a:pPr>
            <a:r>
              <a:rPr lang="de-DE" sz="1600" b="1" kern="0">
                <a:solidFill>
                  <a:srgbClr val="3B687F"/>
                </a:solidFill>
                <a:latin typeface="+mn-lt"/>
                <a:cs typeface="Calibri" panose="020F0502020204030204" pitchFamily="34" charset="0"/>
              </a:rPr>
              <a:t>Praktische Anwendung &amp; </a:t>
            </a:r>
            <a:br>
              <a:rPr lang="de-DE" sz="1600" b="1" kern="0">
                <a:solidFill>
                  <a:srgbClr val="3B687F"/>
                </a:solidFill>
                <a:latin typeface="+mn-lt"/>
                <a:cs typeface="Calibri" panose="020F0502020204030204" pitchFamily="34" charset="0"/>
              </a:rPr>
            </a:br>
            <a:r>
              <a:rPr lang="de-DE" sz="1600" b="1" kern="0">
                <a:solidFill>
                  <a:srgbClr val="3B687F"/>
                </a:solidFill>
                <a:latin typeface="+mn-lt"/>
                <a:cs typeface="Calibri" panose="020F0502020204030204" pitchFamily="34" charset="0"/>
              </a:rPr>
              <a:t>Vernetzung</a:t>
            </a:r>
          </a:p>
        </p:txBody>
      </p:sp>
      <p:sp>
        <p:nvSpPr>
          <p:cNvPr id="3" name="Oval 2">
            <a:extLst>
              <a:ext uri="{FF2B5EF4-FFF2-40B4-BE49-F238E27FC236}">
                <a16:creationId xmlns:a16="http://schemas.microsoft.com/office/drawing/2014/main" id="{F4B95520-81C6-5D49-AF5B-F948477EEF1D}"/>
              </a:ext>
            </a:extLst>
          </p:cNvPr>
          <p:cNvSpPr/>
          <p:nvPr/>
        </p:nvSpPr>
        <p:spPr bwMode="auto">
          <a:xfrm>
            <a:off x="551416" y="1800106"/>
            <a:ext cx="288000" cy="288000"/>
          </a:xfrm>
          <a:prstGeom prst="ellipse">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a:ln>
                  <a:noFill/>
                </a:ln>
                <a:solidFill>
                  <a:srgbClr val="3B687F"/>
                </a:solidFill>
                <a:effectLst/>
                <a:latin typeface="Arial" charset="0"/>
                <a:ea typeface="ＭＳ Ｐゴシック" charset="-128"/>
              </a:rPr>
              <a:t>1</a:t>
            </a:r>
          </a:p>
        </p:txBody>
      </p:sp>
      <p:sp>
        <p:nvSpPr>
          <p:cNvPr id="17" name="Oval 16">
            <a:extLst>
              <a:ext uri="{FF2B5EF4-FFF2-40B4-BE49-F238E27FC236}">
                <a16:creationId xmlns:a16="http://schemas.microsoft.com/office/drawing/2014/main" id="{53ECD448-A538-FF4D-944B-A38DDE6E06BF}"/>
              </a:ext>
            </a:extLst>
          </p:cNvPr>
          <p:cNvSpPr/>
          <p:nvPr/>
        </p:nvSpPr>
        <p:spPr bwMode="auto">
          <a:xfrm>
            <a:off x="4563736" y="1800106"/>
            <a:ext cx="288000" cy="288000"/>
          </a:xfrm>
          <a:prstGeom prst="ellipse">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b="1">
                <a:solidFill>
                  <a:srgbClr val="3B687F"/>
                </a:solidFill>
              </a:rPr>
              <a:t>2</a:t>
            </a:r>
            <a:endParaRPr kumimoji="0" lang="en-US" sz="1600" b="1" i="0" u="none" strike="noStrike" cap="none" normalizeH="0" baseline="0">
              <a:ln>
                <a:noFill/>
              </a:ln>
              <a:solidFill>
                <a:srgbClr val="3B687F"/>
              </a:solidFill>
              <a:effectLst/>
              <a:latin typeface="Arial" charset="0"/>
              <a:ea typeface="ＭＳ Ｐゴシック" charset="-128"/>
            </a:endParaRPr>
          </a:p>
        </p:txBody>
      </p:sp>
      <p:sp>
        <p:nvSpPr>
          <p:cNvPr id="18" name="Oval 17">
            <a:extLst>
              <a:ext uri="{FF2B5EF4-FFF2-40B4-BE49-F238E27FC236}">
                <a16:creationId xmlns:a16="http://schemas.microsoft.com/office/drawing/2014/main" id="{5C2F358E-3EDD-E64D-BF29-F86DCFB95848}"/>
              </a:ext>
            </a:extLst>
          </p:cNvPr>
          <p:cNvSpPr/>
          <p:nvPr/>
        </p:nvSpPr>
        <p:spPr bwMode="auto">
          <a:xfrm>
            <a:off x="8452168" y="1800106"/>
            <a:ext cx="288000" cy="288000"/>
          </a:xfrm>
          <a:prstGeom prst="ellipse">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b="1">
                <a:solidFill>
                  <a:srgbClr val="3B687F"/>
                </a:solidFill>
              </a:rPr>
              <a:t>3</a:t>
            </a:r>
            <a:endParaRPr kumimoji="0" lang="en-US" sz="1600" b="1" i="0" u="none" strike="noStrike" cap="none" normalizeH="0" baseline="0">
              <a:ln>
                <a:noFill/>
              </a:ln>
              <a:solidFill>
                <a:srgbClr val="3B687F"/>
              </a:solidFill>
              <a:effectLst/>
              <a:latin typeface="Arial" charset="0"/>
              <a:ea typeface="ＭＳ Ｐゴシック" charset="-128"/>
            </a:endParaRPr>
          </a:p>
        </p:txBody>
      </p:sp>
      <p:sp>
        <p:nvSpPr>
          <p:cNvPr id="22" name="Textfeld 21">
            <a:extLst>
              <a:ext uri="{FF2B5EF4-FFF2-40B4-BE49-F238E27FC236}">
                <a16:creationId xmlns:a16="http://schemas.microsoft.com/office/drawing/2014/main" id="{AB8175F5-23A2-454F-85DB-2A0273365D38}"/>
              </a:ext>
            </a:extLst>
          </p:cNvPr>
          <p:cNvSpPr txBox="1"/>
          <p:nvPr/>
        </p:nvSpPr>
        <p:spPr>
          <a:xfrm>
            <a:off x="8184232" y="2453113"/>
            <a:ext cx="3528000" cy="3856207"/>
          </a:xfrm>
          <a:prstGeom prst="rect">
            <a:avLst/>
          </a:prstGeom>
          <a:noFill/>
          <a:ln w="19050">
            <a:solidFill>
              <a:schemeClr val="bg1">
                <a:lumMod val="75000"/>
              </a:schemeClr>
            </a:solidFill>
          </a:ln>
        </p:spPr>
        <p:txBody>
          <a:bodyPr wrap="square" tIns="72000" bIns="72000" rtlCol="0" anchor="t" anchorCtr="0">
            <a:noAutofit/>
          </a:bodyPr>
          <a:lstStyle>
            <a:defPPr>
              <a:defRPr lang="de-DE"/>
            </a:defPPr>
            <a:lvl1pPr marL="193675" indent="-193675" algn="l" eaLnBrk="1" hangingPunct="1">
              <a:lnSpc>
                <a:spcPct val="110000"/>
              </a:lnSpc>
              <a:spcBef>
                <a:spcPts val="300"/>
              </a:spcBef>
              <a:spcAft>
                <a:spcPts val="300"/>
              </a:spcAft>
              <a:buClr>
                <a:srgbClr val="526E7F"/>
              </a:buClr>
              <a:buFontTx/>
              <a:buChar char="•"/>
              <a:defRPr sz="1300">
                <a:solidFill>
                  <a:srgbClr val="3B687F"/>
                </a:solidFill>
                <a:latin typeface="+mn-lt"/>
                <a:cs typeface="Calibri" panose="020F0502020204030204" pitchFamily="34" charset="0"/>
              </a:defRPr>
            </a:lvl1pPr>
            <a:lvl2pPr marL="444500" lvl="1" indent="-222250" algn="l" eaLnBrk="1" hangingPunct="1">
              <a:lnSpc>
                <a:spcPct val="110000"/>
              </a:lnSpc>
              <a:spcBef>
                <a:spcPts val="300"/>
              </a:spcBef>
              <a:spcAft>
                <a:spcPts val="300"/>
              </a:spcAft>
              <a:buClr>
                <a:srgbClr val="526E7F"/>
              </a:buClr>
              <a:buFontTx/>
              <a:buChar char="•"/>
              <a:defRPr sz="1300">
                <a:solidFill>
                  <a:srgbClr val="3B687F"/>
                </a:solidFill>
                <a:latin typeface="+mn-lt"/>
                <a:cs typeface="Calibri" panose="020F0502020204030204" pitchFamily="34" charset="0"/>
              </a:defRPr>
            </a:lvl2pPr>
          </a:lstStyle>
          <a:p>
            <a:r>
              <a:rPr lang="de-DE" sz="1200" b="1"/>
              <a:t>Praktische Anwendung für Einkäufer</a:t>
            </a:r>
          </a:p>
          <a:p>
            <a:pPr lvl="1"/>
            <a:r>
              <a:rPr lang="de-DE" sz="1200"/>
              <a:t>Weitere Fallbeispiele</a:t>
            </a:r>
          </a:p>
          <a:p>
            <a:pPr lvl="1"/>
            <a:r>
              <a:rPr lang="de-DE" sz="1200"/>
              <a:t>Fokus: Einkauf &amp; Kreislaufwirtschaft</a:t>
            </a:r>
          </a:p>
          <a:p>
            <a:pPr lvl="1"/>
            <a:r>
              <a:rPr lang="de-DE" sz="1200"/>
              <a:t>Praxisaufgaben</a:t>
            </a:r>
          </a:p>
          <a:p>
            <a:pPr>
              <a:spcBef>
                <a:spcPts val="900"/>
              </a:spcBef>
            </a:pPr>
            <a:r>
              <a:rPr lang="de-DE" sz="1200" b="1">
                <a:latin typeface="Arial" charset="0"/>
              </a:rPr>
              <a:t>Austauschmöglichkeiten &amp; Vernetzung zu Nachhaltigem Einkauf</a:t>
            </a:r>
          </a:p>
          <a:p>
            <a:pPr lvl="1"/>
            <a:r>
              <a:rPr lang="de-DE" sz="1200"/>
              <a:t>Austauschplattformen</a:t>
            </a:r>
          </a:p>
          <a:p>
            <a:pPr lvl="1"/>
            <a:r>
              <a:rPr lang="de-DE" sz="1200"/>
              <a:t>Trainings &amp; Weiterbildungen</a:t>
            </a:r>
          </a:p>
        </p:txBody>
      </p:sp>
      <p:sp>
        <p:nvSpPr>
          <p:cNvPr id="19" name="Rechteck 18">
            <a:extLst>
              <a:ext uri="{FF2B5EF4-FFF2-40B4-BE49-F238E27FC236}">
                <a16:creationId xmlns:a16="http://schemas.microsoft.com/office/drawing/2014/main" id="{7618B971-6234-AD46-BE87-A347AAD6606C}"/>
              </a:ext>
            </a:extLst>
          </p:cNvPr>
          <p:cNvSpPr/>
          <p:nvPr/>
        </p:nvSpPr>
        <p:spPr bwMode="auto">
          <a:xfrm>
            <a:off x="335360" y="1556792"/>
            <a:ext cx="7776864" cy="4802212"/>
          </a:xfrm>
          <a:prstGeom prst="rect">
            <a:avLst/>
          </a:prstGeom>
          <a:solidFill>
            <a:srgbClr val="FFFFFF">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endParaRPr>
          </a:p>
        </p:txBody>
      </p:sp>
    </p:spTree>
    <p:extLst>
      <p:ext uri="{BB962C8B-B14F-4D97-AF65-F5344CB8AC3E}">
        <p14:creationId xmlns:p14="http://schemas.microsoft.com/office/powerpoint/2010/main" val="342950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032746-FDC1-F642-8CE8-4CE6A6B7BBF6}"/>
              </a:ext>
            </a:extLst>
          </p:cNvPr>
          <p:cNvSpPr>
            <a:spLocks noGrp="1"/>
          </p:cNvSpPr>
          <p:nvPr>
            <p:ph type="title"/>
          </p:nvPr>
        </p:nvSpPr>
        <p:spPr>
          <a:xfrm>
            <a:off x="431801" y="935038"/>
            <a:ext cx="11425767" cy="500062"/>
          </a:xfrm>
        </p:spPr>
        <p:txBody>
          <a:bodyPr/>
          <a:lstStyle/>
          <a:p>
            <a:r>
              <a:rPr lang="de-DE"/>
              <a:t>Praktische Anwendungsmöglichkeiten für Einkäufer – Fallbeispiel Covestro (1/2)</a:t>
            </a:r>
          </a:p>
        </p:txBody>
      </p:sp>
      <p:sp>
        <p:nvSpPr>
          <p:cNvPr id="4" name="Fußzeilenplatzhalter 3">
            <a:extLst>
              <a:ext uri="{FF2B5EF4-FFF2-40B4-BE49-F238E27FC236}">
                <a16:creationId xmlns:a16="http://schemas.microsoft.com/office/drawing/2014/main" id="{D541BC83-5765-AA42-8516-56B026E39D64}"/>
              </a:ext>
            </a:extLst>
          </p:cNvPr>
          <p:cNvSpPr>
            <a:spLocks noGrp="1"/>
          </p:cNvSpPr>
          <p:nvPr>
            <p:ph type="ftr" sz="quarter" idx="10"/>
          </p:nvPr>
        </p:nvSpPr>
        <p:spPr/>
        <p:txBody>
          <a:bodyPr/>
          <a:lstStyle/>
          <a:p>
            <a:r>
              <a:rPr lang="de-DE" dirty="0" smtClean="0"/>
              <a:t>© LfU / IZU Infozentrum </a:t>
            </a:r>
            <a:r>
              <a:rPr lang="de-DE" dirty="0" err="1" smtClean="0"/>
              <a:t>UmweltWirtschaft</a:t>
            </a:r>
            <a:r>
              <a:rPr lang="de-DE" dirty="0" smtClean="0"/>
              <a:t> / 2022</a:t>
            </a:r>
            <a:endParaRPr lang="de-DE" dirty="0"/>
          </a:p>
        </p:txBody>
      </p:sp>
      <p:sp>
        <p:nvSpPr>
          <p:cNvPr id="6" name="Foliennummernplatzhalter 5">
            <a:extLst>
              <a:ext uri="{FF2B5EF4-FFF2-40B4-BE49-F238E27FC236}">
                <a16:creationId xmlns:a16="http://schemas.microsoft.com/office/drawing/2014/main" id="{1F327968-3A89-9C4C-A16A-755E0A964D3A}"/>
              </a:ext>
            </a:extLst>
          </p:cNvPr>
          <p:cNvSpPr>
            <a:spLocks noGrp="1"/>
          </p:cNvSpPr>
          <p:nvPr>
            <p:ph type="sldNum" sz="quarter" idx="4"/>
          </p:nvPr>
        </p:nvSpPr>
        <p:spPr/>
        <p:txBody>
          <a:bodyPr/>
          <a:lstStyle/>
          <a:p>
            <a:fld id="{894680D0-7A83-433A-9719-C4143F27F647}" type="slidenum">
              <a:rPr lang="de-DE" smtClean="0"/>
              <a:pPr/>
              <a:t>41</a:t>
            </a:fld>
            <a:endParaRPr lang="de-DE"/>
          </a:p>
        </p:txBody>
      </p:sp>
      <p:pic>
        <p:nvPicPr>
          <p:cNvPr id="8" name="Grafik 7">
            <a:extLst>
              <a:ext uri="{FF2B5EF4-FFF2-40B4-BE49-F238E27FC236}">
                <a16:creationId xmlns:a16="http://schemas.microsoft.com/office/drawing/2014/main" id="{012CE034-D448-C445-80DD-3CB8F03710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10730" y="1564288"/>
            <a:ext cx="546308" cy="553690"/>
          </a:xfrm>
          <a:prstGeom prst="rect">
            <a:avLst/>
          </a:prstGeom>
        </p:spPr>
      </p:pic>
      <p:sp>
        <p:nvSpPr>
          <p:cNvPr id="21" name="Fußzeilenplatzhalter 3">
            <a:extLst>
              <a:ext uri="{FF2B5EF4-FFF2-40B4-BE49-F238E27FC236}">
                <a16:creationId xmlns:a16="http://schemas.microsoft.com/office/drawing/2014/main" id="{162AB619-8D6A-A64B-898E-7B04D1306A24}"/>
              </a:ext>
            </a:extLst>
          </p:cNvPr>
          <p:cNvSpPr txBox="1">
            <a:spLocks/>
          </p:cNvSpPr>
          <p:nvPr/>
        </p:nvSpPr>
        <p:spPr bwMode="auto">
          <a:xfrm>
            <a:off x="431801" y="6477000"/>
            <a:ext cx="4904317"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eaLnBrk="0" fontAlgn="base" hangingPunct="0">
              <a:spcBef>
                <a:spcPct val="0"/>
              </a:spcBef>
              <a:spcAft>
                <a:spcPct val="0"/>
              </a:spcAft>
              <a:defRPr sz="1000" kern="1200">
                <a:solidFill>
                  <a:srgbClr val="3B687F"/>
                </a:solidFill>
                <a:latin typeface="Arial" charset="0"/>
                <a:ea typeface="ＭＳ Ｐゴシック"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algn="l"/>
            <a:r>
              <a:rPr lang="de-DE"/>
              <a:t>Quellen: Covestro (2021), CBS (2020)</a:t>
            </a:r>
          </a:p>
        </p:txBody>
      </p:sp>
      <p:sp>
        <p:nvSpPr>
          <p:cNvPr id="25" name="Rechteck 24">
            <a:extLst>
              <a:ext uri="{FF2B5EF4-FFF2-40B4-BE49-F238E27FC236}">
                <a16:creationId xmlns:a16="http://schemas.microsoft.com/office/drawing/2014/main" id="{59C1B9F9-9167-8D4B-B522-8AAFA0FC25DB}"/>
              </a:ext>
            </a:extLst>
          </p:cNvPr>
          <p:cNvSpPr/>
          <p:nvPr/>
        </p:nvSpPr>
        <p:spPr bwMode="auto">
          <a:xfrm>
            <a:off x="442913" y="2276475"/>
            <a:ext cx="5500687" cy="324485"/>
          </a:xfrm>
          <a:prstGeom prst="rect">
            <a:avLst/>
          </a:prstGeom>
          <a:solidFill>
            <a:srgbClr val="3B687F"/>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de-DE" sz="1400" b="1">
                <a:solidFill>
                  <a:schemeClr val="bg1"/>
                </a:solidFill>
              </a:rPr>
              <a:t>Strategische Leitlinien im Einkauf</a:t>
            </a:r>
          </a:p>
        </p:txBody>
      </p:sp>
      <p:sp>
        <p:nvSpPr>
          <p:cNvPr id="26" name="Rechteck 25">
            <a:extLst>
              <a:ext uri="{FF2B5EF4-FFF2-40B4-BE49-F238E27FC236}">
                <a16:creationId xmlns:a16="http://schemas.microsoft.com/office/drawing/2014/main" id="{B8A72818-0DDA-D04C-9BD0-2F31353062C8}"/>
              </a:ext>
            </a:extLst>
          </p:cNvPr>
          <p:cNvSpPr/>
          <p:nvPr/>
        </p:nvSpPr>
        <p:spPr bwMode="auto">
          <a:xfrm>
            <a:off x="442913" y="2624301"/>
            <a:ext cx="2684600" cy="1807849"/>
          </a:xfrm>
          <a:prstGeom prst="rect">
            <a:avLst/>
          </a:prstGeom>
          <a:solidFill>
            <a:schemeClr val="bg1"/>
          </a:solidFill>
          <a:ln w="9525" cap="flat" cmpd="sng" algn="ctr">
            <a:solidFill>
              <a:schemeClr val="bg1">
                <a:lumMod val="75000"/>
              </a:schemeClr>
            </a:solidFill>
            <a:prstDash val="solid"/>
            <a:round/>
            <a:headEnd type="none" w="med" len="med"/>
            <a:tailEnd type="none" w="med" len="med"/>
          </a:ln>
          <a:effectLst/>
        </p:spPr>
        <p:txBody>
          <a:bodyPr vert="horz" wrap="square" lIns="91440" tIns="72000" rIns="91440" bIns="45720" numCol="1" rtlCol="0" anchor="t" anchorCtr="0" compatLnSpc="1">
            <a:prstTxWarp prst="textNoShape">
              <a:avLst/>
            </a:prstTxWarp>
          </a:bodyPr>
          <a:lstStyle/>
          <a:p>
            <a:pPr algn="l">
              <a:spcBef>
                <a:spcPts val="300"/>
              </a:spcBef>
              <a:spcAft>
                <a:spcPts val="0"/>
              </a:spcAft>
            </a:pPr>
            <a:r>
              <a:rPr lang="de-DE" sz="1200" b="1">
                <a:solidFill>
                  <a:srgbClr val="3B687F"/>
                </a:solidFill>
              </a:rPr>
              <a:t>Zuverlässigkeit</a:t>
            </a:r>
          </a:p>
          <a:p>
            <a:pPr algn="l">
              <a:spcBef>
                <a:spcPts val="300"/>
              </a:spcBef>
              <a:spcAft>
                <a:spcPts val="0"/>
              </a:spcAft>
            </a:pPr>
            <a:r>
              <a:rPr lang="de-DE" sz="1200">
                <a:solidFill>
                  <a:srgbClr val="3B687F"/>
                </a:solidFill>
              </a:rPr>
              <a:t>Sicherung der Produktions-kontinuität und Stärkung der Wettbewerbsfähigkeit zusammen mit den Lieferanten durch hohe Standards für Sicherheit, Qualität und Zeitmanagement</a:t>
            </a:r>
            <a:r>
              <a:rPr lang="de-DE" sz="1100">
                <a:solidFill>
                  <a:srgbClr val="3B687F"/>
                </a:solidFill>
              </a:rPr>
              <a:t>.</a:t>
            </a:r>
          </a:p>
        </p:txBody>
      </p:sp>
      <p:sp>
        <p:nvSpPr>
          <p:cNvPr id="37" name="Rechteck 36">
            <a:extLst>
              <a:ext uri="{FF2B5EF4-FFF2-40B4-BE49-F238E27FC236}">
                <a16:creationId xmlns:a16="http://schemas.microsoft.com/office/drawing/2014/main" id="{4CD7A01B-C718-8845-8830-A5F23309932C}"/>
              </a:ext>
            </a:extLst>
          </p:cNvPr>
          <p:cNvSpPr/>
          <p:nvPr/>
        </p:nvSpPr>
        <p:spPr bwMode="auto">
          <a:xfrm>
            <a:off x="3259000" y="2624301"/>
            <a:ext cx="2684600" cy="1807849"/>
          </a:xfrm>
          <a:prstGeom prst="rect">
            <a:avLst/>
          </a:prstGeom>
          <a:solidFill>
            <a:schemeClr val="bg1"/>
          </a:solidFill>
          <a:ln w="9525" cap="flat" cmpd="sng" algn="ctr">
            <a:solidFill>
              <a:schemeClr val="bg1">
                <a:lumMod val="75000"/>
              </a:schemeClr>
            </a:solidFill>
            <a:prstDash val="solid"/>
            <a:round/>
            <a:headEnd type="none" w="med" len="med"/>
            <a:tailEnd type="none" w="med" len="med"/>
          </a:ln>
          <a:effectLst/>
        </p:spPr>
        <p:txBody>
          <a:bodyPr vert="horz" wrap="square" lIns="91440" tIns="72000" rIns="91440" bIns="45720" numCol="1" rtlCol="0" anchor="t" anchorCtr="0" compatLnSpc="1">
            <a:prstTxWarp prst="textNoShape">
              <a:avLst/>
            </a:prstTxWarp>
          </a:bodyPr>
          <a:lstStyle/>
          <a:p>
            <a:pPr algn="l">
              <a:spcBef>
                <a:spcPts val="300"/>
              </a:spcBef>
              <a:spcAft>
                <a:spcPts val="0"/>
              </a:spcAft>
            </a:pPr>
            <a:r>
              <a:rPr lang="de-DE" sz="1200" b="1" dirty="0">
                <a:solidFill>
                  <a:srgbClr val="3B687F"/>
                </a:solidFill>
              </a:rPr>
              <a:t>Nachhaltigkeit</a:t>
            </a:r>
          </a:p>
          <a:p>
            <a:pPr algn="l">
              <a:spcBef>
                <a:spcPts val="300"/>
              </a:spcBef>
              <a:spcAft>
                <a:spcPts val="0"/>
              </a:spcAft>
            </a:pPr>
            <a:r>
              <a:rPr lang="de-DE" sz="1200" dirty="0">
                <a:solidFill>
                  <a:srgbClr val="3B687F"/>
                </a:solidFill>
              </a:rPr>
              <a:t>Verankerung hoher Nachhaltig-</a:t>
            </a:r>
            <a:r>
              <a:rPr lang="de-DE" sz="1200" dirty="0" err="1">
                <a:solidFill>
                  <a:srgbClr val="3B687F"/>
                </a:solidFill>
              </a:rPr>
              <a:t>keitsstandards</a:t>
            </a:r>
            <a:r>
              <a:rPr lang="de-DE" sz="1200" dirty="0">
                <a:solidFill>
                  <a:srgbClr val="3B687F"/>
                </a:solidFill>
              </a:rPr>
              <a:t> entlang der </a:t>
            </a:r>
            <a:r>
              <a:rPr lang="de-DE" sz="1200" dirty="0" err="1">
                <a:solidFill>
                  <a:srgbClr val="3B687F"/>
                </a:solidFill>
              </a:rPr>
              <a:t>ge</a:t>
            </a:r>
            <a:r>
              <a:rPr lang="de-DE" sz="1200" dirty="0">
                <a:solidFill>
                  <a:srgbClr val="3B687F"/>
                </a:solidFill>
              </a:rPr>
              <a:t>-samten Wertschöpfungskette und Zusammenarbeit mit den Liefe-</a:t>
            </a:r>
            <a:r>
              <a:rPr lang="de-DE" sz="1200" dirty="0" err="1">
                <a:solidFill>
                  <a:srgbClr val="3B687F"/>
                </a:solidFill>
              </a:rPr>
              <a:t>ranten</a:t>
            </a:r>
            <a:r>
              <a:rPr lang="de-DE" sz="1200" dirty="0">
                <a:solidFill>
                  <a:srgbClr val="3B687F"/>
                </a:solidFill>
              </a:rPr>
              <a:t> bei der Entwicklung neuer Lösungen für mehr Nachhaltigkeit.</a:t>
            </a:r>
          </a:p>
        </p:txBody>
      </p:sp>
      <p:sp>
        <p:nvSpPr>
          <p:cNvPr id="38" name="Rechteck 37">
            <a:extLst>
              <a:ext uri="{FF2B5EF4-FFF2-40B4-BE49-F238E27FC236}">
                <a16:creationId xmlns:a16="http://schemas.microsoft.com/office/drawing/2014/main" id="{6837D9E6-33F2-5043-AE10-1B2717116D35}"/>
              </a:ext>
            </a:extLst>
          </p:cNvPr>
          <p:cNvSpPr/>
          <p:nvPr/>
        </p:nvSpPr>
        <p:spPr bwMode="auto">
          <a:xfrm>
            <a:off x="442913" y="4534532"/>
            <a:ext cx="2684600" cy="1807849"/>
          </a:xfrm>
          <a:prstGeom prst="rect">
            <a:avLst/>
          </a:prstGeom>
          <a:solidFill>
            <a:schemeClr val="bg1"/>
          </a:solidFill>
          <a:ln w="9525" cap="flat" cmpd="sng" algn="ctr">
            <a:solidFill>
              <a:schemeClr val="bg1">
                <a:lumMod val="75000"/>
              </a:schemeClr>
            </a:solidFill>
            <a:prstDash val="solid"/>
            <a:round/>
            <a:headEnd type="none" w="med" len="med"/>
            <a:tailEnd type="none" w="med" len="med"/>
          </a:ln>
          <a:effectLst/>
        </p:spPr>
        <p:txBody>
          <a:bodyPr vert="horz" wrap="square" lIns="91440" tIns="72000" rIns="91440" bIns="45720" numCol="1" rtlCol="0" anchor="t" anchorCtr="0" compatLnSpc="1">
            <a:prstTxWarp prst="textNoShape">
              <a:avLst/>
            </a:prstTxWarp>
          </a:bodyPr>
          <a:lstStyle/>
          <a:p>
            <a:pPr algn="l">
              <a:spcBef>
                <a:spcPts val="300"/>
              </a:spcBef>
              <a:spcAft>
                <a:spcPts val="0"/>
              </a:spcAft>
            </a:pPr>
            <a:r>
              <a:rPr lang="de-DE" sz="1200" b="1">
                <a:solidFill>
                  <a:srgbClr val="3B687F"/>
                </a:solidFill>
              </a:rPr>
              <a:t>Kostentransformation</a:t>
            </a:r>
          </a:p>
          <a:p>
            <a:pPr algn="l">
              <a:spcBef>
                <a:spcPts val="300"/>
              </a:spcBef>
              <a:spcAft>
                <a:spcPts val="0"/>
              </a:spcAft>
            </a:pPr>
            <a:r>
              <a:rPr lang="de-DE" sz="1200">
                <a:solidFill>
                  <a:srgbClr val="3B687F"/>
                </a:solidFill>
              </a:rPr>
              <a:t>Erzielung dauerhafter </a:t>
            </a:r>
            <a:r>
              <a:rPr lang="de-DE" sz="1200" err="1">
                <a:solidFill>
                  <a:srgbClr val="3B687F"/>
                </a:solidFill>
              </a:rPr>
              <a:t>Kostenein-sparungen</a:t>
            </a:r>
            <a:r>
              <a:rPr lang="de-DE" sz="1200">
                <a:solidFill>
                  <a:srgbClr val="3B687F"/>
                </a:solidFill>
              </a:rPr>
              <a:t> durch die Zusammen-arbeit mit den Lieferanten und den Austausch von Know-how und Best Practices.</a:t>
            </a:r>
          </a:p>
        </p:txBody>
      </p:sp>
      <p:sp>
        <p:nvSpPr>
          <p:cNvPr id="39" name="Rechteck 38">
            <a:extLst>
              <a:ext uri="{FF2B5EF4-FFF2-40B4-BE49-F238E27FC236}">
                <a16:creationId xmlns:a16="http://schemas.microsoft.com/office/drawing/2014/main" id="{CCC871E0-DB71-334A-A706-A841C96C31EC}"/>
              </a:ext>
            </a:extLst>
          </p:cNvPr>
          <p:cNvSpPr/>
          <p:nvPr/>
        </p:nvSpPr>
        <p:spPr bwMode="auto">
          <a:xfrm>
            <a:off x="3259000" y="4534532"/>
            <a:ext cx="2684600" cy="1807849"/>
          </a:xfrm>
          <a:prstGeom prst="rect">
            <a:avLst/>
          </a:prstGeom>
          <a:solidFill>
            <a:schemeClr val="bg1"/>
          </a:solidFill>
          <a:ln w="9525" cap="flat" cmpd="sng" algn="ctr">
            <a:solidFill>
              <a:schemeClr val="bg1">
                <a:lumMod val="75000"/>
              </a:schemeClr>
            </a:solidFill>
            <a:prstDash val="solid"/>
            <a:round/>
            <a:headEnd type="none" w="med" len="med"/>
            <a:tailEnd type="none" w="med" len="med"/>
          </a:ln>
          <a:effectLst/>
        </p:spPr>
        <p:txBody>
          <a:bodyPr vert="horz" wrap="square" lIns="91440" tIns="72000" rIns="91440" bIns="45720" numCol="1" rtlCol="0" anchor="t" anchorCtr="0" compatLnSpc="1">
            <a:prstTxWarp prst="textNoShape">
              <a:avLst/>
            </a:prstTxWarp>
          </a:bodyPr>
          <a:lstStyle/>
          <a:p>
            <a:pPr algn="l">
              <a:spcBef>
                <a:spcPts val="300"/>
              </a:spcBef>
              <a:spcAft>
                <a:spcPts val="0"/>
              </a:spcAft>
            </a:pPr>
            <a:r>
              <a:rPr lang="de-DE" sz="1200" b="1" dirty="0">
                <a:solidFill>
                  <a:srgbClr val="3B687F"/>
                </a:solidFill>
              </a:rPr>
              <a:t>Innovation</a:t>
            </a:r>
          </a:p>
          <a:p>
            <a:pPr algn="l">
              <a:spcBef>
                <a:spcPts val="300"/>
              </a:spcBef>
              <a:spcAft>
                <a:spcPts val="0"/>
              </a:spcAft>
            </a:pPr>
            <a:r>
              <a:rPr lang="de-DE" sz="1200" dirty="0">
                <a:solidFill>
                  <a:srgbClr val="3B687F"/>
                </a:solidFill>
              </a:rPr>
              <a:t>Verständnis der gegenseitigen Bedürfnisse und Bündelung des Innovationspotenzials für gemeinsame Geschäftsaktivitäten.</a:t>
            </a:r>
          </a:p>
        </p:txBody>
      </p:sp>
      <p:sp>
        <p:nvSpPr>
          <p:cNvPr id="29" name="Textfeld 28">
            <a:extLst>
              <a:ext uri="{FF2B5EF4-FFF2-40B4-BE49-F238E27FC236}">
                <a16:creationId xmlns:a16="http://schemas.microsoft.com/office/drawing/2014/main" id="{AD7F7E7D-3674-E646-B66E-703CFB8D4688}"/>
              </a:ext>
            </a:extLst>
          </p:cNvPr>
          <p:cNvSpPr txBox="1"/>
          <p:nvPr/>
        </p:nvSpPr>
        <p:spPr>
          <a:xfrm>
            <a:off x="431800" y="1628774"/>
            <a:ext cx="10872000" cy="493200"/>
          </a:xfrm>
          <a:prstGeom prst="rect">
            <a:avLst/>
          </a:prstGeom>
          <a:noFill/>
        </p:spPr>
        <p:txBody>
          <a:bodyPr wrap="square" rtlCol="0">
            <a:spAutoFit/>
          </a:bodyPr>
          <a:lstStyle/>
          <a:p>
            <a:pPr algn="l"/>
            <a:r>
              <a:rPr lang="de-DE" sz="1300" err="1">
                <a:solidFill>
                  <a:srgbClr val="3B687F"/>
                </a:solidFill>
              </a:rPr>
              <a:t>Covestro</a:t>
            </a:r>
            <a:r>
              <a:rPr lang="de-DE" sz="1300">
                <a:solidFill>
                  <a:srgbClr val="3B687F"/>
                </a:solidFill>
              </a:rPr>
              <a:t> zählt zu den weltweit führenden Herstellern von Hightech-Polymerwerkstoffen u.a. für die Automobil- und Bauindustrie. Der Einkauf schafft wichtige Wettbewerbsvorteile, indem eine nachhaltige Wertschöpfung durch Innovation und kaufmännische Exzellenz vorangetrieben wird.</a:t>
            </a:r>
          </a:p>
        </p:txBody>
      </p:sp>
      <p:sp>
        <p:nvSpPr>
          <p:cNvPr id="35" name="Rechteck 34">
            <a:extLst>
              <a:ext uri="{FF2B5EF4-FFF2-40B4-BE49-F238E27FC236}">
                <a16:creationId xmlns:a16="http://schemas.microsoft.com/office/drawing/2014/main" id="{B0240BEE-EE9C-E941-AA2E-1C260C13FF50}"/>
              </a:ext>
            </a:extLst>
          </p:cNvPr>
          <p:cNvSpPr/>
          <p:nvPr/>
        </p:nvSpPr>
        <p:spPr bwMode="auto">
          <a:xfrm>
            <a:off x="6356881" y="2276475"/>
            <a:ext cx="5500687" cy="324485"/>
          </a:xfrm>
          <a:prstGeom prst="rect">
            <a:avLst/>
          </a:prstGeom>
          <a:solidFill>
            <a:srgbClr val="3B687F"/>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de-DE" sz="1400" b="1">
                <a:solidFill>
                  <a:schemeClr val="bg1"/>
                </a:solidFill>
              </a:rPr>
              <a:t>Weg zum nachhaltigen Einkauf</a:t>
            </a:r>
          </a:p>
        </p:txBody>
      </p:sp>
      <p:sp>
        <p:nvSpPr>
          <p:cNvPr id="36" name="Rechteck 35">
            <a:extLst>
              <a:ext uri="{FF2B5EF4-FFF2-40B4-BE49-F238E27FC236}">
                <a16:creationId xmlns:a16="http://schemas.microsoft.com/office/drawing/2014/main" id="{4E1FFD41-0E8F-0444-B5F7-FB4DEE97A89E}"/>
              </a:ext>
            </a:extLst>
          </p:cNvPr>
          <p:cNvSpPr/>
          <p:nvPr/>
        </p:nvSpPr>
        <p:spPr bwMode="auto">
          <a:xfrm>
            <a:off x="6356881" y="2624300"/>
            <a:ext cx="5500687" cy="3720937"/>
          </a:xfrm>
          <a:prstGeom prst="rect">
            <a:avLst/>
          </a:prstGeom>
          <a:solidFill>
            <a:schemeClr val="bg1"/>
          </a:solidFill>
          <a:ln w="9525" cap="flat" cmpd="sng" algn="ctr">
            <a:solidFill>
              <a:schemeClr val="bg1">
                <a:lumMod val="75000"/>
              </a:schemeClr>
            </a:solidFill>
            <a:prstDash val="solid"/>
            <a:round/>
            <a:headEnd type="none" w="med" len="med"/>
            <a:tailEnd type="none" w="med" len="med"/>
          </a:ln>
          <a:effectLst/>
        </p:spPr>
        <p:txBody>
          <a:bodyPr vert="horz" wrap="square" lIns="91440" tIns="72000" rIns="91440" bIns="45720" numCol="1" rtlCol="0" anchor="t" anchorCtr="0" compatLnSpc="1">
            <a:prstTxWarp prst="textNoShape">
              <a:avLst/>
            </a:prstTxWarp>
          </a:bodyPr>
          <a:lstStyle/>
          <a:p>
            <a:pPr marL="182563" indent="-182563" algn="l">
              <a:spcBef>
                <a:spcPts val="300"/>
              </a:spcBef>
              <a:spcAft>
                <a:spcPts val="0"/>
              </a:spcAft>
              <a:buFont typeface="Arial" panose="020B0604020202020204" pitchFamily="34" charset="0"/>
              <a:buChar char="•"/>
            </a:pPr>
            <a:r>
              <a:rPr lang="de-DE" sz="1200" dirty="0">
                <a:solidFill>
                  <a:srgbClr val="3B687F"/>
                </a:solidFill>
              </a:rPr>
              <a:t>Deutliche Verbesserung in den </a:t>
            </a:r>
            <a:r>
              <a:rPr lang="de-DE" sz="1200" b="1" dirty="0">
                <a:solidFill>
                  <a:srgbClr val="3B687F"/>
                </a:solidFill>
              </a:rPr>
              <a:t>Nachhaltigkeitsprozessen</a:t>
            </a:r>
            <a:r>
              <a:rPr lang="de-DE" sz="1200" dirty="0">
                <a:solidFill>
                  <a:srgbClr val="3B687F"/>
                </a:solidFill>
              </a:rPr>
              <a:t> innerhalb </a:t>
            </a:r>
            <a:r>
              <a:rPr lang="de-DE" sz="1200" dirty="0" err="1">
                <a:solidFill>
                  <a:srgbClr val="3B687F"/>
                </a:solidFill>
              </a:rPr>
              <a:t>Covestros</a:t>
            </a:r>
            <a:r>
              <a:rPr lang="de-DE" sz="1200" dirty="0">
                <a:solidFill>
                  <a:srgbClr val="3B687F"/>
                </a:solidFill>
              </a:rPr>
              <a:t> Beschaffung im Laufe der der letzten Dekaden.</a:t>
            </a:r>
          </a:p>
          <a:p>
            <a:pPr marL="182563" indent="-182563" algn="l">
              <a:spcBef>
                <a:spcPts val="300"/>
              </a:spcBef>
              <a:spcAft>
                <a:spcPts val="0"/>
              </a:spcAft>
              <a:buFont typeface="Arial" panose="020B0604020202020204" pitchFamily="34" charset="0"/>
              <a:buChar char="•"/>
            </a:pPr>
            <a:r>
              <a:rPr lang="de-DE" sz="1200" dirty="0">
                <a:solidFill>
                  <a:srgbClr val="3B687F"/>
                </a:solidFill>
              </a:rPr>
              <a:t>Etablierung des Themas in der </a:t>
            </a:r>
            <a:r>
              <a:rPr lang="de-DE" sz="1200" b="1" dirty="0">
                <a:solidFill>
                  <a:srgbClr val="3B687F"/>
                </a:solidFill>
              </a:rPr>
              <a:t>Kultur</a:t>
            </a:r>
            <a:r>
              <a:rPr lang="de-DE" sz="1200" dirty="0">
                <a:solidFill>
                  <a:srgbClr val="3B687F"/>
                </a:solidFill>
              </a:rPr>
              <a:t> der Abteilungen und Stärkung des </a:t>
            </a:r>
            <a:r>
              <a:rPr lang="de-DE" sz="1200" b="1" dirty="0">
                <a:solidFill>
                  <a:srgbClr val="3B687F"/>
                </a:solidFill>
              </a:rPr>
              <a:t>Bewusstseins</a:t>
            </a:r>
            <a:r>
              <a:rPr lang="de-DE" sz="1200" dirty="0">
                <a:solidFill>
                  <a:srgbClr val="3B687F"/>
                </a:solidFill>
              </a:rPr>
              <a:t> auf den verschiedenen Ebenen in der Organisation. </a:t>
            </a:r>
          </a:p>
          <a:p>
            <a:pPr marL="182563" indent="-182563" algn="l">
              <a:spcBef>
                <a:spcPts val="300"/>
              </a:spcBef>
              <a:spcAft>
                <a:spcPts val="0"/>
              </a:spcAft>
              <a:buFont typeface="Arial" panose="020B0604020202020204" pitchFamily="34" charset="0"/>
              <a:buChar char="•"/>
            </a:pPr>
            <a:r>
              <a:rPr lang="de-DE" sz="1200" dirty="0">
                <a:solidFill>
                  <a:srgbClr val="3B687F"/>
                </a:solidFill>
              </a:rPr>
              <a:t>Durchführung eines </a:t>
            </a:r>
            <a:r>
              <a:rPr lang="de-DE" sz="1200" b="1" dirty="0">
                <a:solidFill>
                  <a:srgbClr val="3B687F"/>
                </a:solidFill>
              </a:rPr>
              <a:t>internen Nachhaltigkeits-Workshops </a:t>
            </a:r>
            <a:r>
              <a:rPr lang="de-DE" sz="1200" dirty="0">
                <a:solidFill>
                  <a:srgbClr val="3B687F"/>
                </a:solidFill>
              </a:rPr>
              <a:t>zum besseren Verständnis und Entgegenkommen der Anliegen und Bedürfnisse der Lieferanten bei </a:t>
            </a:r>
            <a:r>
              <a:rPr lang="de-DE" sz="1200" dirty="0" err="1">
                <a:solidFill>
                  <a:srgbClr val="3B687F"/>
                </a:solidFill>
              </a:rPr>
              <a:t>Covestro</a:t>
            </a:r>
            <a:r>
              <a:rPr lang="de-DE" sz="1200" dirty="0">
                <a:solidFill>
                  <a:srgbClr val="3B687F"/>
                </a:solidFill>
              </a:rPr>
              <a:t>.</a:t>
            </a:r>
          </a:p>
          <a:p>
            <a:pPr marL="182563" indent="-182563" algn="l">
              <a:spcBef>
                <a:spcPts val="300"/>
              </a:spcBef>
              <a:spcAft>
                <a:spcPts val="0"/>
              </a:spcAft>
              <a:buFont typeface="Arial" panose="020B0604020202020204" pitchFamily="34" charset="0"/>
              <a:buChar char="•"/>
            </a:pPr>
            <a:r>
              <a:rPr lang="de-DE" sz="1200" dirty="0">
                <a:solidFill>
                  <a:srgbClr val="3B687F"/>
                </a:solidFill>
              </a:rPr>
              <a:t>Einbringung der </a:t>
            </a:r>
            <a:r>
              <a:rPr lang="de-DE" sz="1200" b="1" dirty="0">
                <a:solidFill>
                  <a:srgbClr val="3B687F"/>
                </a:solidFill>
              </a:rPr>
              <a:t>Perspektiven</a:t>
            </a:r>
            <a:r>
              <a:rPr lang="de-DE" sz="1200" dirty="0">
                <a:solidFill>
                  <a:srgbClr val="3B687F"/>
                </a:solidFill>
              </a:rPr>
              <a:t> </a:t>
            </a:r>
            <a:r>
              <a:rPr lang="de-DE" sz="1200" b="1" dirty="0">
                <a:solidFill>
                  <a:srgbClr val="3B687F"/>
                </a:solidFill>
              </a:rPr>
              <a:t>der</a:t>
            </a:r>
            <a:r>
              <a:rPr lang="de-DE" sz="1200" dirty="0">
                <a:solidFill>
                  <a:srgbClr val="3B687F"/>
                </a:solidFill>
              </a:rPr>
              <a:t> </a:t>
            </a:r>
            <a:r>
              <a:rPr lang="de-DE" sz="1200" b="1" dirty="0">
                <a:solidFill>
                  <a:srgbClr val="3B687F"/>
                </a:solidFill>
              </a:rPr>
              <a:t>Einkaufsexperten</a:t>
            </a:r>
            <a:r>
              <a:rPr lang="de-DE" sz="1200" dirty="0">
                <a:solidFill>
                  <a:srgbClr val="3B687F"/>
                </a:solidFill>
              </a:rPr>
              <a:t> und </a:t>
            </a:r>
            <a:r>
              <a:rPr lang="de-DE" sz="1200" b="1" dirty="0">
                <a:solidFill>
                  <a:srgbClr val="3B687F"/>
                </a:solidFill>
              </a:rPr>
              <a:t>Zulieferer </a:t>
            </a:r>
            <a:r>
              <a:rPr lang="de-DE" sz="1200" dirty="0">
                <a:solidFill>
                  <a:srgbClr val="3B687F"/>
                </a:solidFill>
              </a:rPr>
              <a:t>im Workshop.</a:t>
            </a:r>
          </a:p>
          <a:p>
            <a:pPr marL="182563" indent="-182563" algn="l">
              <a:spcBef>
                <a:spcPts val="300"/>
              </a:spcBef>
              <a:spcAft>
                <a:spcPts val="0"/>
              </a:spcAft>
              <a:buFont typeface="Arial" panose="020B0604020202020204" pitchFamily="34" charset="0"/>
              <a:buChar char="•"/>
            </a:pPr>
            <a:r>
              <a:rPr lang="de-DE" sz="1200" dirty="0">
                <a:solidFill>
                  <a:srgbClr val="3B687F"/>
                </a:solidFill>
              </a:rPr>
              <a:t>Entwicklung und Austausch von </a:t>
            </a:r>
            <a:r>
              <a:rPr lang="de-DE" sz="1200" b="1" dirty="0">
                <a:solidFill>
                  <a:srgbClr val="3B687F"/>
                </a:solidFill>
              </a:rPr>
              <a:t>Best Practices </a:t>
            </a:r>
            <a:r>
              <a:rPr lang="de-DE" sz="1200" dirty="0">
                <a:solidFill>
                  <a:srgbClr val="3B687F"/>
                </a:solidFill>
              </a:rPr>
              <a:t>als nächster Schritt</a:t>
            </a:r>
            <a:r>
              <a:rPr lang="de-DE" sz="1200" b="1" dirty="0">
                <a:solidFill>
                  <a:srgbClr val="3B687F"/>
                </a:solidFill>
              </a:rPr>
              <a:t>.</a:t>
            </a:r>
          </a:p>
          <a:p>
            <a:pPr marL="182563" indent="-182563" algn="l">
              <a:spcBef>
                <a:spcPts val="300"/>
              </a:spcBef>
              <a:spcAft>
                <a:spcPts val="0"/>
              </a:spcAft>
              <a:buFont typeface="Arial" panose="020B0604020202020204" pitchFamily="34" charset="0"/>
              <a:buChar char="•"/>
            </a:pPr>
            <a:r>
              <a:rPr lang="de-DE" sz="1200" dirty="0">
                <a:solidFill>
                  <a:srgbClr val="3B687F"/>
                </a:solidFill>
              </a:rPr>
              <a:t>Ziel der Erfüllung der </a:t>
            </a:r>
            <a:r>
              <a:rPr lang="de-DE" sz="1200" b="1" dirty="0">
                <a:solidFill>
                  <a:srgbClr val="3B687F"/>
                </a:solidFill>
              </a:rPr>
              <a:t>Nachhaltigkeitsanforderungen</a:t>
            </a:r>
            <a:r>
              <a:rPr lang="de-DE" sz="1200" dirty="0">
                <a:solidFill>
                  <a:srgbClr val="3B687F"/>
                </a:solidFill>
              </a:rPr>
              <a:t> von allen Zulieferern </a:t>
            </a:r>
            <a:r>
              <a:rPr lang="de-DE" sz="1200" dirty="0" err="1">
                <a:solidFill>
                  <a:srgbClr val="3B687F"/>
                </a:solidFill>
              </a:rPr>
              <a:t>Covestros</a:t>
            </a:r>
            <a:r>
              <a:rPr lang="de-DE" sz="1200" dirty="0">
                <a:solidFill>
                  <a:srgbClr val="3B687F"/>
                </a:solidFill>
              </a:rPr>
              <a:t> bis </a:t>
            </a:r>
            <a:r>
              <a:rPr lang="de-DE" sz="1200" b="1" dirty="0">
                <a:solidFill>
                  <a:srgbClr val="3B687F"/>
                </a:solidFill>
              </a:rPr>
              <a:t>2025</a:t>
            </a:r>
            <a:r>
              <a:rPr lang="de-DE" sz="1200" dirty="0">
                <a:solidFill>
                  <a:srgbClr val="3B687F"/>
                </a:solidFill>
              </a:rPr>
              <a:t>. Steuerung und Priorisierung der Aktivitäten durch jährliche Zielvorgaben.</a:t>
            </a:r>
            <a:endParaRPr lang="de-DE" sz="1050" dirty="0">
              <a:solidFill>
                <a:srgbClr val="3B687F"/>
              </a:solidFill>
            </a:endParaRPr>
          </a:p>
        </p:txBody>
      </p:sp>
      <p:sp>
        <p:nvSpPr>
          <p:cNvPr id="41" name="Abgerundetes Rechteck 40">
            <a:extLst>
              <a:ext uri="{FF2B5EF4-FFF2-40B4-BE49-F238E27FC236}">
                <a16:creationId xmlns:a16="http://schemas.microsoft.com/office/drawing/2014/main" id="{5A1369C8-53EF-A944-A0E7-B6A20DBFC4F0}"/>
              </a:ext>
            </a:extLst>
          </p:cNvPr>
          <p:cNvSpPr/>
          <p:nvPr/>
        </p:nvSpPr>
        <p:spPr bwMode="auto">
          <a:xfrm>
            <a:off x="2531567" y="4324619"/>
            <a:ext cx="1323380" cy="324485"/>
          </a:xfrm>
          <a:prstGeom prst="roundRect">
            <a:avLst/>
          </a:prstGeom>
          <a:solidFill>
            <a:srgbClr val="F9AA00"/>
          </a:solidFill>
          <a:ln w="1270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400" b="1" i="0" u="none" strike="noStrike" cap="none" normalizeH="0">
                <a:ln>
                  <a:noFill/>
                </a:ln>
                <a:solidFill>
                  <a:schemeClr val="bg1"/>
                </a:solidFill>
                <a:effectLst/>
                <a:latin typeface="Arial" charset="0"/>
                <a:ea typeface="ＭＳ Ｐゴシック" charset="-128"/>
              </a:rPr>
              <a:t>Wertbeitrag</a:t>
            </a:r>
          </a:p>
        </p:txBody>
      </p:sp>
      <p:sp>
        <p:nvSpPr>
          <p:cNvPr id="18" name="Datumsplatzhalter 5">
            <a:extLst>
              <a:ext uri="{FF2B5EF4-FFF2-40B4-BE49-F238E27FC236}">
                <a16:creationId xmlns:a16="http://schemas.microsoft.com/office/drawing/2014/main" id="{08354C52-D02C-0A44-A8A6-D7128F3A96CE}"/>
              </a:ext>
            </a:extLst>
          </p:cNvPr>
          <p:cNvSpPr>
            <a:spLocks noGrp="1"/>
          </p:cNvSpPr>
          <p:nvPr>
            <p:ph type="dt" sz="half" idx="12"/>
          </p:nvPr>
        </p:nvSpPr>
        <p:spPr>
          <a:xfrm>
            <a:off x="431801" y="223838"/>
            <a:ext cx="8450942" cy="476250"/>
          </a:xfrm>
        </p:spPr>
        <p:txBody>
          <a:bodyPr/>
          <a:lstStyle/>
          <a:p>
            <a:r>
              <a:rPr lang="de-DE" smtClean="0"/>
              <a:t>Schulungskonzept für Nachhaltigen Einkauf – 3. Praktische Anwendung &amp; Vernetzung</a:t>
            </a:r>
            <a:endParaRPr lang="de-DE" kern="0">
              <a:cs typeface="Calibri" panose="020F0502020204030204" pitchFamily="34" charset="0"/>
            </a:endParaRPr>
          </a:p>
        </p:txBody>
      </p:sp>
    </p:spTree>
    <p:extLst>
      <p:ext uri="{BB962C8B-B14F-4D97-AF65-F5344CB8AC3E}">
        <p14:creationId xmlns:p14="http://schemas.microsoft.com/office/powerpoint/2010/main" val="19066304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032746-FDC1-F642-8CE8-4CE6A6B7BBF6}"/>
              </a:ext>
            </a:extLst>
          </p:cNvPr>
          <p:cNvSpPr>
            <a:spLocks noGrp="1"/>
          </p:cNvSpPr>
          <p:nvPr>
            <p:ph type="title"/>
          </p:nvPr>
        </p:nvSpPr>
        <p:spPr>
          <a:xfrm>
            <a:off x="431801" y="935038"/>
            <a:ext cx="11425767" cy="500062"/>
          </a:xfrm>
        </p:spPr>
        <p:txBody>
          <a:bodyPr/>
          <a:lstStyle/>
          <a:p>
            <a:r>
              <a:rPr lang="de-DE"/>
              <a:t>Praktische Anwendungsmöglichkeiten für Einkäufer – Fallbeispiel Covestro (2/2)</a:t>
            </a:r>
          </a:p>
        </p:txBody>
      </p:sp>
      <p:sp>
        <p:nvSpPr>
          <p:cNvPr id="4" name="Fußzeilenplatzhalter 3">
            <a:extLst>
              <a:ext uri="{FF2B5EF4-FFF2-40B4-BE49-F238E27FC236}">
                <a16:creationId xmlns:a16="http://schemas.microsoft.com/office/drawing/2014/main" id="{D541BC83-5765-AA42-8516-56B026E39D64}"/>
              </a:ext>
            </a:extLst>
          </p:cNvPr>
          <p:cNvSpPr>
            <a:spLocks noGrp="1"/>
          </p:cNvSpPr>
          <p:nvPr>
            <p:ph type="ftr" sz="quarter" idx="10"/>
          </p:nvPr>
        </p:nvSpPr>
        <p:spPr/>
        <p:txBody>
          <a:bodyPr/>
          <a:lstStyle/>
          <a:p>
            <a:r>
              <a:rPr lang="de-DE" dirty="0" smtClean="0"/>
              <a:t>© LfU / IZU Infozentrum </a:t>
            </a:r>
            <a:r>
              <a:rPr lang="de-DE" dirty="0" err="1" smtClean="0"/>
              <a:t>UmweltWirtschaft</a:t>
            </a:r>
            <a:r>
              <a:rPr lang="de-DE" dirty="0" smtClean="0"/>
              <a:t> / 2022</a:t>
            </a:r>
            <a:endParaRPr lang="de-DE" dirty="0"/>
          </a:p>
        </p:txBody>
      </p:sp>
      <p:sp>
        <p:nvSpPr>
          <p:cNvPr id="6" name="Foliennummernplatzhalter 5">
            <a:extLst>
              <a:ext uri="{FF2B5EF4-FFF2-40B4-BE49-F238E27FC236}">
                <a16:creationId xmlns:a16="http://schemas.microsoft.com/office/drawing/2014/main" id="{1F327968-3A89-9C4C-A16A-755E0A964D3A}"/>
              </a:ext>
            </a:extLst>
          </p:cNvPr>
          <p:cNvSpPr>
            <a:spLocks noGrp="1"/>
          </p:cNvSpPr>
          <p:nvPr>
            <p:ph type="sldNum" sz="quarter" idx="4"/>
          </p:nvPr>
        </p:nvSpPr>
        <p:spPr/>
        <p:txBody>
          <a:bodyPr/>
          <a:lstStyle/>
          <a:p>
            <a:fld id="{894680D0-7A83-433A-9719-C4143F27F647}" type="slidenum">
              <a:rPr lang="de-DE" smtClean="0"/>
              <a:pPr/>
              <a:t>42</a:t>
            </a:fld>
            <a:endParaRPr lang="de-DE"/>
          </a:p>
        </p:txBody>
      </p:sp>
      <p:sp>
        <p:nvSpPr>
          <p:cNvPr id="21" name="Fußzeilenplatzhalter 3">
            <a:extLst>
              <a:ext uri="{FF2B5EF4-FFF2-40B4-BE49-F238E27FC236}">
                <a16:creationId xmlns:a16="http://schemas.microsoft.com/office/drawing/2014/main" id="{162AB619-8D6A-A64B-898E-7B04D1306A24}"/>
              </a:ext>
            </a:extLst>
          </p:cNvPr>
          <p:cNvSpPr txBox="1">
            <a:spLocks/>
          </p:cNvSpPr>
          <p:nvPr/>
        </p:nvSpPr>
        <p:spPr bwMode="auto">
          <a:xfrm>
            <a:off x="431801" y="6324078"/>
            <a:ext cx="5884103" cy="432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eaLnBrk="0" fontAlgn="base" hangingPunct="0">
              <a:spcBef>
                <a:spcPct val="0"/>
              </a:spcBef>
              <a:spcAft>
                <a:spcPct val="0"/>
              </a:spcAft>
              <a:defRPr sz="1000" kern="1200">
                <a:solidFill>
                  <a:srgbClr val="3B687F"/>
                </a:solidFill>
                <a:latin typeface="Arial" charset="0"/>
                <a:ea typeface="ＭＳ Ｐゴシック"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algn="l"/>
            <a:r>
              <a:rPr lang="de-DE"/>
              <a:t>HSEQ = Health, </a:t>
            </a:r>
            <a:r>
              <a:rPr lang="de-DE" err="1"/>
              <a:t>Safety</a:t>
            </a:r>
            <a:r>
              <a:rPr lang="de-DE"/>
              <a:t>, Environment, Quality (Gesundheit, Sicherheit, Umweltschutz, Qualität) </a:t>
            </a:r>
          </a:p>
          <a:p>
            <a:pPr algn="l"/>
            <a:r>
              <a:rPr lang="de-DE"/>
              <a:t>Quellen: Covestro (2021), CBS (2020)</a:t>
            </a:r>
          </a:p>
        </p:txBody>
      </p:sp>
      <p:sp>
        <p:nvSpPr>
          <p:cNvPr id="36" name="Rechteck 35">
            <a:extLst>
              <a:ext uri="{FF2B5EF4-FFF2-40B4-BE49-F238E27FC236}">
                <a16:creationId xmlns:a16="http://schemas.microsoft.com/office/drawing/2014/main" id="{4E1FFD41-0E8F-0444-B5F7-FB4DEE97A89E}"/>
              </a:ext>
            </a:extLst>
          </p:cNvPr>
          <p:cNvSpPr/>
          <p:nvPr/>
        </p:nvSpPr>
        <p:spPr bwMode="auto">
          <a:xfrm>
            <a:off x="6693582" y="2653990"/>
            <a:ext cx="5163455" cy="3670089"/>
          </a:xfrm>
          <a:prstGeom prst="rect">
            <a:avLst/>
          </a:prstGeom>
          <a:solidFill>
            <a:schemeClr val="bg1"/>
          </a:solidFill>
          <a:ln w="9525" cap="flat" cmpd="sng" algn="ctr">
            <a:solidFill>
              <a:schemeClr val="bg1">
                <a:lumMod val="75000"/>
              </a:schemeClr>
            </a:solidFill>
            <a:prstDash val="solid"/>
            <a:round/>
            <a:headEnd type="none" w="med" len="med"/>
            <a:tailEnd type="none" w="med" len="med"/>
          </a:ln>
          <a:effectLst/>
        </p:spPr>
        <p:txBody>
          <a:bodyPr vert="horz" wrap="square" lIns="91440" tIns="72000" rIns="91440" bIns="45720" numCol="1" rtlCol="0" anchor="t" anchorCtr="0" compatLnSpc="1">
            <a:prstTxWarp prst="textNoShape">
              <a:avLst/>
            </a:prstTxWarp>
          </a:bodyPr>
          <a:lstStyle/>
          <a:p>
            <a:pPr marL="182563" indent="-182563" algn="l">
              <a:spcBef>
                <a:spcPts val="200"/>
              </a:spcBef>
              <a:spcAft>
                <a:spcPts val="0"/>
              </a:spcAft>
              <a:buFont typeface="Arial" panose="020B0604020202020204" pitchFamily="34" charset="0"/>
              <a:buChar char="•"/>
            </a:pPr>
            <a:r>
              <a:rPr lang="de-DE" sz="1200" b="1">
                <a:solidFill>
                  <a:srgbClr val="3B687F"/>
                </a:solidFill>
              </a:rPr>
              <a:t>Programm zur Sensibilisierung von Lieferanten </a:t>
            </a:r>
            <a:r>
              <a:rPr lang="de-DE" sz="1200">
                <a:solidFill>
                  <a:srgbClr val="3B687F"/>
                </a:solidFill>
              </a:rPr>
              <a:t>in China</a:t>
            </a:r>
            <a:r>
              <a:rPr lang="de-DE" sz="1200" b="1">
                <a:solidFill>
                  <a:srgbClr val="3B687F"/>
                </a:solidFill>
              </a:rPr>
              <a:t>               </a:t>
            </a:r>
            <a:r>
              <a:rPr lang="de-DE" sz="1200">
                <a:solidFill>
                  <a:srgbClr val="3B687F"/>
                </a:solidFill>
              </a:rPr>
              <a:t>(„</a:t>
            </a:r>
            <a:r>
              <a:rPr lang="de-DE" sz="1200" err="1">
                <a:solidFill>
                  <a:srgbClr val="3B687F"/>
                </a:solidFill>
              </a:rPr>
              <a:t>Supplier</a:t>
            </a:r>
            <a:r>
              <a:rPr lang="de-DE" sz="1200">
                <a:solidFill>
                  <a:srgbClr val="3B687F"/>
                </a:solidFill>
              </a:rPr>
              <a:t> Awareness </a:t>
            </a:r>
            <a:r>
              <a:rPr lang="de-DE" sz="1200" err="1">
                <a:solidFill>
                  <a:srgbClr val="3B687F"/>
                </a:solidFill>
              </a:rPr>
              <a:t>Program</a:t>
            </a:r>
            <a:r>
              <a:rPr lang="de-DE" sz="1200">
                <a:solidFill>
                  <a:srgbClr val="3B687F"/>
                </a:solidFill>
              </a:rPr>
              <a:t>“)</a:t>
            </a:r>
          </a:p>
          <a:p>
            <a:pPr marL="387763" lvl="1" indent="-182563" algn="l">
              <a:spcBef>
                <a:spcPts val="200"/>
              </a:spcBef>
              <a:spcAft>
                <a:spcPts val="0"/>
              </a:spcAft>
              <a:buFont typeface="Arial" panose="020B0604020202020204" pitchFamily="34" charset="0"/>
              <a:buChar char="•"/>
            </a:pPr>
            <a:r>
              <a:rPr lang="de-DE" sz="1200">
                <a:solidFill>
                  <a:srgbClr val="3B687F"/>
                </a:solidFill>
              </a:rPr>
              <a:t>Verbesserung der HSE Performance durch Sensibilisierung und Wissensaufbau</a:t>
            </a:r>
          </a:p>
          <a:p>
            <a:pPr marL="387763" lvl="1" indent="-182563" algn="l">
              <a:spcBef>
                <a:spcPts val="200"/>
              </a:spcBef>
              <a:spcAft>
                <a:spcPts val="0"/>
              </a:spcAft>
              <a:buFont typeface="Arial" panose="020B0604020202020204" pitchFamily="34" charset="0"/>
              <a:buChar char="•"/>
            </a:pPr>
            <a:r>
              <a:rPr lang="de-DE" sz="1200">
                <a:solidFill>
                  <a:srgbClr val="3B687F"/>
                </a:solidFill>
              </a:rPr>
              <a:t>Stärkung der langfristigen Zusammenarbeit </a:t>
            </a:r>
          </a:p>
          <a:p>
            <a:pPr marL="182563" indent="-182563" algn="l">
              <a:spcBef>
                <a:spcPts val="200"/>
              </a:spcBef>
              <a:spcAft>
                <a:spcPts val="0"/>
              </a:spcAft>
              <a:buFont typeface="Arial" panose="020B0604020202020204" pitchFamily="34" charset="0"/>
              <a:buChar char="•"/>
            </a:pPr>
            <a:r>
              <a:rPr lang="de-DE" sz="1200" b="1">
                <a:solidFill>
                  <a:srgbClr val="3B687F"/>
                </a:solidFill>
              </a:rPr>
              <a:t>Programm zur Förderung der Lieferantenvielfalt </a:t>
            </a:r>
            <a:r>
              <a:rPr lang="de-DE" sz="1200">
                <a:solidFill>
                  <a:srgbClr val="3B687F"/>
                </a:solidFill>
              </a:rPr>
              <a:t>in Nordamerika</a:t>
            </a:r>
            <a:r>
              <a:rPr lang="de-DE" sz="1200" b="1">
                <a:solidFill>
                  <a:srgbClr val="3B687F"/>
                </a:solidFill>
              </a:rPr>
              <a:t>               </a:t>
            </a:r>
            <a:r>
              <a:rPr lang="de-DE" sz="1200">
                <a:solidFill>
                  <a:srgbClr val="3B687F"/>
                </a:solidFill>
              </a:rPr>
              <a:t>(“</a:t>
            </a:r>
            <a:r>
              <a:rPr lang="de-DE" sz="1200" err="1">
                <a:solidFill>
                  <a:srgbClr val="3B687F"/>
                </a:solidFill>
              </a:rPr>
              <a:t>Supplier</a:t>
            </a:r>
            <a:r>
              <a:rPr lang="de-DE" sz="1200">
                <a:solidFill>
                  <a:srgbClr val="3B687F"/>
                </a:solidFill>
              </a:rPr>
              <a:t> </a:t>
            </a:r>
            <a:r>
              <a:rPr lang="de-DE" sz="1200" err="1">
                <a:solidFill>
                  <a:srgbClr val="3B687F"/>
                </a:solidFill>
              </a:rPr>
              <a:t>Diversity</a:t>
            </a:r>
            <a:r>
              <a:rPr lang="de-DE" sz="1200">
                <a:solidFill>
                  <a:srgbClr val="3B687F"/>
                </a:solidFill>
              </a:rPr>
              <a:t> </a:t>
            </a:r>
            <a:r>
              <a:rPr lang="de-DE" sz="1200" err="1">
                <a:solidFill>
                  <a:srgbClr val="3B687F"/>
                </a:solidFill>
              </a:rPr>
              <a:t>Program</a:t>
            </a:r>
            <a:r>
              <a:rPr lang="de-DE" sz="1200">
                <a:solidFill>
                  <a:srgbClr val="3B687F"/>
                </a:solidFill>
              </a:rPr>
              <a:t>“)</a:t>
            </a:r>
          </a:p>
          <a:p>
            <a:pPr marL="387763" lvl="2" indent="-182563" algn="l">
              <a:lnSpc>
                <a:spcPct val="110000"/>
              </a:lnSpc>
              <a:spcBef>
                <a:spcPts val="200"/>
              </a:spcBef>
              <a:spcAft>
                <a:spcPts val="0"/>
              </a:spcAft>
              <a:buClr>
                <a:srgbClr val="526E7F"/>
              </a:buClr>
              <a:buFont typeface="Arial" panose="020B0604020202020204" pitchFamily="34" charset="0"/>
              <a:buChar char="•"/>
            </a:pPr>
            <a:r>
              <a:rPr lang="de-DE" sz="1200">
                <a:solidFill>
                  <a:srgbClr val="3B687F"/>
                </a:solidFill>
              </a:rPr>
              <a:t>Plattform für kleine und vielfältige Organisationen, die mit </a:t>
            </a:r>
            <a:r>
              <a:rPr lang="de-DE" sz="1200" err="1">
                <a:solidFill>
                  <a:srgbClr val="3B687F"/>
                </a:solidFill>
              </a:rPr>
              <a:t>Covestro</a:t>
            </a:r>
            <a:r>
              <a:rPr lang="de-DE" sz="1200">
                <a:solidFill>
                  <a:srgbClr val="3B687F"/>
                </a:solidFill>
              </a:rPr>
              <a:t> Geschäftsbeziehungen aufbauen wollen</a:t>
            </a:r>
          </a:p>
          <a:p>
            <a:pPr marL="182563" lvl="1" indent="-182563" algn="l">
              <a:lnSpc>
                <a:spcPct val="110000"/>
              </a:lnSpc>
              <a:spcBef>
                <a:spcPts val="200"/>
              </a:spcBef>
              <a:spcAft>
                <a:spcPts val="0"/>
              </a:spcAft>
              <a:buClr>
                <a:srgbClr val="526E7F"/>
              </a:buClr>
              <a:buFont typeface="Arial" panose="020B0604020202020204" pitchFamily="34" charset="0"/>
              <a:buChar char="•"/>
            </a:pPr>
            <a:r>
              <a:rPr lang="de-DE" sz="1200" b="1">
                <a:solidFill>
                  <a:srgbClr val="3B687F"/>
                </a:solidFill>
              </a:rPr>
              <a:t>Lieferantentag</a:t>
            </a:r>
            <a:r>
              <a:rPr lang="de-DE" sz="1200">
                <a:solidFill>
                  <a:srgbClr val="3B687F"/>
                </a:solidFill>
              </a:rPr>
              <a:t> („</a:t>
            </a:r>
            <a:r>
              <a:rPr lang="de-DE" sz="1200" err="1">
                <a:solidFill>
                  <a:srgbClr val="3B687F"/>
                </a:solidFill>
              </a:rPr>
              <a:t>Supplier</a:t>
            </a:r>
            <a:r>
              <a:rPr lang="de-DE" sz="1200">
                <a:solidFill>
                  <a:srgbClr val="3B687F"/>
                </a:solidFill>
              </a:rPr>
              <a:t> Day“)</a:t>
            </a:r>
          </a:p>
          <a:p>
            <a:pPr marL="387763" lvl="2" indent="-182563" algn="l">
              <a:lnSpc>
                <a:spcPct val="110000"/>
              </a:lnSpc>
              <a:spcBef>
                <a:spcPts val="200"/>
              </a:spcBef>
              <a:spcAft>
                <a:spcPts val="0"/>
              </a:spcAft>
              <a:buClr>
                <a:srgbClr val="526E7F"/>
              </a:buClr>
              <a:buFont typeface="Arial" panose="020B0604020202020204" pitchFamily="34" charset="0"/>
              <a:buChar char="•"/>
            </a:pPr>
            <a:r>
              <a:rPr lang="de-DE" sz="1200">
                <a:solidFill>
                  <a:srgbClr val="3B687F"/>
                </a:solidFill>
              </a:rPr>
              <a:t>Fokusthemen Innovation, Nachhaltigkeit und Risikomanagement</a:t>
            </a:r>
          </a:p>
          <a:p>
            <a:pPr marL="182563" indent="-182563" algn="l">
              <a:spcBef>
                <a:spcPts val="200"/>
              </a:spcBef>
              <a:spcAft>
                <a:spcPts val="0"/>
              </a:spcAft>
              <a:buFont typeface="Arial" panose="020B0604020202020204" pitchFamily="34" charset="0"/>
              <a:buChar char="•"/>
            </a:pPr>
            <a:r>
              <a:rPr lang="de-DE" sz="1200" b="1">
                <a:solidFill>
                  <a:srgbClr val="3B687F"/>
                </a:solidFill>
              </a:rPr>
              <a:t>Optimierung der </a:t>
            </a:r>
            <a:r>
              <a:rPr lang="de-DE" sz="1200" b="1" err="1">
                <a:solidFill>
                  <a:srgbClr val="3B687F"/>
                </a:solidFill>
              </a:rPr>
              <a:t>Polyethlylene</a:t>
            </a:r>
            <a:r>
              <a:rPr lang="de-DE" sz="1200" b="1">
                <a:solidFill>
                  <a:srgbClr val="3B687F"/>
                </a:solidFill>
              </a:rPr>
              <a:t> (PE) Tasche durch enge Zusammenarbeit mit Lieferanten und internen Stakeholder</a:t>
            </a:r>
          </a:p>
          <a:p>
            <a:pPr marL="387763" lvl="1" indent="-182563" algn="l">
              <a:spcBef>
                <a:spcPts val="200"/>
              </a:spcBef>
              <a:spcAft>
                <a:spcPts val="0"/>
              </a:spcAft>
              <a:buFont typeface="Arial" panose="020B0604020202020204" pitchFamily="34" charset="0"/>
              <a:buChar char="•"/>
            </a:pPr>
            <a:r>
              <a:rPr lang="de-DE" sz="1200">
                <a:solidFill>
                  <a:srgbClr val="3B687F"/>
                </a:solidFill>
              </a:rPr>
              <a:t>Koordinierte und kontinuierliche Kollaboration mehrerer Produktionsanlagen</a:t>
            </a:r>
          </a:p>
          <a:p>
            <a:pPr marL="387763" lvl="1" indent="-182563" algn="l">
              <a:spcBef>
                <a:spcPts val="200"/>
              </a:spcBef>
              <a:spcAft>
                <a:spcPts val="0"/>
              </a:spcAft>
              <a:buFont typeface="Arial" panose="020B0604020202020204" pitchFamily="34" charset="0"/>
              <a:buChar char="•"/>
            </a:pPr>
            <a:r>
              <a:rPr lang="de-DE" sz="1200">
                <a:solidFill>
                  <a:srgbClr val="3B687F"/>
                </a:solidFill>
              </a:rPr>
              <a:t>Unterstützung durch mehrere Abteilungen</a:t>
            </a:r>
          </a:p>
          <a:p>
            <a:pPr marL="387763" lvl="1" indent="-182563" algn="l">
              <a:spcBef>
                <a:spcPts val="200"/>
              </a:spcBef>
              <a:spcAft>
                <a:spcPts val="0"/>
              </a:spcAft>
              <a:buFont typeface="Arial" panose="020B0604020202020204" pitchFamily="34" charset="0"/>
              <a:buChar char="•"/>
            </a:pPr>
            <a:r>
              <a:rPr lang="de-DE" sz="1200">
                <a:solidFill>
                  <a:srgbClr val="3B687F"/>
                </a:solidFill>
              </a:rPr>
              <a:t>Unterstützung durch Lieferanten für nachhaltige Lösungen</a:t>
            </a:r>
          </a:p>
        </p:txBody>
      </p:sp>
      <p:sp>
        <p:nvSpPr>
          <p:cNvPr id="23" name="Datumsplatzhalter 5">
            <a:extLst>
              <a:ext uri="{FF2B5EF4-FFF2-40B4-BE49-F238E27FC236}">
                <a16:creationId xmlns:a16="http://schemas.microsoft.com/office/drawing/2014/main" id="{6CD721AC-E01D-EC49-ABF6-0725A18BF598}"/>
              </a:ext>
            </a:extLst>
          </p:cNvPr>
          <p:cNvSpPr>
            <a:spLocks noGrp="1"/>
          </p:cNvSpPr>
          <p:nvPr>
            <p:ph type="dt" sz="half" idx="12"/>
          </p:nvPr>
        </p:nvSpPr>
        <p:spPr>
          <a:xfrm>
            <a:off x="431801" y="223838"/>
            <a:ext cx="8450942" cy="476250"/>
          </a:xfrm>
        </p:spPr>
        <p:txBody>
          <a:bodyPr/>
          <a:lstStyle/>
          <a:p>
            <a:r>
              <a:rPr lang="de-DE" smtClean="0"/>
              <a:t>Schulungskonzept für Nachhaltigen Einkauf – 3. Praktische Anwendung &amp; Vernetzung</a:t>
            </a:r>
            <a:endParaRPr lang="de-DE" kern="0">
              <a:cs typeface="Calibri" panose="020F0502020204030204" pitchFamily="34" charset="0"/>
            </a:endParaRPr>
          </a:p>
        </p:txBody>
      </p:sp>
      <p:sp>
        <p:nvSpPr>
          <p:cNvPr id="26" name="Rechteck 25">
            <a:extLst>
              <a:ext uri="{FF2B5EF4-FFF2-40B4-BE49-F238E27FC236}">
                <a16:creationId xmlns:a16="http://schemas.microsoft.com/office/drawing/2014/main" id="{1CE6B357-D1A6-9441-8CC0-B7EE3BB2D5FB}"/>
              </a:ext>
            </a:extLst>
          </p:cNvPr>
          <p:cNvSpPr/>
          <p:nvPr/>
        </p:nvSpPr>
        <p:spPr bwMode="auto">
          <a:xfrm>
            <a:off x="1495058" y="2934115"/>
            <a:ext cx="3364022" cy="279401"/>
          </a:xfrm>
          <a:prstGeom prst="rect">
            <a:avLst/>
          </a:prstGeom>
          <a:solidFill>
            <a:srgbClr val="3B687F"/>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spcBef>
                <a:spcPts val="300"/>
              </a:spcBef>
              <a:spcAft>
                <a:spcPts val="0"/>
              </a:spcAft>
            </a:pPr>
            <a:r>
              <a:rPr lang="de-DE" sz="1200" b="1">
                <a:solidFill>
                  <a:schemeClr val="bg1"/>
                </a:solidFill>
              </a:rPr>
              <a:t>Nachhaltiges Lieferantenmanagement</a:t>
            </a:r>
            <a:endParaRPr lang="de-DE" sz="1200">
              <a:solidFill>
                <a:schemeClr val="bg1"/>
              </a:solidFill>
            </a:endParaRPr>
          </a:p>
        </p:txBody>
      </p:sp>
      <p:sp>
        <p:nvSpPr>
          <p:cNvPr id="28" name="Rechteck 27">
            <a:extLst>
              <a:ext uri="{FF2B5EF4-FFF2-40B4-BE49-F238E27FC236}">
                <a16:creationId xmlns:a16="http://schemas.microsoft.com/office/drawing/2014/main" id="{2BA57873-A867-1B44-9444-B510445FD8C8}"/>
              </a:ext>
            </a:extLst>
          </p:cNvPr>
          <p:cNvSpPr/>
          <p:nvPr/>
        </p:nvSpPr>
        <p:spPr bwMode="auto">
          <a:xfrm>
            <a:off x="442913" y="3514930"/>
            <a:ext cx="1052145" cy="762297"/>
          </a:xfrm>
          <a:prstGeom prst="rect">
            <a:avLst/>
          </a:prstGeom>
          <a:solidFill>
            <a:srgbClr val="3B687F">
              <a:alpha val="69804"/>
            </a:srgb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ts val="300"/>
              </a:spcBef>
              <a:spcAft>
                <a:spcPts val="0"/>
              </a:spcAft>
            </a:pPr>
            <a:r>
              <a:rPr lang="de-DE" sz="900" b="1">
                <a:solidFill>
                  <a:schemeClr val="bg1"/>
                </a:solidFill>
              </a:rPr>
              <a:t>Bewusstseins-bildung</a:t>
            </a:r>
          </a:p>
        </p:txBody>
      </p:sp>
      <p:sp>
        <p:nvSpPr>
          <p:cNvPr id="29" name="Rechteck 28">
            <a:extLst>
              <a:ext uri="{FF2B5EF4-FFF2-40B4-BE49-F238E27FC236}">
                <a16:creationId xmlns:a16="http://schemas.microsoft.com/office/drawing/2014/main" id="{02BD1630-82F9-6645-A06F-B5B7F061ED97}"/>
              </a:ext>
            </a:extLst>
          </p:cNvPr>
          <p:cNvSpPr/>
          <p:nvPr/>
        </p:nvSpPr>
        <p:spPr bwMode="auto">
          <a:xfrm>
            <a:off x="1587833" y="3514930"/>
            <a:ext cx="1052145" cy="762297"/>
          </a:xfrm>
          <a:prstGeom prst="rect">
            <a:avLst/>
          </a:prstGeom>
          <a:solidFill>
            <a:srgbClr val="3B687F">
              <a:alpha val="69804"/>
            </a:srgb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ts val="300"/>
              </a:spcBef>
              <a:spcAft>
                <a:spcPts val="0"/>
              </a:spcAft>
            </a:pPr>
            <a:r>
              <a:rPr lang="de-DE" sz="900" b="1">
                <a:solidFill>
                  <a:schemeClr val="bg1"/>
                </a:solidFill>
              </a:rPr>
              <a:t>Lieferanten-auswahl</a:t>
            </a:r>
          </a:p>
        </p:txBody>
      </p:sp>
      <p:sp>
        <p:nvSpPr>
          <p:cNvPr id="30" name="Rechteck 29">
            <a:extLst>
              <a:ext uri="{FF2B5EF4-FFF2-40B4-BE49-F238E27FC236}">
                <a16:creationId xmlns:a16="http://schemas.microsoft.com/office/drawing/2014/main" id="{EA4E5EC5-79C2-554E-832E-70A2DB192139}"/>
              </a:ext>
            </a:extLst>
          </p:cNvPr>
          <p:cNvSpPr/>
          <p:nvPr/>
        </p:nvSpPr>
        <p:spPr bwMode="auto">
          <a:xfrm>
            <a:off x="2725517" y="3514930"/>
            <a:ext cx="1052145" cy="762297"/>
          </a:xfrm>
          <a:prstGeom prst="rect">
            <a:avLst/>
          </a:prstGeom>
          <a:solidFill>
            <a:srgbClr val="3B687F">
              <a:alpha val="69804"/>
            </a:srgb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ts val="300"/>
              </a:spcBef>
              <a:spcAft>
                <a:spcPts val="0"/>
              </a:spcAft>
            </a:pPr>
            <a:r>
              <a:rPr lang="de-DE" sz="900" b="1">
                <a:solidFill>
                  <a:schemeClr val="bg1"/>
                </a:solidFill>
              </a:rPr>
              <a:t>Lieferanten-bewertung</a:t>
            </a:r>
          </a:p>
        </p:txBody>
      </p:sp>
      <p:sp>
        <p:nvSpPr>
          <p:cNvPr id="31" name="Rechteck 30">
            <a:extLst>
              <a:ext uri="{FF2B5EF4-FFF2-40B4-BE49-F238E27FC236}">
                <a16:creationId xmlns:a16="http://schemas.microsoft.com/office/drawing/2014/main" id="{F56F5EBD-5495-A446-8980-A783599C48DD}"/>
              </a:ext>
            </a:extLst>
          </p:cNvPr>
          <p:cNvSpPr/>
          <p:nvPr/>
        </p:nvSpPr>
        <p:spPr bwMode="auto">
          <a:xfrm>
            <a:off x="3915074" y="3724154"/>
            <a:ext cx="1052145" cy="762297"/>
          </a:xfrm>
          <a:prstGeom prst="rect">
            <a:avLst/>
          </a:prstGeom>
          <a:solidFill>
            <a:srgbClr val="3B687F">
              <a:alpha val="69804"/>
            </a:srgb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ts val="300"/>
              </a:spcBef>
              <a:spcAft>
                <a:spcPts val="0"/>
              </a:spcAft>
            </a:pPr>
            <a:r>
              <a:rPr lang="de-DE" sz="900" b="1">
                <a:solidFill>
                  <a:schemeClr val="bg1"/>
                </a:solidFill>
              </a:rPr>
              <a:t>Initiativen</a:t>
            </a:r>
          </a:p>
        </p:txBody>
      </p:sp>
      <p:sp>
        <p:nvSpPr>
          <p:cNvPr id="32" name="Rechteck 31">
            <a:extLst>
              <a:ext uri="{FF2B5EF4-FFF2-40B4-BE49-F238E27FC236}">
                <a16:creationId xmlns:a16="http://schemas.microsoft.com/office/drawing/2014/main" id="{DE5D4A24-20F8-954C-A483-17E41A079E24}"/>
              </a:ext>
            </a:extLst>
          </p:cNvPr>
          <p:cNvSpPr/>
          <p:nvPr/>
        </p:nvSpPr>
        <p:spPr bwMode="auto">
          <a:xfrm>
            <a:off x="5050220" y="3514930"/>
            <a:ext cx="1052145" cy="762297"/>
          </a:xfrm>
          <a:prstGeom prst="rect">
            <a:avLst/>
          </a:prstGeom>
          <a:solidFill>
            <a:srgbClr val="3B687F">
              <a:alpha val="69804"/>
            </a:srgb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ts val="300"/>
              </a:spcBef>
              <a:spcAft>
                <a:spcPts val="0"/>
              </a:spcAft>
            </a:pPr>
            <a:r>
              <a:rPr lang="de-DE" sz="900" b="1">
                <a:solidFill>
                  <a:schemeClr val="bg1"/>
                </a:solidFill>
              </a:rPr>
              <a:t>Lieferantenentwicklung</a:t>
            </a:r>
          </a:p>
        </p:txBody>
      </p:sp>
      <p:sp>
        <p:nvSpPr>
          <p:cNvPr id="33" name="Rechteck 32">
            <a:extLst>
              <a:ext uri="{FF2B5EF4-FFF2-40B4-BE49-F238E27FC236}">
                <a16:creationId xmlns:a16="http://schemas.microsoft.com/office/drawing/2014/main" id="{9A20FCD5-5E11-2E46-8638-D297319A52B3}"/>
              </a:ext>
            </a:extLst>
          </p:cNvPr>
          <p:cNvSpPr/>
          <p:nvPr/>
        </p:nvSpPr>
        <p:spPr bwMode="auto">
          <a:xfrm>
            <a:off x="442913" y="4367423"/>
            <a:ext cx="1052145" cy="1053139"/>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ts val="300"/>
              </a:spcBef>
              <a:spcAft>
                <a:spcPts val="0"/>
              </a:spcAft>
            </a:pPr>
            <a:r>
              <a:rPr lang="de-DE" sz="900">
                <a:solidFill>
                  <a:srgbClr val="3B687F"/>
                </a:solidFill>
              </a:rPr>
              <a:t>Verhaltens-kodex für Lieferanten (Ethik, Umgang mit Mitarbeitern, HSEQ, </a:t>
            </a:r>
            <a:r>
              <a:rPr lang="de-DE" sz="900" err="1">
                <a:solidFill>
                  <a:srgbClr val="3B687F"/>
                </a:solidFill>
              </a:rPr>
              <a:t>Mgmt</a:t>
            </a:r>
            <a:r>
              <a:rPr lang="de-DE" sz="900">
                <a:solidFill>
                  <a:srgbClr val="3B687F"/>
                </a:solidFill>
              </a:rPr>
              <a:t>.-systeme</a:t>
            </a:r>
          </a:p>
        </p:txBody>
      </p:sp>
      <p:sp>
        <p:nvSpPr>
          <p:cNvPr id="34" name="Rechteck 33">
            <a:extLst>
              <a:ext uri="{FF2B5EF4-FFF2-40B4-BE49-F238E27FC236}">
                <a16:creationId xmlns:a16="http://schemas.microsoft.com/office/drawing/2014/main" id="{31FCCCD2-BE6D-1D4D-96D5-D8EC2C9D07AA}"/>
              </a:ext>
            </a:extLst>
          </p:cNvPr>
          <p:cNvSpPr/>
          <p:nvPr/>
        </p:nvSpPr>
        <p:spPr bwMode="auto">
          <a:xfrm>
            <a:off x="1587833" y="4367423"/>
            <a:ext cx="1052145" cy="1053139"/>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ts val="300"/>
              </a:spcBef>
              <a:spcAft>
                <a:spcPts val="0"/>
              </a:spcAft>
            </a:pPr>
            <a:r>
              <a:rPr lang="de-DE" sz="900">
                <a:solidFill>
                  <a:srgbClr val="3B687F"/>
                </a:solidFill>
              </a:rPr>
              <a:t>Basierend auf Kombination aus Länder- und Materialrisiko sowie strategischer Bedeutung</a:t>
            </a:r>
          </a:p>
        </p:txBody>
      </p:sp>
      <p:sp>
        <p:nvSpPr>
          <p:cNvPr id="37" name="Rechteck 36">
            <a:extLst>
              <a:ext uri="{FF2B5EF4-FFF2-40B4-BE49-F238E27FC236}">
                <a16:creationId xmlns:a16="http://schemas.microsoft.com/office/drawing/2014/main" id="{9506C931-83CE-4B41-A27C-50D944F7D199}"/>
              </a:ext>
            </a:extLst>
          </p:cNvPr>
          <p:cNvSpPr/>
          <p:nvPr/>
        </p:nvSpPr>
        <p:spPr bwMode="auto">
          <a:xfrm>
            <a:off x="2725517" y="4367423"/>
            <a:ext cx="1052145" cy="1053139"/>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ts val="300"/>
              </a:spcBef>
              <a:spcAft>
                <a:spcPts val="0"/>
              </a:spcAft>
            </a:pPr>
            <a:r>
              <a:rPr lang="de-DE" sz="900">
                <a:solidFill>
                  <a:srgbClr val="3B687F"/>
                </a:solidFill>
              </a:rPr>
              <a:t>Externe Audits vor Ort oder online durch </a:t>
            </a:r>
            <a:r>
              <a:rPr lang="de-DE" sz="900" err="1">
                <a:solidFill>
                  <a:srgbClr val="3B687F"/>
                </a:solidFill>
              </a:rPr>
              <a:t>EcoVadis</a:t>
            </a:r>
            <a:endParaRPr lang="de-DE" sz="900">
              <a:solidFill>
                <a:srgbClr val="3B687F"/>
              </a:solidFill>
            </a:endParaRPr>
          </a:p>
        </p:txBody>
      </p:sp>
      <p:sp>
        <p:nvSpPr>
          <p:cNvPr id="38" name="Rechteck 37">
            <a:extLst>
              <a:ext uri="{FF2B5EF4-FFF2-40B4-BE49-F238E27FC236}">
                <a16:creationId xmlns:a16="http://schemas.microsoft.com/office/drawing/2014/main" id="{02A5290B-D8C1-854F-8F86-D8417075FD7A}"/>
              </a:ext>
            </a:extLst>
          </p:cNvPr>
          <p:cNvSpPr/>
          <p:nvPr/>
        </p:nvSpPr>
        <p:spPr bwMode="auto">
          <a:xfrm>
            <a:off x="3915074" y="4721898"/>
            <a:ext cx="1052145" cy="698664"/>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ts val="300"/>
              </a:spcBef>
              <a:spcAft>
                <a:spcPts val="0"/>
              </a:spcAft>
            </a:pPr>
            <a:r>
              <a:rPr lang="de-DE" sz="900" i="1" err="1">
                <a:solidFill>
                  <a:srgbClr val="3B687F"/>
                </a:solidFill>
              </a:rPr>
              <a:t>Together</a:t>
            </a:r>
            <a:r>
              <a:rPr lang="de-DE" sz="900" i="1">
                <a:solidFill>
                  <a:srgbClr val="3B687F"/>
                </a:solidFill>
              </a:rPr>
              <a:t> </a:t>
            </a:r>
            <a:r>
              <a:rPr lang="de-DE" sz="900" i="1" err="1">
                <a:solidFill>
                  <a:srgbClr val="3B687F"/>
                </a:solidFill>
              </a:rPr>
              <a:t>for</a:t>
            </a:r>
            <a:r>
              <a:rPr lang="de-DE" sz="900" i="1">
                <a:solidFill>
                  <a:srgbClr val="3B687F"/>
                </a:solidFill>
              </a:rPr>
              <a:t> </a:t>
            </a:r>
            <a:r>
              <a:rPr lang="de-DE" sz="900" i="1" err="1">
                <a:solidFill>
                  <a:srgbClr val="3B687F"/>
                </a:solidFill>
              </a:rPr>
              <a:t>Sustainability</a:t>
            </a:r>
            <a:endParaRPr lang="de-DE" sz="900" i="1">
              <a:solidFill>
                <a:srgbClr val="3B687F"/>
              </a:solidFill>
            </a:endParaRPr>
          </a:p>
        </p:txBody>
      </p:sp>
      <p:sp>
        <p:nvSpPr>
          <p:cNvPr id="39" name="Rechteck 38">
            <a:extLst>
              <a:ext uri="{FF2B5EF4-FFF2-40B4-BE49-F238E27FC236}">
                <a16:creationId xmlns:a16="http://schemas.microsoft.com/office/drawing/2014/main" id="{749D23AA-36C9-1B42-AF3E-A92F77EB9994}"/>
              </a:ext>
            </a:extLst>
          </p:cNvPr>
          <p:cNvSpPr/>
          <p:nvPr/>
        </p:nvSpPr>
        <p:spPr bwMode="auto">
          <a:xfrm>
            <a:off x="5050220" y="4367423"/>
            <a:ext cx="1052145" cy="1053139"/>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ts val="300"/>
              </a:spcBef>
              <a:spcAft>
                <a:spcPts val="0"/>
              </a:spcAft>
            </a:pPr>
            <a:r>
              <a:rPr lang="de-DE" sz="900">
                <a:solidFill>
                  <a:srgbClr val="3B687F"/>
                </a:solidFill>
              </a:rPr>
              <a:t>Gemeinsame Entwicklung von Verbesserungs-</a:t>
            </a:r>
            <a:r>
              <a:rPr lang="de-DE" sz="900" err="1">
                <a:solidFill>
                  <a:srgbClr val="3B687F"/>
                </a:solidFill>
              </a:rPr>
              <a:t>maßnahmen</a:t>
            </a:r>
            <a:r>
              <a:rPr lang="de-DE" sz="900">
                <a:solidFill>
                  <a:srgbClr val="3B687F"/>
                </a:solidFill>
              </a:rPr>
              <a:t> mit Lieferanten</a:t>
            </a:r>
          </a:p>
        </p:txBody>
      </p:sp>
      <p:cxnSp>
        <p:nvCxnSpPr>
          <p:cNvPr id="5" name="Gewinkelte Verbindung 4">
            <a:extLst>
              <a:ext uri="{FF2B5EF4-FFF2-40B4-BE49-F238E27FC236}">
                <a16:creationId xmlns:a16="http://schemas.microsoft.com/office/drawing/2014/main" id="{2DC24573-35D8-6C4A-A40A-31B3F7FA8180}"/>
              </a:ext>
            </a:extLst>
          </p:cNvPr>
          <p:cNvCxnSpPr>
            <a:cxnSpLocks/>
            <a:stCxn id="26" idx="2"/>
            <a:endCxn id="28" idx="0"/>
          </p:cNvCxnSpPr>
          <p:nvPr/>
        </p:nvCxnSpPr>
        <p:spPr bwMode="auto">
          <a:xfrm rot="5400000">
            <a:off x="1922321" y="2260182"/>
            <a:ext cx="301414" cy="2208083"/>
          </a:xfrm>
          <a:prstGeom prst="bentConnector3">
            <a:avLst>
              <a:gd name="adj1" fmla="val 50000"/>
            </a:avLst>
          </a:prstGeom>
          <a:ln>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Gewinkelte Verbindung 39">
            <a:extLst>
              <a:ext uri="{FF2B5EF4-FFF2-40B4-BE49-F238E27FC236}">
                <a16:creationId xmlns:a16="http://schemas.microsoft.com/office/drawing/2014/main" id="{85BCCC43-CAE8-3841-AAAB-2C9533C36C9F}"/>
              </a:ext>
            </a:extLst>
          </p:cNvPr>
          <p:cNvCxnSpPr>
            <a:cxnSpLocks/>
            <a:stCxn id="26" idx="2"/>
            <a:endCxn id="29" idx="0"/>
          </p:cNvCxnSpPr>
          <p:nvPr/>
        </p:nvCxnSpPr>
        <p:spPr bwMode="auto">
          <a:xfrm rot="5400000">
            <a:off x="2494781" y="2832642"/>
            <a:ext cx="301414" cy="1063163"/>
          </a:xfrm>
          <a:prstGeom prst="bentConnector3">
            <a:avLst>
              <a:gd name="adj1" fmla="val 50000"/>
            </a:avLst>
          </a:prstGeom>
          <a:ln>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Gewinkelte Verbindung 40">
            <a:extLst>
              <a:ext uri="{FF2B5EF4-FFF2-40B4-BE49-F238E27FC236}">
                <a16:creationId xmlns:a16="http://schemas.microsoft.com/office/drawing/2014/main" id="{CCD5A0A8-EC8E-4F42-9567-24BAF8D0BF90}"/>
              </a:ext>
            </a:extLst>
          </p:cNvPr>
          <p:cNvCxnSpPr>
            <a:cxnSpLocks/>
            <a:stCxn id="26" idx="2"/>
            <a:endCxn id="30" idx="0"/>
          </p:cNvCxnSpPr>
          <p:nvPr/>
        </p:nvCxnSpPr>
        <p:spPr bwMode="auto">
          <a:xfrm rot="16200000" flipH="1">
            <a:off x="3063622" y="3326962"/>
            <a:ext cx="301414" cy="74521"/>
          </a:xfrm>
          <a:prstGeom prst="bentConnector3">
            <a:avLst>
              <a:gd name="adj1" fmla="val 50000"/>
            </a:avLst>
          </a:prstGeom>
          <a:ln>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Gewinkelte Verbindung 44">
            <a:extLst>
              <a:ext uri="{FF2B5EF4-FFF2-40B4-BE49-F238E27FC236}">
                <a16:creationId xmlns:a16="http://schemas.microsoft.com/office/drawing/2014/main" id="{A68CE67E-EF51-AC46-9314-C82B482CBA67}"/>
              </a:ext>
            </a:extLst>
          </p:cNvPr>
          <p:cNvCxnSpPr>
            <a:cxnSpLocks/>
            <a:stCxn id="26" idx="2"/>
            <a:endCxn id="32" idx="0"/>
          </p:cNvCxnSpPr>
          <p:nvPr/>
        </p:nvCxnSpPr>
        <p:spPr bwMode="auto">
          <a:xfrm rot="16200000" flipH="1">
            <a:off x="4225974" y="2164611"/>
            <a:ext cx="301414" cy="2399224"/>
          </a:xfrm>
          <a:prstGeom prst="bentConnector3">
            <a:avLst>
              <a:gd name="adj1" fmla="val 50000"/>
            </a:avLst>
          </a:prstGeom>
          <a:ln>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Gerade Verbindung 48">
            <a:extLst>
              <a:ext uri="{FF2B5EF4-FFF2-40B4-BE49-F238E27FC236}">
                <a16:creationId xmlns:a16="http://schemas.microsoft.com/office/drawing/2014/main" id="{912EE794-3470-474B-9E29-DDEA2B4522BB}"/>
              </a:ext>
            </a:extLst>
          </p:cNvPr>
          <p:cNvCxnSpPr>
            <a:cxnSpLocks/>
            <a:stCxn id="28" idx="2"/>
            <a:endCxn id="33" idx="0"/>
          </p:cNvCxnSpPr>
          <p:nvPr/>
        </p:nvCxnSpPr>
        <p:spPr bwMode="auto">
          <a:xfrm>
            <a:off x="968986" y="4277227"/>
            <a:ext cx="0" cy="90196"/>
          </a:xfrm>
          <a:prstGeom prst="line">
            <a:avLst/>
          </a:prstGeom>
          <a:ln>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 name="Gerade Verbindung 50">
            <a:extLst>
              <a:ext uri="{FF2B5EF4-FFF2-40B4-BE49-F238E27FC236}">
                <a16:creationId xmlns:a16="http://schemas.microsoft.com/office/drawing/2014/main" id="{39714DD0-3DA5-324D-B21A-CBEB5E4209CF}"/>
              </a:ext>
            </a:extLst>
          </p:cNvPr>
          <p:cNvCxnSpPr>
            <a:cxnSpLocks/>
            <a:stCxn id="29" idx="2"/>
            <a:endCxn id="34" idx="0"/>
          </p:cNvCxnSpPr>
          <p:nvPr/>
        </p:nvCxnSpPr>
        <p:spPr bwMode="auto">
          <a:xfrm>
            <a:off x="2113906" y="4277227"/>
            <a:ext cx="0" cy="90196"/>
          </a:xfrm>
          <a:prstGeom prst="line">
            <a:avLst/>
          </a:prstGeom>
          <a:ln>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4" name="Gerade Verbindung 53">
            <a:extLst>
              <a:ext uri="{FF2B5EF4-FFF2-40B4-BE49-F238E27FC236}">
                <a16:creationId xmlns:a16="http://schemas.microsoft.com/office/drawing/2014/main" id="{D143CCCA-393B-C44D-A5CF-129F6F2E99EC}"/>
              </a:ext>
            </a:extLst>
          </p:cNvPr>
          <p:cNvCxnSpPr>
            <a:cxnSpLocks/>
            <a:stCxn id="30" idx="2"/>
            <a:endCxn id="37" idx="0"/>
          </p:cNvCxnSpPr>
          <p:nvPr/>
        </p:nvCxnSpPr>
        <p:spPr bwMode="auto">
          <a:xfrm>
            <a:off x="3251590" y="4277227"/>
            <a:ext cx="0" cy="90196"/>
          </a:xfrm>
          <a:prstGeom prst="line">
            <a:avLst/>
          </a:prstGeom>
          <a:ln>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 name="Gerade Verbindung 54">
            <a:extLst>
              <a:ext uri="{FF2B5EF4-FFF2-40B4-BE49-F238E27FC236}">
                <a16:creationId xmlns:a16="http://schemas.microsoft.com/office/drawing/2014/main" id="{84172498-F6EC-FE47-8AF4-9F56E39E1193}"/>
              </a:ext>
            </a:extLst>
          </p:cNvPr>
          <p:cNvCxnSpPr>
            <a:cxnSpLocks/>
            <a:stCxn id="38" idx="0"/>
            <a:endCxn id="31" idx="2"/>
          </p:cNvCxnSpPr>
          <p:nvPr/>
        </p:nvCxnSpPr>
        <p:spPr bwMode="auto">
          <a:xfrm flipV="1">
            <a:off x="4441147" y="4486451"/>
            <a:ext cx="0" cy="235447"/>
          </a:xfrm>
          <a:prstGeom prst="line">
            <a:avLst/>
          </a:prstGeom>
          <a:ln>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 name="Gerade Verbindung 55">
            <a:extLst>
              <a:ext uri="{FF2B5EF4-FFF2-40B4-BE49-F238E27FC236}">
                <a16:creationId xmlns:a16="http://schemas.microsoft.com/office/drawing/2014/main" id="{1EC746EC-07ED-4240-818A-8FBFDDFF4258}"/>
              </a:ext>
            </a:extLst>
          </p:cNvPr>
          <p:cNvCxnSpPr>
            <a:cxnSpLocks/>
            <a:stCxn id="32" idx="2"/>
            <a:endCxn id="39" idx="0"/>
          </p:cNvCxnSpPr>
          <p:nvPr/>
        </p:nvCxnSpPr>
        <p:spPr bwMode="auto">
          <a:xfrm>
            <a:off x="5576293" y="4277227"/>
            <a:ext cx="0" cy="90196"/>
          </a:xfrm>
          <a:prstGeom prst="line">
            <a:avLst/>
          </a:prstGeom>
          <a:ln>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Gewinkelte Verbindung 74">
            <a:extLst>
              <a:ext uri="{FF2B5EF4-FFF2-40B4-BE49-F238E27FC236}">
                <a16:creationId xmlns:a16="http://schemas.microsoft.com/office/drawing/2014/main" id="{7C71221A-AF82-C745-B5BC-FB5CF616B823}"/>
              </a:ext>
            </a:extLst>
          </p:cNvPr>
          <p:cNvCxnSpPr>
            <a:cxnSpLocks/>
            <a:endCxn id="31" idx="0"/>
          </p:cNvCxnSpPr>
          <p:nvPr/>
        </p:nvCxnSpPr>
        <p:spPr bwMode="auto">
          <a:xfrm>
            <a:off x="3777662" y="3514930"/>
            <a:ext cx="663485" cy="209224"/>
          </a:xfrm>
          <a:prstGeom prst="bentConnector2">
            <a:avLst/>
          </a:prstGeom>
          <a:ln>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6" name="Gewinkelte Verbindung 75">
            <a:extLst>
              <a:ext uri="{FF2B5EF4-FFF2-40B4-BE49-F238E27FC236}">
                <a16:creationId xmlns:a16="http://schemas.microsoft.com/office/drawing/2014/main" id="{FDAC6F48-D497-434A-BB20-093601ABD41D}"/>
              </a:ext>
            </a:extLst>
          </p:cNvPr>
          <p:cNvCxnSpPr>
            <a:cxnSpLocks/>
            <a:endCxn id="31" idx="0"/>
          </p:cNvCxnSpPr>
          <p:nvPr/>
        </p:nvCxnSpPr>
        <p:spPr bwMode="auto">
          <a:xfrm rot="10800000" flipV="1">
            <a:off x="4441147" y="3514928"/>
            <a:ext cx="663488" cy="209226"/>
          </a:xfrm>
          <a:prstGeom prst="bentConnector2">
            <a:avLst/>
          </a:prstGeom>
          <a:ln>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5" name="Rechteck 34">
            <a:extLst>
              <a:ext uri="{FF2B5EF4-FFF2-40B4-BE49-F238E27FC236}">
                <a16:creationId xmlns:a16="http://schemas.microsoft.com/office/drawing/2014/main" id="{B0240BEE-EE9C-E941-AA2E-1C260C13FF50}"/>
              </a:ext>
            </a:extLst>
          </p:cNvPr>
          <p:cNvSpPr/>
          <p:nvPr/>
        </p:nvSpPr>
        <p:spPr bwMode="auto">
          <a:xfrm>
            <a:off x="6693582" y="2274137"/>
            <a:ext cx="5163456" cy="324485"/>
          </a:xfrm>
          <a:prstGeom prst="rect">
            <a:avLst/>
          </a:prstGeom>
          <a:solidFill>
            <a:srgbClr val="3B687F"/>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de-DE" sz="1400" b="1">
                <a:solidFill>
                  <a:schemeClr val="bg1"/>
                </a:solidFill>
              </a:rPr>
              <a:t>Verschiedene Programme und Aktivitäten</a:t>
            </a:r>
          </a:p>
        </p:txBody>
      </p:sp>
      <p:pic>
        <p:nvPicPr>
          <p:cNvPr id="44" name="Grafik 43">
            <a:extLst>
              <a:ext uri="{FF2B5EF4-FFF2-40B4-BE49-F238E27FC236}">
                <a16:creationId xmlns:a16="http://schemas.microsoft.com/office/drawing/2014/main" id="{5EA80CBC-B2BB-F24E-BF72-35933E6C1B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10730" y="1564288"/>
            <a:ext cx="546308" cy="553690"/>
          </a:xfrm>
          <a:prstGeom prst="rect">
            <a:avLst/>
          </a:prstGeom>
        </p:spPr>
      </p:pic>
      <p:sp>
        <p:nvSpPr>
          <p:cNvPr id="46" name="Textfeld 45">
            <a:extLst>
              <a:ext uri="{FF2B5EF4-FFF2-40B4-BE49-F238E27FC236}">
                <a16:creationId xmlns:a16="http://schemas.microsoft.com/office/drawing/2014/main" id="{5E1CA08D-7E6B-7A4B-BCA0-A8B569380127}"/>
              </a:ext>
            </a:extLst>
          </p:cNvPr>
          <p:cNvSpPr txBox="1"/>
          <p:nvPr/>
        </p:nvSpPr>
        <p:spPr>
          <a:xfrm>
            <a:off x="431800" y="1628774"/>
            <a:ext cx="10872000" cy="493200"/>
          </a:xfrm>
          <a:prstGeom prst="rect">
            <a:avLst/>
          </a:prstGeom>
          <a:noFill/>
        </p:spPr>
        <p:txBody>
          <a:bodyPr wrap="square" rtlCol="0">
            <a:spAutoFit/>
          </a:bodyPr>
          <a:lstStyle/>
          <a:p>
            <a:pPr algn="l"/>
            <a:r>
              <a:rPr lang="de-DE" sz="1300" err="1">
                <a:solidFill>
                  <a:srgbClr val="3B687F"/>
                </a:solidFill>
              </a:rPr>
              <a:t>Covestro</a:t>
            </a:r>
            <a:r>
              <a:rPr lang="de-DE" sz="1300">
                <a:solidFill>
                  <a:srgbClr val="3B687F"/>
                </a:solidFill>
              </a:rPr>
              <a:t> zählt zu den weltweit führenden Herstellern von Hightech-Polymerwerkstoffen u.a. für die Automobil- und Bauindustrie. Der Einkauf schafft wichtige Wettbewerbsvorteile, indem eine nachhaltige Wertschöpfung durch Innovation und kaufmännische Exzellenz vorangetrieben wird.</a:t>
            </a:r>
          </a:p>
        </p:txBody>
      </p:sp>
      <p:sp>
        <p:nvSpPr>
          <p:cNvPr id="42" name="Dreieck 41">
            <a:extLst>
              <a:ext uri="{FF2B5EF4-FFF2-40B4-BE49-F238E27FC236}">
                <a16:creationId xmlns:a16="http://schemas.microsoft.com/office/drawing/2014/main" id="{E5FAF7F9-F09E-1E4F-AA14-309447660E3C}"/>
              </a:ext>
            </a:extLst>
          </p:cNvPr>
          <p:cNvSpPr/>
          <p:nvPr/>
        </p:nvSpPr>
        <p:spPr bwMode="auto">
          <a:xfrm rot="5400000">
            <a:off x="4976516" y="4250444"/>
            <a:ext cx="2965009" cy="164138"/>
          </a:xfrm>
          <a:prstGeom prst="triangle">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spTree>
    <p:extLst>
      <p:ext uri="{BB962C8B-B14F-4D97-AF65-F5344CB8AC3E}">
        <p14:creationId xmlns:p14="http://schemas.microsoft.com/office/powerpoint/2010/main" val="20000624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hteck 34">
            <a:extLst>
              <a:ext uri="{FF2B5EF4-FFF2-40B4-BE49-F238E27FC236}">
                <a16:creationId xmlns:a16="http://schemas.microsoft.com/office/drawing/2014/main" id="{B0240BEE-EE9C-E941-AA2E-1C260C13FF50}"/>
              </a:ext>
            </a:extLst>
          </p:cNvPr>
          <p:cNvSpPr/>
          <p:nvPr/>
        </p:nvSpPr>
        <p:spPr bwMode="auto">
          <a:xfrm>
            <a:off x="431801" y="2276475"/>
            <a:ext cx="5500687" cy="324485"/>
          </a:xfrm>
          <a:prstGeom prst="rect">
            <a:avLst/>
          </a:prstGeom>
          <a:solidFill>
            <a:srgbClr val="3B687F"/>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de-DE" sz="1400" b="1">
                <a:solidFill>
                  <a:schemeClr val="bg1"/>
                </a:solidFill>
              </a:rPr>
              <a:t>Nachhaltige Lieferkette</a:t>
            </a:r>
          </a:p>
        </p:txBody>
      </p:sp>
      <p:sp>
        <p:nvSpPr>
          <p:cNvPr id="22" name="Rechteck 21">
            <a:extLst>
              <a:ext uri="{FF2B5EF4-FFF2-40B4-BE49-F238E27FC236}">
                <a16:creationId xmlns:a16="http://schemas.microsoft.com/office/drawing/2014/main" id="{ADA0B547-DD9E-9E48-B218-CBFC23AF6A80}"/>
              </a:ext>
            </a:extLst>
          </p:cNvPr>
          <p:cNvSpPr/>
          <p:nvPr/>
        </p:nvSpPr>
        <p:spPr bwMode="auto">
          <a:xfrm>
            <a:off x="431801" y="2623930"/>
            <a:ext cx="2684600" cy="1784878"/>
          </a:xfrm>
          <a:prstGeom prst="rect">
            <a:avLst/>
          </a:prstGeom>
          <a:solidFill>
            <a:schemeClr val="bg1"/>
          </a:solidFill>
          <a:ln w="9525" cap="flat" cmpd="sng" algn="ctr">
            <a:solidFill>
              <a:schemeClr val="bg1">
                <a:lumMod val="75000"/>
              </a:schemeClr>
            </a:solidFill>
            <a:prstDash val="solid"/>
            <a:round/>
            <a:headEnd type="none" w="med" len="med"/>
            <a:tailEnd type="none" w="med" len="med"/>
          </a:ln>
          <a:effectLst/>
        </p:spPr>
        <p:txBody>
          <a:bodyPr vert="horz" wrap="square" lIns="91440" tIns="72000" rIns="91440" bIns="45720" numCol="1" rtlCol="0" anchor="t" anchorCtr="0" compatLnSpc="1">
            <a:prstTxWarp prst="textNoShape">
              <a:avLst/>
            </a:prstTxWarp>
          </a:bodyPr>
          <a:lstStyle/>
          <a:p>
            <a:pPr algn="l">
              <a:spcBef>
                <a:spcPts val="300"/>
              </a:spcBef>
              <a:spcAft>
                <a:spcPts val="0"/>
              </a:spcAft>
            </a:pPr>
            <a:r>
              <a:rPr lang="de-DE" sz="1200" b="1" dirty="0">
                <a:solidFill>
                  <a:srgbClr val="3B687F"/>
                </a:solidFill>
              </a:rPr>
              <a:t>Alles aus einer Hand</a:t>
            </a:r>
          </a:p>
          <a:p>
            <a:pPr algn="l">
              <a:spcBef>
                <a:spcPts val="300"/>
              </a:spcBef>
              <a:spcAft>
                <a:spcPts val="0"/>
              </a:spcAft>
            </a:pPr>
            <a:r>
              <a:rPr lang="de-DE" sz="1200" dirty="0">
                <a:solidFill>
                  <a:srgbClr val="3B687F"/>
                </a:solidFill>
              </a:rPr>
              <a:t>Für die vielfältigen Teemischungen werden ca. 300 Rohwaren von über 150 Lieferanten bezogen. Mit ca. </a:t>
            </a:r>
            <a:endParaRPr lang="de-DE" sz="1200" dirty="0" smtClean="0">
              <a:solidFill>
                <a:srgbClr val="3B687F"/>
              </a:solidFill>
            </a:endParaRPr>
          </a:p>
          <a:p>
            <a:pPr algn="l">
              <a:spcBef>
                <a:spcPts val="300"/>
              </a:spcBef>
              <a:spcAft>
                <a:spcPts val="0"/>
              </a:spcAft>
            </a:pPr>
            <a:r>
              <a:rPr lang="de-DE" sz="1200" dirty="0" smtClean="0">
                <a:solidFill>
                  <a:srgbClr val="3B687F"/>
                </a:solidFill>
              </a:rPr>
              <a:t>80 % </a:t>
            </a:r>
            <a:r>
              <a:rPr lang="de-DE" sz="1200" dirty="0">
                <a:solidFill>
                  <a:srgbClr val="3B687F"/>
                </a:solidFill>
              </a:rPr>
              <a:t>der Lieferanten besteht eine lange Partnerschaft. So wird größtmögliche Transparenz geschaffen.</a:t>
            </a:r>
          </a:p>
        </p:txBody>
      </p:sp>
      <p:sp>
        <p:nvSpPr>
          <p:cNvPr id="23" name="Rechteck 22">
            <a:extLst>
              <a:ext uri="{FF2B5EF4-FFF2-40B4-BE49-F238E27FC236}">
                <a16:creationId xmlns:a16="http://schemas.microsoft.com/office/drawing/2014/main" id="{B0393116-E1F9-184C-AACF-4F796073D6F6}"/>
              </a:ext>
            </a:extLst>
          </p:cNvPr>
          <p:cNvSpPr/>
          <p:nvPr/>
        </p:nvSpPr>
        <p:spPr bwMode="auto">
          <a:xfrm>
            <a:off x="3247888" y="2623930"/>
            <a:ext cx="2684600" cy="1784878"/>
          </a:xfrm>
          <a:prstGeom prst="rect">
            <a:avLst/>
          </a:prstGeom>
          <a:solidFill>
            <a:schemeClr val="bg1"/>
          </a:solidFill>
          <a:ln w="9525" cap="flat" cmpd="sng" algn="ctr">
            <a:solidFill>
              <a:schemeClr val="bg1">
                <a:lumMod val="75000"/>
              </a:schemeClr>
            </a:solidFill>
            <a:prstDash val="solid"/>
            <a:round/>
            <a:headEnd type="none" w="med" len="med"/>
            <a:tailEnd type="none" w="med" len="med"/>
          </a:ln>
          <a:effectLst/>
        </p:spPr>
        <p:txBody>
          <a:bodyPr vert="horz" wrap="square" lIns="91440" tIns="72000" rIns="91440" bIns="45720" numCol="1" rtlCol="0" anchor="t" anchorCtr="0" compatLnSpc="1">
            <a:prstTxWarp prst="textNoShape">
              <a:avLst/>
            </a:prstTxWarp>
          </a:bodyPr>
          <a:lstStyle/>
          <a:p>
            <a:pPr algn="l">
              <a:spcBef>
                <a:spcPts val="300"/>
              </a:spcBef>
              <a:spcAft>
                <a:spcPts val="0"/>
              </a:spcAft>
            </a:pPr>
            <a:r>
              <a:rPr lang="de-DE" sz="1200" b="1" dirty="0">
                <a:solidFill>
                  <a:srgbClr val="3B687F"/>
                </a:solidFill>
              </a:rPr>
              <a:t>Qualität</a:t>
            </a:r>
          </a:p>
          <a:p>
            <a:pPr algn="l">
              <a:spcBef>
                <a:spcPts val="300"/>
              </a:spcBef>
              <a:spcAft>
                <a:spcPts val="0"/>
              </a:spcAft>
            </a:pPr>
            <a:r>
              <a:rPr lang="de-DE" sz="1200" dirty="0">
                <a:solidFill>
                  <a:srgbClr val="3B687F"/>
                </a:solidFill>
              </a:rPr>
              <a:t>Durch frühes Engagement in der Lieferkette und aufgrund der Tatsache, dass die Mischungen überwiegend selbst hergestellt werden, kann eine besondere Qualität der Produkte sichergestellt werden. </a:t>
            </a:r>
          </a:p>
        </p:txBody>
      </p:sp>
      <p:sp>
        <p:nvSpPr>
          <p:cNvPr id="24" name="Rechteck 23">
            <a:extLst>
              <a:ext uri="{FF2B5EF4-FFF2-40B4-BE49-F238E27FC236}">
                <a16:creationId xmlns:a16="http://schemas.microsoft.com/office/drawing/2014/main" id="{16C319AE-57A0-7349-9799-8DEC6A2BE7AE}"/>
              </a:ext>
            </a:extLst>
          </p:cNvPr>
          <p:cNvSpPr/>
          <p:nvPr/>
        </p:nvSpPr>
        <p:spPr bwMode="auto">
          <a:xfrm>
            <a:off x="431801" y="4534532"/>
            <a:ext cx="2684600" cy="1807849"/>
          </a:xfrm>
          <a:prstGeom prst="rect">
            <a:avLst/>
          </a:prstGeom>
          <a:solidFill>
            <a:schemeClr val="bg1"/>
          </a:solidFill>
          <a:ln w="9525" cap="flat" cmpd="sng" algn="ctr">
            <a:solidFill>
              <a:schemeClr val="bg1">
                <a:lumMod val="75000"/>
              </a:schemeClr>
            </a:solidFill>
            <a:prstDash val="solid"/>
            <a:round/>
            <a:headEnd type="none" w="med" len="med"/>
            <a:tailEnd type="none" w="med" len="med"/>
          </a:ln>
          <a:effectLst/>
        </p:spPr>
        <p:txBody>
          <a:bodyPr vert="horz" wrap="square" lIns="91440" tIns="72000" rIns="91440" bIns="45720" numCol="1" rtlCol="0" anchor="t" anchorCtr="0" compatLnSpc="1">
            <a:prstTxWarp prst="textNoShape">
              <a:avLst/>
            </a:prstTxWarp>
          </a:bodyPr>
          <a:lstStyle/>
          <a:p>
            <a:pPr algn="l">
              <a:spcBef>
                <a:spcPts val="300"/>
              </a:spcBef>
              <a:spcAft>
                <a:spcPts val="0"/>
              </a:spcAft>
            </a:pPr>
            <a:r>
              <a:rPr lang="de-DE" sz="1200" b="1">
                <a:solidFill>
                  <a:srgbClr val="3B687F"/>
                </a:solidFill>
              </a:rPr>
              <a:t>Mitarbeitende</a:t>
            </a:r>
          </a:p>
          <a:p>
            <a:pPr algn="l">
              <a:spcBef>
                <a:spcPts val="300"/>
              </a:spcBef>
              <a:spcAft>
                <a:spcPts val="0"/>
              </a:spcAft>
            </a:pPr>
            <a:r>
              <a:rPr lang="de-DE" sz="1200">
                <a:solidFill>
                  <a:srgbClr val="3B687F"/>
                </a:solidFill>
              </a:rPr>
              <a:t>Beschäftigung von ca. 50 Mitarbeitenden im Einkauf und der Qualitätssicherung, die sich täglich mit den Lieferanten und den Rohwaren befassen. Größtmögliche Transparenz in allen Prozessen ist erforderlich.</a:t>
            </a:r>
          </a:p>
        </p:txBody>
      </p:sp>
      <p:sp>
        <p:nvSpPr>
          <p:cNvPr id="27" name="Rechteck 26">
            <a:extLst>
              <a:ext uri="{FF2B5EF4-FFF2-40B4-BE49-F238E27FC236}">
                <a16:creationId xmlns:a16="http://schemas.microsoft.com/office/drawing/2014/main" id="{D2331C54-493E-DC44-A7FD-F8CDA3E8DABA}"/>
              </a:ext>
            </a:extLst>
          </p:cNvPr>
          <p:cNvSpPr/>
          <p:nvPr/>
        </p:nvSpPr>
        <p:spPr bwMode="auto">
          <a:xfrm>
            <a:off x="3247888" y="4534532"/>
            <a:ext cx="2684600" cy="1807849"/>
          </a:xfrm>
          <a:prstGeom prst="rect">
            <a:avLst/>
          </a:prstGeom>
          <a:solidFill>
            <a:schemeClr val="bg1"/>
          </a:solidFill>
          <a:ln w="9525" cap="flat" cmpd="sng" algn="ctr">
            <a:solidFill>
              <a:schemeClr val="bg1">
                <a:lumMod val="75000"/>
              </a:schemeClr>
            </a:solidFill>
            <a:prstDash val="solid"/>
            <a:round/>
            <a:headEnd type="none" w="med" len="med"/>
            <a:tailEnd type="none" w="med" len="med"/>
          </a:ln>
          <a:effectLst/>
        </p:spPr>
        <p:txBody>
          <a:bodyPr vert="horz" wrap="square" lIns="91440" tIns="72000" rIns="91440" bIns="45720" numCol="1" rtlCol="0" anchor="t" anchorCtr="0" compatLnSpc="1">
            <a:prstTxWarp prst="textNoShape">
              <a:avLst/>
            </a:prstTxWarp>
          </a:bodyPr>
          <a:lstStyle/>
          <a:p>
            <a:pPr algn="l">
              <a:spcBef>
                <a:spcPts val="300"/>
              </a:spcBef>
              <a:spcAft>
                <a:spcPts val="0"/>
              </a:spcAft>
            </a:pPr>
            <a:r>
              <a:rPr lang="de-DE" sz="1200" b="1" dirty="0">
                <a:solidFill>
                  <a:srgbClr val="3B687F"/>
                </a:solidFill>
              </a:rPr>
              <a:t>Partnerschaft</a:t>
            </a:r>
          </a:p>
          <a:p>
            <a:pPr algn="l">
              <a:spcBef>
                <a:spcPts val="300"/>
              </a:spcBef>
              <a:spcAft>
                <a:spcPts val="0"/>
              </a:spcAft>
            </a:pPr>
            <a:r>
              <a:rPr lang="de-DE" sz="1200" dirty="0">
                <a:solidFill>
                  <a:srgbClr val="3B687F"/>
                </a:solidFill>
              </a:rPr>
              <a:t>Langjährige Partnerschaften, Fairness und Transparenz in der Zusammenarbeit mit Lieferanten ist das höchste Gut. Eine Überprüfung der Einhaltung der sozialen Standards im Ursprung findet regelmäßig statt.</a:t>
            </a:r>
          </a:p>
        </p:txBody>
      </p:sp>
      <p:sp>
        <p:nvSpPr>
          <p:cNvPr id="28" name="Abgerundetes Rechteck 27">
            <a:extLst>
              <a:ext uri="{FF2B5EF4-FFF2-40B4-BE49-F238E27FC236}">
                <a16:creationId xmlns:a16="http://schemas.microsoft.com/office/drawing/2014/main" id="{3415B48D-AB85-914C-A1EE-CC43F8D0AAC7}"/>
              </a:ext>
            </a:extLst>
          </p:cNvPr>
          <p:cNvSpPr/>
          <p:nvPr/>
        </p:nvSpPr>
        <p:spPr bwMode="auto">
          <a:xfrm>
            <a:off x="2520454" y="4309427"/>
            <a:ext cx="1323380" cy="324485"/>
          </a:xfrm>
          <a:prstGeom prst="roundRect">
            <a:avLst/>
          </a:prstGeom>
          <a:solidFill>
            <a:srgbClr val="F9AA00"/>
          </a:solidFill>
          <a:ln w="1270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400" b="1" i="0" u="none" strike="noStrike" cap="none" normalizeH="0">
                <a:ln>
                  <a:noFill/>
                </a:ln>
                <a:solidFill>
                  <a:schemeClr val="bg1"/>
                </a:solidFill>
                <a:effectLst/>
                <a:latin typeface="Arial" charset="0"/>
                <a:ea typeface="ＭＳ Ｐゴシック" charset="-128"/>
              </a:rPr>
              <a:t>Wertbeitrag</a:t>
            </a:r>
          </a:p>
        </p:txBody>
      </p:sp>
      <p:sp>
        <p:nvSpPr>
          <p:cNvPr id="29" name="Textfeld 28">
            <a:extLst>
              <a:ext uri="{FF2B5EF4-FFF2-40B4-BE49-F238E27FC236}">
                <a16:creationId xmlns:a16="http://schemas.microsoft.com/office/drawing/2014/main" id="{AD7F7E7D-3674-E646-B66E-703CFB8D4688}"/>
              </a:ext>
            </a:extLst>
          </p:cNvPr>
          <p:cNvSpPr txBox="1"/>
          <p:nvPr/>
        </p:nvSpPr>
        <p:spPr>
          <a:xfrm>
            <a:off x="431801" y="1628774"/>
            <a:ext cx="10722019" cy="492443"/>
          </a:xfrm>
          <a:prstGeom prst="rect">
            <a:avLst/>
          </a:prstGeom>
          <a:noFill/>
        </p:spPr>
        <p:txBody>
          <a:bodyPr wrap="square" rtlCol="0">
            <a:spAutoFit/>
          </a:bodyPr>
          <a:lstStyle/>
          <a:p>
            <a:pPr algn="l"/>
            <a:r>
              <a:rPr lang="de-DE" sz="1300">
                <a:solidFill>
                  <a:srgbClr val="3B687F"/>
                </a:solidFill>
              </a:rPr>
              <a:t>Teekanne ist ein global agierendes Tee-Unternehmen. Es ist das weltweit führende Unternehmen in der Produktion von Tee in Teebeuteln. Teekanne hat über 150 Lieferanten in ca. 50 Ländern und geht fast ausschließlich direkte Partnerschaften mit den Plantagen und Farmen ein.</a:t>
            </a:r>
          </a:p>
        </p:txBody>
      </p:sp>
      <p:sp>
        <p:nvSpPr>
          <p:cNvPr id="2" name="Titel 1">
            <a:extLst>
              <a:ext uri="{FF2B5EF4-FFF2-40B4-BE49-F238E27FC236}">
                <a16:creationId xmlns:a16="http://schemas.microsoft.com/office/drawing/2014/main" id="{92032746-FDC1-F642-8CE8-4CE6A6B7BBF6}"/>
              </a:ext>
            </a:extLst>
          </p:cNvPr>
          <p:cNvSpPr>
            <a:spLocks noGrp="1"/>
          </p:cNvSpPr>
          <p:nvPr>
            <p:ph type="title"/>
          </p:nvPr>
        </p:nvSpPr>
        <p:spPr>
          <a:xfrm>
            <a:off x="431801" y="935038"/>
            <a:ext cx="11425767" cy="500062"/>
          </a:xfrm>
        </p:spPr>
        <p:txBody>
          <a:bodyPr/>
          <a:lstStyle/>
          <a:p>
            <a:r>
              <a:rPr lang="de-DE"/>
              <a:t>Praktische Anwendungsmöglichkeiten für Einkäufer – Fallbeispiel Teekanne (1/2)</a:t>
            </a:r>
          </a:p>
        </p:txBody>
      </p:sp>
      <p:sp>
        <p:nvSpPr>
          <p:cNvPr id="4" name="Fußzeilenplatzhalter 3">
            <a:extLst>
              <a:ext uri="{FF2B5EF4-FFF2-40B4-BE49-F238E27FC236}">
                <a16:creationId xmlns:a16="http://schemas.microsoft.com/office/drawing/2014/main" id="{D541BC83-5765-AA42-8516-56B026E39D64}"/>
              </a:ext>
            </a:extLst>
          </p:cNvPr>
          <p:cNvSpPr>
            <a:spLocks noGrp="1"/>
          </p:cNvSpPr>
          <p:nvPr>
            <p:ph type="ftr" sz="quarter" idx="10"/>
          </p:nvPr>
        </p:nvSpPr>
        <p:spPr/>
        <p:txBody>
          <a:bodyPr/>
          <a:lstStyle/>
          <a:p>
            <a:r>
              <a:rPr lang="de-DE" dirty="0" smtClean="0"/>
              <a:t>© LfU / IZU Infozentrum </a:t>
            </a:r>
            <a:r>
              <a:rPr lang="de-DE" dirty="0" err="1" smtClean="0"/>
              <a:t>UmweltWirtschaft</a:t>
            </a:r>
            <a:r>
              <a:rPr lang="de-DE" dirty="0" smtClean="0"/>
              <a:t> / 2022</a:t>
            </a:r>
            <a:endParaRPr lang="de-DE" dirty="0"/>
          </a:p>
        </p:txBody>
      </p:sp>
      <p:sp>
        <p:nvSpPr>
          <p:cNvPr id="6" name="Foliennummernplatzhalter 5">
            <a:extLst>
              <a:ext uri="{FF2B5EF4-FFF2-40B4-BE49-F238E27FC236}">
                <a16:creationId xmlns:a16="http://schemas.microsoft.com/office/drawing/2014/main" id="{1F327968-3A89-9C4C-A16A-755E0A964D3A}"/>
              </a:ext>
            </a:extLst>
          </p:cNvPr>
          <p:cNvSpPr>
            <a:spLocks noGrp="1"/>
          </p:cNvSpPr>
          <p:nvPr>
            <p:ph type="sldNum" sz="quarter" idx="4"/>
          </p:nvPr>
        </p:nvSpPr>
        <p:spPr/>
        <p:txBody>
          <a:bodyPr/>
          <a:lstStyle/>
          <a:p>
            <a:fld id="{894680D0-7A83-433A-9719-C4143F27F647}" type="slidenum">
              <a:rPr lang="de-DE" smtClean="0"/>
              <a:pPr/>
              <a:t>43</a:t>
            </a:fld>
            <a:endParaRPr lang="de-DE"/>
          </a:p>
        </p:txBody>
      </p:sp>
      <p:sp>
        <p:nvSpPr>
          <p:cNvPr id="21" name="Fußzeilenplatzhalter 3">
            <a:extLst>
              <a:ext uri="{FF2B5EF4-FFF2-40B4-BE49-F238E27FC236}">
                <a16:creationId xmlns:a16="http://schemas.microsoft.com/office/drawing/2014/main" id="{162AB619-8D6A-A64B-898E-7B04D1306A24}"/>
              </a:ext>
            </a:extLst>
          </p:cNvPr>
          <p:cNvSpPr txBox="1">
            <a:spLocks/>
          </p:cNvSpPr>
          <p:nvPr/>
        </p:nvSpPr>
        <p:spPr bwMode="auto">
          <a:xfrm>
            <a:off x="431801" y="6477000"/>
            <a:ext cx="4904317"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eaLnBrk="0" fontAlgn="base" hangingPunct="0">
              <a:spcBef>
                <a:spcPct val="0"/>
              </a:spcBef>
              <a:spcAft>
                <a:spcPct val="0"/>
              </a:spcAft>
              <a:defRPr sz="1000" kern="1200">
                <a:solidFill>
                  <a:srgbClr val="3B687F"/>
                </a:solidFill>
                <a:latin typeface="Arial" charset="0"/>
                <a:ea typeface="ＭＳ Ｐゴシック"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algn="l"/>
            <a:r>
              <a:rPr lang="de-DE"/>
              <a:t>Quellen: Teekanne (2021)</a:t>
            </a:r>
          </a:p>
        </p:txBody>
      </p:sp>
      <p:pic>
        <p:nvPicPr>
          <p:cNvPr id="1026" name="Picture 2" descr="Markenlexikon | Teekanne">
            <a:extLst>
              <a:ext uri="{FF2B5EF4-FFF2-40B4-BE49-F238E27FC236}">
                <a16:creationId xmlns:a16="http://schemas.microsoft.com/office/drawing/2014/main" id="{BDF6F081-7241-A647-BBB7-6EC711CD272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43945" y="1558290"/>
            <a:ext cx="613093" cy="613093"/>
          </a:xfrm>
          <a:prstGeom prst="rect">
            <a:avLst/>
          </a:prstGeom>
          <a:noFill/>
          <a:extLst>
            <a:ext uri="{909E8E84-426E-40DD-AFC4-6F175D3DCCD1}">
              <a14:hiddenFill xmlns:a14="http://schemas.microsoft.com/office/drawing/2010/main">
                <a:solidFill>
                  <a:srgbClr val="FFFFFF"/>
                </a:solidFill>
              </a14:hiddenFill>
            </a:ext>
          </a:extLst>
        </p:spPr>
      </p:pic>
      <p:sp>
        <p:nvSpPr>
          <p:cNvPr id="25" name="Rechteck 24">
            <a:extLst>
              <a:ext uri="{FF2B5EF4-FFF2-40B4-BE49-F238E27FC236}">
                <a16:creationId xmlns:a16="http://schemas.microsoft.com/office/drawing/2014/main" id="{59C1B9F9-9167-8D4B-B522-8AAFA0FC25DB}"/>
              </a:ext>
            </a:extLst>
          </p:cNvPr>
          <p:cNvSpPr/>
          <p:nvPr/>
        </p:nvSpPr>
        <p:spPr bwMode="auto">
          <a:xfrm>
            <a:off x="6356351" y="2276475"/>
            <a:ext cx="5500687" cy="324485"/>
          </a:xfrm>
          <a:prstGeom prst="rect">
            <a:avLst/>
          </a:prstGeom>
          <a:solidFill>
            <a:srgbClr val="3B687F"/>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de-DE" sz="1400" b="1">
                <a:solidFill>
                  <a:schemeClr val="bg1"/>
                </a:solidFill>
              </a:rPr>
              <a:t>Ziele für eine nachhaltige Rohwarenbeschaffung</a:t>
            </a:r>
          </a:p>
        </p:txBody>
      </p:sp>
      <p:sp>
        <p:nvSpPr>
          <p:cNvPr id="20" name="Rechteck 19">
            <a:extLst>
              <a:ext uri="{FF2B5EF4-FFF2-40B4-BE49-F238E27FC236}">
                <a16:creationId xmlns:a16="http://schemas.microsoft.com/office/drawing/2014/main" id="{8E88507C-5EE5-C74E-99E8-801E0C66C2BD}"/>
              </a:ext>
            </a:extLst>
          </p:cNvPr>
          <p:cNvSpPr/>
          <p:nvPr/>
        </p:nvSpPr>
        <p:spPr bwMode="auto">
          <a:xfrm>
            <a:off x="6356351" y="2623930"/>
            <a:ext cx="5500687" cy="3721308"/>
          </a:xfrm>
          <a:prstGeom prst="rect">
            <a:avLst/>
          </a:prstGeom>
          <a:solidFill>
            <a:schemeClr val="bg1"/>
          </a:solidFill>
          <a:ln w="9525" cap="flat" cmpd="sng" algn="ctr">
            <a:solidFill>
              <a:schemeClr val="bg1">
                <a:lumMod val="75000"/>
              </a:schemeClr>
            </a:solidFill>
            <a:prstDash val="solid"/>
            <a:round/>
            <a:headEnd type="none" w="med" len="med"/>
            <a:tailEnd type="none" w="med" len="med"/>
          </a:ln>
          <a:effectLst/>
        </p:spPr>
        <p:txBody>
          <a:bodyPr vert="horz" wrap="square" lIns="91440" tIns="72000" rIns="91440" bIns="45720" numCol="1" rtlCol="0" anchor="t" anchorCtr="0" compatLnSpc="1">
            <a:prstTxWarp prst="textNoShape">
              <a:avLst/>
            </a:prstTxWarp>
          </a:bodyPr>
          <a:lstStyle/>
          <a:p>
            <a:pPr marL="182563" indent="-182563" algn="l">
              <a:spcBef>
                <a:spcPts val="300"/>
              </a:spcBef>
              <a:spcAft>
                <a:spcPts val="0"/>
              </a:spcAft>
              <a:buFont typeface="Arial" panose="020B0604020202020204" pitchFamily="34" charset="0"/>
              <a:buChar char="•"/>
            </a:pPr>
            <a:r>
              <a:rPr lang="de-DE" sz="1200" b="1" dirty="0">
                <a:solidFill>
                  <a:srgbClr val="3B687F"/>
                </a:solidFill>
              </a:rPr>
              <a:t>Kontinuierliche Ausweitung zertifizierter Rohwaren</a:t>
            </a:r>
          </a:p>
          <a:p>
            <a:pPr marL="403225" lvl="1" indent="-217488" algn="l">
              <a:spcBef>
                <a:spcPts val="300"/>
              </a:spcBef>
              <a:spcAft>
                <a:spcPts val="0"/>
              </a:spcAft>
              <a:buFont typeface="Arial" panose="020B0604020202020204" pitchFamily="34" charset="0"/>
              <a:buChar char="•"/>
            </a:pPr>
            <a:r>
              <a:rPr lang="de-DE" sz="1200" dirty="0">
                <a:solidFill>
                  <a:srgbClr val="3B687F"/>
                </a:solidFill>
              </a:rPr>
              <a:t>Einhaltung wichtiger Umwelt- und Sozialstandards.</a:t>
            </a:r>
          </a:p>
          <a:p>
            <a:pPr marL="403225" lvl="1" indent="-217488" algn="l">
              <a:spcBef>
                <a:spcPts val="300"/>
              </a:spcBef>
              <a:spcAft>
                <a:spcPts val="0"/>
              </a:spcAft>
              <a:buFont typeface="Arial" panose="020B0604020202020204" pitchFamily="34" charset="0"/>
              <a:buChar char="•"/>
            </a:pPr>
            <a:r>
              <a:rPr lang="de-DE" sz="1200" dirty="0" err="1">
                <a:solidFill>
                  <a:srgbClr val="3B687F"/>
                </a:solidFill>
              </a:rPr>
              <a:t>Rainforest</a:t>
            </a:r>
            <a:r>
              <a:rPr lang="de-DE" sz="1200" dirty="0">
                <a:solidFill>
                  <a:srgbClr val="3B687F"/>
                </a:solidFill>
              </a:rPr>
              <a:t> Alliance als starker unabhängiger Partner zur Qualifizierung und Zertifizierung der Lieferanten. </a:t>
            </a:r>
          </a:p>
          <a:p>
            <a:pPr marL="403225" lvl="1" indent="-217488" algn="l">
              <a:spcBef>
                <a:spcPts val="300"/>
              </a:spcBef>
              <a:spcAft>
                <a:spcPts val="0"/>
              </a:spcAft>
              <a:buFont typeface="Arial" panose="020B0604020202020204" pitchFamily="34" charset="0"/>
              <a:buChar char="•"/>
            </a:pPr>
            <a:r>
              <a:rPr lang="de-DE" sz="1200" dirty="0">
                <a:solidFill>
                  <a:srgbClr val="3B687F"/>
                </a:solidFill>
              </a:rPr>
              <a:t>Ziel bis 2024, alle Kräuter- und Früchte-Rohwaren zu </a:t>
            </a:r>
            <a:r>
              <a:rPr lang="de-DE" sz="1200" dirty="0" smtClean="0">
                <a:solidFill>
                  <a:srgbClr val="3B687F"/>
                </a:solidFill>
              </a:rPr>
              <a:t>100 % </a:t>
            </a:r>
            <a:r>
              <a:rPr lang="de-DE" sz="1200" dirty="0" err="1">
                <a:solidFill>
                  <a:srgbClr val="3B687F"/>
                </a:solidFill>
              </a:rPr>
              <a:t>Rainforest</a:t>
            </a:r>
            <a:r>
              <a:rPr lang="de-DE" sz="1200" dirty="0">
                <a:solidFill>
                  <a:srgbClr val="3B687F"/>
                </a:solidFill>
              </a:rPr>
              <a:t>-Alliance-zertifiziert zu beziehen.</a:t>
            </a:r>
          </a:p>
          <a:p>
            <a:pPr marL="182563" indent="-182563" algn="l">
              <a:spcBef>
                <a:spcPts val="300"/>
              </a:spcBef>
              <a:spcAft>
                <a:spcPts val="0"/>
              </a:spcAft>
              <a:buFont typeface="Arial" panose="020B0604020202020204" pitchFamily="34" charset="0"/>
              <a:buChar char="•"/>
            </a:pPr>
            <a:r>
              <a:rPr lang="de-DE" sz="1200" b="1" dirty="0">
                <a:solidFill>
                  <a:srgbClr val="3B687F"/>
                </a:solidFill>
              </a:rPr>
              <a:t>TEEKANNE Code </a:t>
            </a:r>
            <a:r>
              <a:rPr lang="de-DE" sz="1200" b="1" dirty="0" err="1">
                <a:solidFill>
                  <a:srgbClr val="3B687F"/>
                </a:solidFill>
              </a:rPr>
              <a:t>of</a:t>
            </a:r>
            <a:r>
              <a:rPr lang="de-DE" sz="1200" b="1" dirty="0">
                <a:solidFill>
                  <a:srgbClr val="3B687F"/>
                </a:solidFill>
              </a:rPr>
              <a:t> </a:t>
            </a:r>
            <a:r>
              <a:rPr lang="de-DE" sz="1200" b="1" dirty="0" err="1">
                <a:solidFill>
                  <a:srgbClr val="3B687F"/>
                </a:solidFill>
              </a:rPr>
              <a:t>Conduct</a:t>
            </a:r>
            <a:endParaRPr lang="de-DE" sz="1200" b="1" dirty="0">
              <a:solidFill>
                <a:srgbClr val="3B687F"/>
              </a:solidFill>
            </a:endParaRPr>
          </a:p>
          <a:p>
            <a:pPr marL="403225" lvl="1" indent="-217488" algn="l">
              <a:spcBef>
                <a:spcPts val="300"/>
              </a:spcBef>
              <a:spcAft>
                <a:spcPts val="0"/>
              </a:spcAft>
              <a:buFont typeface="Arial" panose="020B0604020202020204" pitchFamily="34" charset="0"/>
              <a:buChar char="•"/>
            </a:pPr>
            <a:r>
              <a:rPr lang="de-DE" sz="1200" dirty="0">
                <a:solidFill>
                  <a:srgbClr val="3B687F"/>
                </a:solidFill>
              </a:rPr>
              <a:t>Unterzeichnung des Code </a:t>
            </a:r>
            <a:r>
              <a:rPr lang="de-DE" sz="1200" dirty="0" err="1">
                <a:solidFill>
                  <a:srgbClr val="3B687F"/>
                </a:solidFill>
              </a:rPr>
              <a:t>of</a:t>
            </a:r>
            <a:r>
              <a:rPr lang="de-DE" sz="1200" dirty="0">
                <a:solidFill>
                  <a:srgbClr val="3B687F"/>
                </a:solidFill>
              </a:rPr>
              <a:t> </a:t>
            </a:r>
            <a:r>
              <a:rPr lang="de-DE" sz="1200" dirty="0" err="1">
                <a:solidFill>
                  <a:srgbClr val="3B687F"/>
                </a:solidFill>
              </a:rPr>
              <a:t>Conducts</a:t>
            </a:r>
            <a:r>
              <a:rPr lang="de-DE" sz="1200" dirty="0">
                <a:solidFill>
                  <a:srgbClr val="3B687F"/>
                </a:solidFill>
              </a:rPr>
              <a:t> aller Rohwarenlieferanten vor Beginn der Geschäftsbeziehung.</a:t>
            </a:r>
          </a:p>
          <a:p>
            <a:pPr marL="403225" lvl="1" indent="-217488" algn="l">
              <a:spcBef>
                <a:spcPts val="300"/>
              </a:spcBef>
              <a:spcAft>
                <a:spcPts val="0"/>
              </a:spcAft>
              <a:buFont typeface="Arial" panose="020B0604020202020204" pitchFamily="34" charset="0"/>
              <a:buChar char="•"/>
            </a:pPr>
            <a:r>
              <a:rPr lang="de-DE" sz="1200" dirty="0">
                <a:solidFill>
                  <a:srgbClr val="3B687F"/>
                </a:solidFill>
              </a:rPr>
              <a:t>Themen umfassen u.a. Verbot jeglicher Form von Kinder- und Zwangsarbeit, Einhaltung wesentlicher Maßnahmen zur Arbeitssicherheit und Gesundheit, Einhaltung von Umweltstandards.</a:t>
            </a:r>
          </a:p>
          <a:p>
            <a:pPr marL="182563" indent="-182563" algn="l">
              <a:spcBef>
                <a:spcPts val="300"/>
              </a:spcBef>
              <a:spcAft>
                <a:spcPts val="0"/>
              </a:spcAft>
              <a:buFont typeface="Arial" panose="020B0604020202020204" pitchFamily="34" charset="0"/>
              <a:buChar char="•"/>
            </a:pPr>
            <a:r>
              <a:rPr lang="de-DE" sz="1200" b="1" dirty="0">
                <a:solidFill>
                  <a:srgbClr val="3B687F"/>
                </a:solidFill>
              </a:rPr>
              <a:t>Nachhaltigkeitsplattform </a:t>
            </a:r>
            <a:r>
              <a:rPr lang="de-DE" sz="1200" b="1" dirty="0" err="1">
                <a:solidFill>
                  <a:srgbClr val="3B687F"/>
                </a:solidFill>
              </a:rPr>
              <a:t>Sedex</a:t>
            </a:r>
            <a:endParaRPr lang="de-DE" sz="1200" b="1" dirty="0">
              <a:solidFill>
                <a:srgbClr val="3B687F"/>
              </a:solidFill>
            </a:endParaRPr>
          </a:p>
          <a:p>
            <a:pPr marL="403225" lvl="1" indent="-217488" algn="l">
              <a:spcBef>
                <a:spcPts val="300"/>
              </a:spcBef>
              <a:spcAft>
                <a:spcPts val="0"/>
              </a:spcAft>
              <a:buFont typeface="Arial" panose="020B0604020202020204" pitchFamily="34" charset="0"/>
              <a:buChar char="•"/>
            </a:pPr>
            <a:r>
              <a:rPr lang="de-DE" sz="1200" dirty="0">
                <a:solidFill>
                  <a:srgbClr val="3B687F"/>
                </a:solidFill>
              </a:rPr>
              <a:t>Austausch wichtiger Informationen zu Sozial- und Umweltrisiken in der Lieferkette.</a:t>
            </a:r>
          </a:p>
          <a:p>
            <a:pPr marL="182563" indent="-182563" algn="l">
              <a:spcBef>
                <a:spcPts val="300"/>
              </a:spcBef>
              <a:spcAft>
                <a:spcPts val="0"/>
              </a:spcAft>
              <a:buFont typeface="Arial" panose="020B0604020202020204" pitchFamily="34" charset="0"/>
              <a:buChar char="•"/>
            </a:pPr>
            <a:endParaRPr lang="de-DE" sz="1050" dirty="0">
              <a:solidFill>
                <a:srgbClr val="3B687F"/>
              </a:solidFill>
            </a:endParaRPr>
          </a:p>
        </p:txBody>
      </p:sp>
      <p:sp>
        <p:nvSpPr>
          <p:cNvPr id="19" name="Datumsplatzhalter 5">
            <a:extLst>
              <a:ext uri="{FF2B5EF4-FFF2-40B4-BE49-F238E27FC236}">
                <a16:creationId xmlns:a16="http://schemas.microsoft.com/office/drawing/2014/main" id="{D1B94FD6-022E-AB49-9335-EB728D7866CD}"/>
              </a:ext>
            </a:extLst>
          </p:cNvPr>
          <p:cNvSpPr>
            <a:spLocks noGrp="1"/>
          </p:cNvSpPr>
          <p:nvPr>
            <p:ph type="dt" sz="half" idx="12"/>
          </p:nvPr>
        </p:nvSpPr>
        <p:spPr>
          <a:xfrm>
            <a:off x="431801" y="223838"/>
            <a:ext cx="8450942" cy="476250"/>
          </a:xfrm>
        </p:spPr>
        <p:txBody>
          <a:bodyPr/>
          <a:lstStyle/>
          <a:p>
            <a:r>
              <a:rPr lang="de-DE" smtClean="0"/>
              <a:t>Schulungskonzept für Nachhaltigen Einkauf – 3. Praktische Anwendung &amp; Vernetzung</a:t>
            </a:r>
            <a:endParaRPr lang="de-DE" kern="0">
              <a:cs typeface="Calibri" panose="020F0502020204030204" pitchFamily="34" charset="0"/>
            </a:endParaRPr>
          </a:p>
        </p:txBody>
      </p:sp>
    </p:spTree>
    <p:extLst>
      <p:ext uri="{BB962C8B-B14F-4D97-AF65-F5344CB8AC3E}">
        <p14:creationId xmlns:p14="http://schemas.microsoft.com/office/powerpoint/2010/main" val="19935338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032746-FDC1-F642-8CE8-4CE6A6B7BBF6}"/>
              </a:ext>
            </a:extLst>
          </p:cNvPr>
          <p:cNvSpPr>
            <a:spLocks noGrp="1"/>
          </p:cNvSpPr>
          <p:nvPr>
            <p:ph type="title"/>
          </p:nvPr>
        </p:nvSpPr>
        <p:spPr>
          <a:xfrm>
            <a:off x="431801" y="935038"/>
            <a:ext cx="11425767" cy="500062"/>
          </a:xfrm>
        </p:spPr>
        <p:txBody>
          <a:bodyPr/>
          <a:lstStyle/>
          <a:p>
            <a:r>
              <a:rPr lang="de-DE"/>
              <a:t>Praktische Anwendungsmöglichkeiten für Einkäufer – Fallbeispiel Teekanne (2/2)</a:t>
            </a:r>
          </a:p>
        </p:txBody>
      </p:sp>
      <p:sp>
        <p:nvSpPr>
          <p:cNvPr id="4" name="Fußzeilenplatzhalter 3">
            <a:extLst>
              <a:ext uri="{FF2B5EF4-FFF2-40B4-BE49-F238E27FC236}">
                <a16:creationId xmlns:a16="http://schemas.microsoft.com/office/drawing/2014/main" id="{D541BC83-5765-AA42-8516-56B026E39D64}"/>
              </a:ext>
            </a:extLst>
          </p:cNvPr>
          <p:cNvSpPr>
            <a:spLocks noGrp="1"/>
          </p:cNvSpPr>
          <p:nvPr>
            <p:ph type="ftr" sz="quarter" idx="10"/>
          </p:nvPr>
        </p:nvSpPr>
        <p:spPr/>
        <p:txBody>
          <a:bodyPr/>
          <a:lstStyle/>
          <a:p>
            <a:r>
              <a:rPr lang="de-DE" dirty="0" smtClean="0"/>
              <a:t>© LfU / IZU Infozentrum </a:t>
            </a:r>
            <a:r>
              <a:rPr lang="de-DE" dirty="0" err="1" smtClean="0"/>
              <a:t>UmweltWirtschaft</a:t>
            </a:r>
            <a:r>
              <a:rPr lang="de-DE" dirty="0" smtClean="0"/>
              <a:t> / 2022</a:t>
            </a:r>
            <a:endParaRPr lang="de-DE" dirty="0"/>
          </a:p>
        </p:txBody>
      </p:sp>
      <p:sp>
        <p:nvSpPr>
          <p:cNvPr id="6" name="Foliennummernplatzhalter 5">
            <a:extLst>
              <a:ext uri="{FF2B5EF4-FFF2-40B4-BE49-F238E27FC236}">
                <a16:creationId xmlns:a16="http://schemas.microsoft.com/office/drawing/2014/main" id="{1F327968-3A89-9C4C-A16A-755E0A964D3A}"/>
              </a:ext>
            </a:extLst>
          </p:cNvPr>
          <p:cNvSpPr>
            <a:spLocks noGrp="1"/>
          </p:cNvSpPr>
          <p:nvPr>
            <p:ph type="sldNum" sz="quarter" idx="4"/>
          </p:nvPr>
        </p:nvSpPr>
        <p:spPr/>
        <p:txBody>
          <a:bodyPr/>
          <a:lstStyle/>
          <a:p>
            <a:fld id="{894680D0-7A83-433A-9719-C4143F27F647}" type="slidenum">
              <a:rPr lang="de-DE" smtClean="0"/>
              <a:pPr/>
              <a:t>44</a:t>
            </a:fld>
            <a:endParaRPr lang="de-DE"/>
          </a:p>
        </p:txBody>
      </p:sp>
      <p:sp>
        <p:nvSpPr>
          <p:cNvPr id="21" name="Fußzeilenplatzhalter 3">
            <a:extLst>
              <a:ext uri="{FF2B5EF4-FFF2-40B4-BE49-F238E27FC236}">
                <a16:creationId xmlns:a16="http://schemas.microsoft.com/office/drawing/2014/main" id="{162AB619-8D6A-A64B-898E-7B04D1306A24}"/>
              </a:ext>
            </a:extLst>
          </p:cNvPr>
          <p:cNvSpPr txBox="1">
            <a:spLocks/>
          </p:cNvSpPr>
          <p:nvPr/>
        </p:nvSpPr>
        <p:spPr bwMode="auto">
          <a:xfrm>
            <a:off x="431801" y="6477000"/>
            <a:ext cx="4904317"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eaLnBrk="0" fontAlgn="base" hangingPunct="0">
              <a:spcBef>
                <a:spcPct val="0"/>
              </a:spcBef>
              <a:spcAft>
                <a:spcPct val="0"/>
              </a:spcAft>
              <a:defRPr sz="1000" kern="1200">
                <a:solidFill>
                  <a:srgbClr val="3B687F"/>
                </a:solidFill>
                <a:latin typeface="Arial" charset="0"/>
                <a:ea typeface="ＭＳ Ｐゴシック"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algn="l"/>
            <a:r>
              <a:rPr lang="de-DE"/>
              <a:t>Quellen: Teekanne (2021)</a:t>
            </a:r>
          </a:p>
        </p:txBody>
      </p:sp>
      <p:sp>
        <p:nvSpPr>
          <p:cNvPr id="25" name="Rechteck 24">
            <a:extLst>
              <a:ext uri="{FF2B5EF4-FFF2-40B4-BE49-F238E27FC236}">
                <a16:creationId xmlns:a16="http://schemas.microsoft.com/office/drawing/2014/main" id="{59C1B9F9-9167-8D4B-B522-8AAFA0FC25DB}"/>
              </a:ext>
            </a:extLst>
          </p:cNvPr>
          <p:cNvSpPr/>
          <p:nvPr/>
        </p:nvSpPr>
        <p:spPr bwMode="auto">
          <a:xfrm>
            <a:off x="6356351" y="2698346"/>
            <a:ext cx="5500687" cy="324485"/>
          </a:xfrm>
          <a:prstGeom prst="rect">
            <a:avLst/>
          </a:prstGeom>
          <a:solidFill>
            <a:srgbClr val="3B687F"/>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de-DE" sz="1400" b="1">
                <a:solidFill>
                  <a:schemeClr val="bg1"/>
                </a:solidFill>
              </a:rPr>
              <a:t>Hauptmaßnahmen</a:t>
            </a:r>
          </a:p>
        </p:txBody>
      </p:sp>
      <p:sp>
        <p:nvSpPr>
          <p:cNvPr id="20" name="Rechteck 19">
            <a:extLst>
              <a:ext uri="{FF2B5EF4-FFF2-40B4-BE49-F238E27FC236}">
                <a16:creationId xmlns:a16="http://schemas.microsoft.com/office/drawing/2014/main" id="{8E88507C-5EE5-C74E-99E8-801E0C66C2BD}"/>
              </a:ext>
            </a:extLst>
          </p:cNvPr>
          <p:cNvSpPr/>
          <p:nvPr/>
        </p:nvSpPr>
        <p:spPr bwMode="auto">
          <a:xfrm>
            <a:off x="6356351" y="3051312"/>
            <a:ext cx="5500687" cy="3293925"/>
          </a:xfrm>
          <a:prstGeom prst="rect">
            <a:avLst/>
          </a:prstGeom>
          <a:solidFill>
            <a:schemeClr val="bg1"/>
          </a:solidFill>
          <a:ln w="9525" cap="flat" cmpd="sng" algn="ctr">
            <a:solidFill>
              <a:schemeClr val="bg1">
                <a:lumMod val="75000"/>
              </a:schemeClr>
            </a:solidFill>
            <a:prstDash val="solid"/>
            <a:round/>
            <a:headEnd type="none" w="med" len="med"/>
            <a:tailEnd type="none" w="med" len="med"/>
          </a:ln>
          <a:effectLst/>
        </p:spPr>
        <p:txBody>
          <a:bodyPr vert="horz" wrap="square" lIns="91440" tIns="72000" rIns="91440" bIns="45720" numCol="1" rtlCol="0" anchor="t" anchorCtr="0" compatLnSpc="1">
            <a:prstTxWarp prst="textNoShape">
              <a:avLst/>
            </a:prstTxWarp>
          </a:bodyPr>
          <a:lstStyle/>
          <a:p>
            <a:pPr marL="182563" indent="-182563" algn="l">
              <a:spcBef>
                <a:spcPts val="300"/>
              </a:spcBef>
              <a:spcAft>
                <a:spcPts val="0"/>
              </a:spcAft>
              <a:buFont typeface="Arial" panose="020B0604020202020204" pitchFamily="34" charset="0"/>
              <a:buChar char="•"/>
            </a:pPr>
            <a:r>
              <a:rPr lang="de-DE" sz="1200" b="1">
                <a:solidFill>
                  <a:srgbClr val="3B687F"/>
                </a:solidFill>
              </a:rPr>
              <a:t>Keine</a:t>
            </a:r>
            <a:r>
              <a:rPr lang="de-DE" sz="1200">
                <a:solidFill>
                  <a:srgbClr val="3B687F"/>
                </a:solidFill>
              </a:rPr>
              <a:t> Verwendung leicht löslicher </a:t>
            </a:r>
            <a:r>
              <a:rPr lang="de-DE" sz="1200" b="1">
                <a:solidFill>
                  <a:srgbClr val="3B687F"/>
                </a:solidFill>
              </a:rPr>
              <a:t>mineralischer Düngemittel</a:t>
            </a:r>
            <a:r>
              <a:rPr lang="de-DE" sz="1200">
                <a:solidFill>
                  <a:srgbClr val="3B687F"/>
                </a:solidFill>
              </a:rPr>
              <a:t>.</a:t>
            </a:r>
            <a:endParaRPr lang="de-DE" sz="1200" b="1">
              <a:solidFill>
                <a:srgbClr val="3B687F"/>
              </a:solidFill>
            </a:endParaRPr>
          </a:p>
          <a:p>
            <a:pPr marL="182563" indent="-182563" algn="l">
              <a:spcBef>
                <a:spcPts val="300"/>
              </a:spcBef>
              <a:spcAft>
                <a:spcPts val="0"/>
              </a:spcAft>
              <a:buFont typeface="Arial" panose="020B0604020202020204" pitchFamily="34" charset="0"/>
              <a:buChar char="•"/>
            </a:pPr>
            <a:r>
              <a:rPr lang="de-DE" sz="1200" b="1">
                <a:solidFill>
                  <a:srgbClr val="3B687F"/>
                </a:solidFill>
              </a:rPr>
              <a:t>Kein</a:t>
            </a:r>
            <a:r>
              <a:rPr lang="de-DE" sz="1200">
                <a:solidFill>
                  <a:srgbClr val="3B687F"/>
                </a:solidFill>
              </a:rPr>
              <a:t> Pflanzenschutz mit </a:t>
            </a:r>
            <a:r>
              <a:rPr lang="de-DE" sz="1200" b="1">
                <a:solidFill>
                  <a:srgbClr val="3B687F"/>
                </a:solidFill>
              </a:rPr>
              <a:t>chemisch-synthetischen Mitteln</a:t>
            </a:r>
            <a:r>
              <a:rPr lang="de-DE" sz="1200">
                <a:solidFill>
                  <a:srgbClr val="3B687F"/>
                </a:solidFill>
              </a:rPr>
              <a:t>.</a:t>
            </a:r>
            <a:endParaRPr lang="de-DE" sz="1200" b="1">
              <a:solidFill>
                <a:srgbClr val="3B687F"/>
              </a:solidFill>
            </a:endParaRPr>
          </a:p>
          <a:p>
            <a:pPr marL="182563" indent="-182563" algn="l">
              <a:spcBef>
                <a:spcPts val="300"/>
              </a:spcBef>
              <a:spcAft>
                <a:spcPts val="0"/>
              </a:spcAft>
              <a:buFont typeface="Arial" panose="020B0604020202020204" pitchFamily="34" charset="0"/>
              <a:buChar char="•"/>
            </a:pPr>
            <a:r>
              <a:rPr lang="de-DE" sz="1200">
                <a:solidFill>
                  <a:srgbClr val="3B687F"/>
                </a:solidFill>
              </a:rPr>
              <a:t>Abwechslungsreiche, weite </a:t>
            </a:r>
            <a:r>
              <a:rPr lang="de-DE" sz="1200" b="1">
                <a:solidFill>
                  <a:srgbClr val="3B687F"/>
                </a:solidFill>
              </a:rPr>
              <a:t>Fruchtfolgen</a:t>
            </a:r>
            <a:r>
              <a:rPr lang="de-DE" sz="1200">
                <a:solidFill>
                  <a:srgbClr val="3B687F"/>
                </a:solidFill>
              </a:rPr>
              <a:t> mit vielen Zwischenfrüchten.</a:t>
            </a:r>
          </a:p>
          <a:p>
            <a:pPr marL="182563" indent="-182563" algn="l">
              <a:spcBef>
                <a:spcPts val="300"/>
              </a:spcBef>
              <a:spcAft>
                <a:spcPts val="0"/>
              </a:spcAft>
              <a:buFont typeface="Arial" panose="020B0604020202020204" pitchFamily="34" charset="0"/>
              <a:buChar char="•"/>
            </a:pPr>
            <a:r>
              <a:rPr lang="de-DE" sz="1200" b="1">
                <a:solidFill>
                  <a:srgbClr val="3B687F"/>
                </a:solidFill>
              </a:rPr>
              <a:t>Keine</a:t>
            </a:r>
            <a:r>
              <a:rPr lang="de-DE" sz="1200">
                <a:solidFill>
                  <a:srgbClr val="3B687F"/>
                </a:solidFill>
              </a:rPr>
              <a:t> Verwendung von </a:t>
            </a:r>
            <a:r>
              <a:rPr lang="de-DE" sz="1200" b="1">
                <a:solidFill>
                  <a:srgbClr val="3B687F"/>
                </a:solidFill>
              </a:rPr>
              <a:t>chemisch-synthetischen Wachstums-regulatoren oder von Hormonen</a:t>
            </a:r>
            <a:r>
              <a:rPr lang="de-DE" sz="1200">
                <a:solidFill>
                  <a:srgbClr val="3B687F"/>
                </a:solidFill>
              </a:rPr>
              <a:t>.</a:t>
            </a:r>
            <a:endParaRPr lang="de-DE" sz="1200" b="1">
              <a:solidFill>
                <a:srgbClr val="3B687F"/>
              </a:solidFill>
            </a:endParaRPr>
          </a:p>
          <a:p>
            <a:pPr marL="182563" indent="-182563" algn="l">
              <a:spcBef>
                <a:spcPts val="300"/>
              </a:spcBef>
              <a:spcAft>
                <a:spcPts val="0"/>
              </a:spcAft>
              <a:buFont typeface="Arial" panose="020B0604020202020204" pitchFamily="34" charset="0"/>
              <a:buChar char="•"/>
            </a:pPr>
            <a:r>
              <a:rPr lang="de-DE" sz="1200" b="1">
                <a:solidFill>
                  <a:srgbClr val="3B687F"/>
                </a:solidFill>
              </a:rPr>
              <a:t>Pflege der Bodenfruchtbarkeit </a:t>
            </a:r>
            <a:r>
              <a:rPr lang="de-DE" sz="1200">
                <a:solidFill>
                  <a:srgbClr val="3B687F"/>
                </a:solidFill>
              </a:rPr>
              <a:t>durch ausgeprägte Humuswirtschaft.</a:t>
            </a:r>
          </a:p>
          <a:p>
            <a:pPr marL="182563" indent="-182563" algn="l">
              <a:spcBef>
                <a:spcPts val="300"/>
              </a:spcBef>
              <a:spcAft>
                <a:spcPts val="0"/>
              </a:spcAft>
              <a:buFont typeface="Arial" panose="020B0604020202020204" pitchFamily="34" charset="0"/>
              <a:buChar char="•"/>
            </a:pPr>
            <a:r>
              <a:rPr lang="de-DE" sz="1200">
                <a:solidFill>
                  <a:srgbClr val="3B687F"/>
                </a:solidFill>
              </a:rPr>
              <a:t>Ausbringung von </a:t>
            </a:r>
            <a:r>
              <a:rPr lang="de-DE" sz="1200" b="1">
                <a:solidFill>
                  <a:srgbClr val="3B687F"/>
                </a:solidFill>
              </a:rPr>
              <a:t>organisch gebundenem Stickstoff</a:t>
            </a:r>
            <a:r>
              <a:rPr lang="de-DE" sz="1200">
                <a:solidFill>
                  <a:srgbClr val="3B687F"/>
                </a:solidFill>
              </a:rPr>
              <a:t>.</a:t>
            </a:r>
            <a:endParaRPr lang="de-DE" sz="1200" b="1">
              <a:solidFill>
                <a:srgbClr val="3B687F"/>
              </a:solidFill>
            </a:endParaRPr>
          </a:p>
          <a:p>
            <a:pPr marL="182563" indent="-182563" algn="l">
              <a:spcBef>
                <a:spcPts val="300"/>
              </a:spcBef>
              <a:spcAft>
                <a:spcPts val="0"/>
              </a:spcAft>
              <a:buFont typeface="Arial" panose="020B0604020202020204" pitchFamily="34" charset="0"/>
              <a:buChar char="•"/>
            </a:pPr>
            <a:r>
              <a:rPr lang="de-DE" sz="1200" b="1">
                <a:solidFill>
                  <a:srgbClr val="3B687F"/>
                </a:solidFill>
              </a:rPr>
              <a:t>Begrenzter</a:t>
            </a:r>
            <a:r>
              <a:rPr lang="de-DE" sz="1200">
                <a:solidFill>
                  <a:srgbClr val="3B687F"/>
                </a:solidFill>
              </a:rPr>
              <a:t>, streng an die Fläche gebundener </a:t>
            </a:r>
            <a:r>
              <a:rPr lang="de-DE" sz="1200" b="1">
                <a:solidFill>
                  <a:srgbClr val="3B687F"/>
                </a:solidFill>
              </a:rPr>
              <a:t>Viehbesatz</a:t>
            </a:r>
            <a:r>
              <a:rPr lang="de-DE" sz="1200">
                <a:solidFill>
                  <a:srgbClr val="3B687F"/>
                </a:solidFill>
              </a:rPr>
              <a:t>.</a:t>
            </a:r>
            <a:endParaRPr lang="de-DE" sz="1200" b="1">
              <a:solidFill>
                <a:srgbClr val="3B687F"/>
              </a:solidFill>
            </a:endParaRPr>
          </a:p>
          <a:p>
            <a:pPr marL="182563" indent="-182563" algn="l">
              <a:spcBef>
                <a:spcPts val="300"/>
              </a:spcBef>
              <a:spcAft>
                <a:spcPts val="0"/>
              </a:spcAft>
              <a:buFont typeface="Arial" panose="020B0604020202020204" pitchFamily="34" charset="0"/>
              <a:buChar char="•"/>
            </a:pPr>
            <a:r>
              <a:rPr lang="de-DE" sz="1200" b="1">
                <a:solidFill>
                  <a:srgbClr val="3B687F"/>
                </a:solidFill>
              </a:rPr>
              <a:t>Starke Einschränkung </a:t>
            </a:r>
            <a:r>
              <a:rPr lang="de-DE" sz="1200">
                <a:solidFill>
                  <a:srgbClr val="3B687F"/>
                </a:solidFill>
              </a:rPr>
              <a:t>bei der Verwendung von </a:t>
            </a:r>
            <a:r>
              <a:rPr lang="de-DE" sz="1200" b="1">
                <a:solidFill>
                  <a:srgbClr val="3B687F"/>
                </a:solidFill>
              </a:rPr>
              <a:t>Zusatzstoffen</a:t>
            </a:r>
            <a:r>
              <a:rPr lang="de-DE" sz="1200">
                <a:solidFill>
                  <a:srgbClr val="3B687F"/>
                </a:solidFill>
              </a:rPr>
              <a:t> innerhalb des Fertigproduktes; die erlaubten Zusatzstoffe sind gelistet.</a:t>
            </a:r>
          </a:p>
          <a:p>
            <a:pPr marL="182563" indent="-182563" algn="l">
              <a:spcBef>
                <a:spcPts val="300"/>
              </a:spcBef>
              <a:spcAft>
                <a:spcPts val="0"/>
              </a:spcAft>
              <a:buFont typeface="Arial" panose="020B0604020202020204" pitchFamily="34" charset="0"/>
              <a:buChar char="•"/>
            </a:pPr>
            <a:r>
              <a:rPr lang="de-DE" sz="1200" b="1">
                <a:solidFill>
                  <a:srgbClr val="3B687F"/>
                </a:solidFill>
              </a:rPr>
              <a:t>Keine Bestrahlung </a:t>
            </a:r>
            <a:r>
              <a:rPr lang="de-DE" sz="1200">
                <a:solidFill>
                  <a:srgbClr val="3B687F"/>
                </a:solidFill>
              </a:rPr>
              <a:t>von Lebensmitteln in der ökologischen Lebensmittelherstellung.</a:t>
            </a:r>
          </a:p>
        </p:txBody>
      </p:sp>
      <p:sp>
        <p:nvSpPr>
          <p:cNvPr id="35" name="Rechteck 34">
            <a:extLst>
              <a:ext uri="{FF2B5EF4-FFF2-40B4-BE49-F238E27FC236}">
                <a16:creationId xmlns:a16="http://schemas.microsoft.com/office/drawing/2014/main" id="{B0240BEE-EE9C-E941-AA2E-1C260C13FF50}"/>
              </a:ext>
            </a:extLst>
          </p:cNvPr>
          <p:cNvSpPr/>
          <p:nvPr/>
        </p:nvSpPr>
        <p:spPr bwMode="auto">
          <a:xfrm>
            <a:off x="431801" y="2698346"/>
            <a:ext cx="5500687" cy="324485"/>
          </a:xfrm>
          <a:prstGeom prst="rect">
            <a:avLst/>
          </a:prstGeom>
          <a:solidFill>
            <a:srgbClr val="3B687F"/>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de-DE" sz="1400" b="1">
                <a:solidFill>
                  <a:schemeClr val="bg1"/>
                </a:solidFill>
              </a:rPr>
              <a:t>Bio Rohwaren Beschaffung</a:t>
            </a:r>
          </a:p>
        </p:txBody>
      </p:sp>
      <p:sp>
        <p:nvSpPr>
          <p:cNvPr id="26" name="Rechteck 25">
            <a:extLst>
              <a:ext uri="{FF2B5EF4-FFF2-40B4-BE49-F238E27FC236}">
                <a16:creationId xmlns:a16="http://schemas.microsoft.com/office/drawing/2014/main" id="{BA0BF4A4-94AC-1D4F-AA67-B1BA64E5E99A}"/>
              </a:ext>
            </a:extLst>
          </p:cNvPr>
          <p:cNvSpPr/>
          <p:nvPr/>
        </p:nvSpPr>
        <p:spPr bwMode="auto">
          <a:xfrm>
            <a:off x="427038" y="3051312"/>
            <a:ext cx="5500687" cy="3293925"/>
          </a:xfrm>
          <a:prstGeom prst="rect">
            <a:avLst/>
          </a:prstGeom>
          <a:solidFill>
            <a:schemeClr val="bg1"/>
          </a:solidFill>
          <a:ln w="9525" cap="flat" cmpd="sng" algn="ctr">
            <a:solidFill>
              <a:schemeClr val="bg1">
                <a:lumMod val="75000"/>
              </a:schemeClr>
            </a:solidFill>
            <a:prstDash val="solid"/>
            <a:round/>
            <a:headEnd type="none" w="med" len="med"/>
            <a:tailEnd type="none" w="med" len="med"/>
          </a:ln>
          <a:effectLst/>
        </p:spPr>
        <p:txBody>
          <a:bodyPr vert="horz" wrap="square" lIns="91440" tIns="72000" rIns="91440" bIns="45720" numCol="1" rtlCol="0" anchor="t" anchorCtr="0" compatLnSpc="1">
            <a:prstTxWarp prst="textNoShape">
              <a:avLst/>
            </a:prstTxWarp>
          </a:bodyPr>
          <a:lstStyle/>
          <a:p>
            <a:pPr marL="182563" indent="-182563" algn="l">
              <a:spcBef>
                <a:spcPts val="300"/>
              </a:spcBef>
              <a:spcAft>
                <a:spcPts val="0"/>
              </a:spcAft>
              <a:buFont typeface="Arial" panose="020B0604020202020204" pitchFamily="34" charset="0"/>
              <a:buChar char="•"/>
            </a:pPr>
            <a:r>
              <a:rPr lang="de-DE" sz="1200">
                <a:solidFill>
                  <a:srgbClr val="3B687F"/>
                </a:solidFill>
              </a:rPr>
              <a:t>Kontinuierliche Erhöhung des Bezugs von </a:t>
            </a:r>
            <a:r>
              <a:rPr lang="de-DE" sz="1200" b="1">
                <a:solidFill>
                  <a:srgbClr val="3B687F"/>
                </a:solidFill>
              </a:rPr>
              <a:t>Bio-zertifizierten Rohwaren</a:t>
            </a:r>
            <a:r>
              <a:rPr lang="de-DE" sz="1200">
                <a:solidFill>
                  <a:srgbClr val="3B687F"/>
                </a:solidFill>
              </a:rPr>
              <a:t>.</a:t>
            </a:r>
            <a:endParaRPr lang="de-DE" sz="1200" b="1">
              <a:solidFill>
                <a:srgbClr val="3B687F"/>
              </a:solidFill>
            </a:endParaRPr>
          </a:p>
          <a:p>
            <a:pPr marL="182563" indent="-182563" algn="l">
              <a:spcBef>
                <a:spcPts val="300"/>
              </a:spcBef>
              <a:spcAft>
                <a:spcPts val="0"/>
              </a:spcAft>
              <a:buFont typeface="Arial" panose="020B0604020202020204" pitchFamily="34" charset="0"/>
              <a:buChar char="•"/>
            </a:pPr>
            <a:r>
              <a:rPr lang="de-DE" sz="1200" b="1">
                <a:solidFill>
                  <a:srgbClr val="3B687F"/>
                </a:solidFill>
              </a:rPr>
              <a:t>EU-Bio-Logo zur Kennzeichnung </a:t>
            </a:r>
            <a:r>
              <a:rPr lang="de-DE" sz="1200">
                <a:solidFill>
                  <a:srgbClr val="3B687F"/>
                </a:solidFill>
              </a:rPr>
              <a:t>von Lebensmitteln, die aus kontrolliert ökologischer Landwirtschaft stammen.</a:t>
            </a:r>
          </a:p>
          <a:p>
            <a:pPr marL="182563" indent="-182563" algn="l">
              <a:spcBef>
                <a:spcPts val="300"/>
              </a:spcBef>
              <a:spcAft>
                <a:spcPts val="0"/>
              </a:spcAft>
              <a:buFont typeface="Arial" panose="020B0604020202020204" pitchFamily="34" charset="0"/>
              <a:buChar char="•"/>
            </a:pPr>
            <a:r>
              <a:rPr lang="de-DE" sz="1200">
                <a:solidFill>
                  <a:srgbClr val="3B687F"/>
                </a:solidFill>
              </a:rPr>
              <a:t>Schonung natürlicher Ressourcen und positiver Einfluss auf die Umwelt</a:t>
            </a:r>
          </a:p>
          <a:p>
            <a:pPr marL="182563" indent="-182563" algn="l">
              <a:spcBef>
                <a:spcPts val="300"/>
              </a:spcBef>
              <a:spcAft>
                <a:spcPts val="0"/>
              </a:spcAft>
              <a:buFont typeface="Arial" panose="020B0604020202020204" pitchFamily="34" charset="0"/>
              <a:buChar char="•"/>
            </a:pPr>
            <a:r>
              <a:rPr lang="de-DE" sz="1200">
                <a:solidFill>
                  <a:srgbClr val="3B687F"/>
                </a:solidFill>
              </a:rPr>
              <a:t>Förderung der </a:t>
            </a:r>
            <a:r>
              <a:rPr lang="de-DE" sz="1200" b="1">
                <a:solidFill>
                  <a:srgbClr val="3B687F"/>
                </a:solidFill>
              </a:rPr>
              <a:t>ökologischen Landwirtschaft</a:t>
            </a:r>
            <a:r>
              <a:rPr lang="de-DE" sz="1200">
                <a:solidFill>
                  <a:srgbClr val="3B687F"/>
                </a:solidFill>
              </a:rPr>
              <a:t>:</a:t>
            </a:r>
          </a:p>
          <a:p>
            <a:pPr marL="363538" lvl="1" indent="-177800" algn="l">
              <a:spcBef>
                <a:spcPts val="300"/>
              </a:spcBef>
              <a:spcAft>
                <a:spcPts val="0"/>
              </a:spcAft>
              <a:buFont typeface="Arial" panose="020B0604020202020204" pitchFamily="34" charset="0"/>
              <a:buChar char="•"/>
            </a:pPr>
            <a:r>
              <a:rPr lang="de-DE" sz="1200">
                <a:solidFill>
                  <a:srgbClr val="3B687F"/>
                </a:solidFill>
              </a:rPr>
              <a:t>Aufbau von möglichst geschlossenem betrieblichen Nährstoffkreislauf (Futter- und Nährstoffgrundlage soll der eigene Betrieb sein)</a:t>
            </a:r>
          </a:p>
          <a:p>
            <a:pPr marL="363538" lvl="1" indent="-177800" algn="l">
              <a:spcBef>
                <a:spcPts val="300"/>
              </a:spcBef>
              <a:spcAft>
                <a:spcPts val="0"/>
              </a:spcAft>
              <a:buFont typeface="Arial" panose="020B0604020202020204" pitchFamily="34" charset="0"/>
              <a:buChar char="•"/>
            </a:pPr>
            <a:r>
              <a:rPr lang="de-DE" sz="1200">
                <a:solidFill>
                  <a:srgbClr val="3B687F"/>
                </a:solidFill>
              </a:rPr>
              <a:t>Erhalt der Bodenfruchtbarkeit.</a:t>
            </a:r>
          </a:p>
          <a:p>
            <a:pPr marL="363538" lvl="1" indent="-177800" algn="l">
              <a:spcBef>
                <a:spcPts val="300"/>
              </a:spcBef>
              <a:spcAft>
                <a:spcPts val="0"/>
              </a:spcAft>
              <a:buFont typeface="Arial" panose="020B0604020202020204" pitchFamily="34" charset="0"/>
              <a:buChar char="•"/>
            </a:pPr>
            <a:r>
              <a:rPr lang="de-DE" sz="1200">
                <a:solidFill>
                  <a:srgbClr val="3B687F"/>
                </a:solidFill>
              </a:rPr>
              <a:t>Verhindern der Belastung der Umwelt durch chemische Mittel durch das Verbot von Pestiziden und Herbiziden.</a:t>
            </a:r>
          </a:p>
        </p:txBody>
      </p:sp>
      <p:pic>
        <p:nvPicPr>
          <p:cNvPr id="4098" name="Picture 2" descr="Bio Siegel Teekanne">
            <a:extLst>
              <a:ext uri="{FF2B5EF4-FFF2-40B4-BE49-F238E27FC236}">
                <a16:creationId xmlns:a16="http://schemas.microsoft.com/office/drawing/2014/main" id="{5D337C92-A13F-7849-A2DE-547D215D8F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2928" y="5255635"/>
            <a:ext cx="1418432" cy="945621"/>
          </a:xfrm>
          <a:prstGeom prst="rect">
            <a:avLst/>
          </a:prstGeom>
          <a:noFill/>
          <a:extLst>
            <a:ext uri="{909E8E84-426E-40DD-AFC4-6F175D3DCCD1}">
              <a14:hiddenFill xmlns:a14="http://schemas.microsoft.com/office/drawing/2010/main">
                <a:solidFill>
                  <a:srgbClr val="FFFFFF"/>
                </a:solidFill>
              </a14:hiddenFill>
            </a:ext>
          </a:extLst>
        </p:spPr>
      </p:pic>
      <p:pic>
        <p:nvPicPr>
          <p:cNvPr id="11" name="Grafik 10" descr="Prüfliste mit einfarbiger Füllung">
            <a:extLst>
              <a:ext uri="{FF2B5EF4-FFF2-40B4-BE49-F238E27FC236}">
                <a16:creationId xmlns:a16="http://schemas.microsoft.com/office/drawing/2014/main" id="{9C277CFF-54EB-EF40-8E2F-C7880C0973D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6432554" y="2694852"/>
            <a:ext cx="325436" cy="325436"/>
          </a:xfrm>
          <a:prstGeom prst="rect">
            <a:avLst/>
          </a:prstGeom>
        </p:spPr>
      </p:pic>
      <p:pic>
        <p:nvPicPr>
          <p:cNvPr id="13" name="Grafik 12" descr="Agriculture mit einfarbiger Füllung">
            <a:extLst>
              <a:ext uri="{FF2B5EF4-FFF2-40B4-BE49-F238E27FC236}">
                <a16:creationId xmlns:a16="http://schemas.microsoft.com/office/drawing/2014/main" id="{1AB35054-1EDE-264E-A518-1ECCBF27856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515938" y="2710250"/>
            <a:ext cx="294640" cy="294640"/>
          </a:xfrm>
          <a:prstGeom prst="rect">
            <a:avLst/>
          </a:prstGeom>
        </p:spPr>
      </p:pic>
      <p:sp>
        <p:nvSpPr>
          <p:cNvPr id="17" name="Textfeld 16">
            <a:extLst>
              <a:ext uri="{FF2B5EF4-FFF2-40B4-BE49-F238E27FC236}">
                <a16:creationId xmlns:a16="http://schemas.microsoft.com/office/drawing/2014/main" id="{6032CA4D-9CF9-BD44-9D1D-2575068C224B}"/>
              </a:ext>
            </a:extLst>
          </p:cNvPr>
          <p:cNvSpPr txBox="1"/>
          <p:nvPr/>
        </p:nvSpPr>
        <p:spPr>
          <a:xfrm>
            <a:off x="431801" y="1628774"/>
            <a:ext cx="10722019" cy="492443"/>
          </a:xfrm>
          <a:prstGeom prst="rect">
            <a:avLst/>
          </a:prstGeom>
          <a:noFill/>
        </p:spPr>
        <p:txBody>
          <a:bodyPr wrap="square" rtlCol="0">
            <a:spAutoFit/>
          </a:bodyPr>
          <a:lstStyle/>
          <a:p>
            <a:pPr algn="l"/>
            <a:r>
              <a:rPr lang="de-DE" sz="1300">
                <a:solidFill>
                  <a:srgbClr val="3B687F"/>
                </a:solidFill>
              </a:rPr>
              <a:t>Teekanne ist ein global agierendes Tee-Unternehmen. Es ist das weltweit führende Unternehmen in der Produktion von Tee in Teebeuteln. Teekanne hat über 150 Lieferanten in ca. 50 Ländern und geht fast ausschließlich direkte Partnerschaften mit den Plantagen und Farmen ein.</a:t>
            </a:r>
          </a:p>
        </p:txBody>
      </p:sp>
      <p:pic>
        <p:nvPicPr>
          <p:cNvPr id="18" name="Picture 2" descr="Markenlexikon | Teekanne">
            <a:extLst>
              <a:ext uri="{FF2B5EF4-FFF2-40B4-BE49-F238E27FC236}">
                <a16:creationId xmlns:a16="http://schemas.microsoft.com/office/drawing/2014/main" id="{3E21D1DA-3B48-3A43-A72C-FC1C63AE2AA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43945" y="1558290"/>
            <a:ext cx="613093" cy="613093"/>
          </a:xfrm>
          <a:prstGeom prst="rect">
            <a:avLst/>
          </a:prstGeom>
          <a:noFill/>
          <a:extLst>
            <a:ext uri="{909E8E84-426E-40DD-AFC4-6F175D3DCCD1}">
              <a14:hiddenFill xmlns:a14="http://schemas.microsoft.com/office/drawing/2010/main">
                <a:solidFill>
                  <a:srgbClr val="FFFFFF"/>
                </a:solidFill>
              </a14:hiddenFill>
            </a:ext>
          </a:extLst>
        </p:spPr>
      </p:pic>
      <p:sp>
        <p:nvSpPr>
          <p:cNvPr id="19" name="Rechteck 18">
            <a:extLst>
              <a:ext uri="{FF2B5EF4-FFF2-40B4-BE49-F238E27FC236}">
                <a16:creationId xmlns:a16="http://schemas.microsoft.com/office/drawing/2014/main" id="{D689EAC9-C39B-5A45-AB6C-145E63C62B37}"/>
              </a:ext>
            </a:extLst>
          </p:cNvPr>
          <p:cNvSpPr/>
          <p:nvPr/>
        </p:nvSpPr>
        <p:spPr bwMode="auto">
          <a:xfrm>
            <a:off x="442913" y="2276475"/>
            <a:ext cx="11425767" cy="324485"/>
          </a:xfrm>
          <a:prstGeom prst="rect">
            <a:avLst/>
          </a:prstGeom>
          <a:solidFill>
            <a:srgbClr val="3B687F"/>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de-DE" sz="1400" b="1">
                <a:solidFill>
                  <a:schemeClr val="bg1"/>
                </a:solidFill>
              </a:rPr>
              <a:t>Kernelemente für nachhaltigen Einkauf</a:t>
            </a:r>
          </a:p>
        </p:txBody>
      </p:sp>
      <p:sp>
        <p:nvSpPr>
          <p:cNvPr id="22" name="Datumsplatzhalter 5">
            <a:extLst>
              <a:ext uri="{FF2B5EF4-FFF2-40B4-BE49-F238E27FC236}">
                <a16:creationId xmlns:a16="http://schemas.microsoft.com/office/drawing/2014/main" id="{17AD469E-5711-0F41-B216-78D2E14CCFFA}"/>
              </a:ext>
            </a:extLst>
          </p:cNvPr>
          <p:cNvSpPr>
            <a:spLocks noGrp="1"/>
          </p:cNvSpPr>
          <p:nvPr>
            <p:ph type="dt" sz="half" idx="12"/>
          </p:nvPr>
        </p:nvSpPr>
        <p:spPr>
          <a:xfrm>
            <a:off x="431801" y="223838"/>
            <a:ext cx="8450942" cy="476250"/>
          </a:xfrm>
        </p:spPr>
        <p:txBody>
          <a:bodyPr/>
          <a:lstStyle/>
          <a:p>
            <a:r>
              <a:rPr lang="de-DE" smtClean="0"/>
              <a:t>Schulungskonzept für Nachhaltigen Einkauf – 3. Praktische Anwendung &amp; Vernetzung</a:t>
            </a:r>
            <a:endParaRPr lang="de-DE" kern="0">
              <a:cs typeface="Calibri" panose="020F0502020204030204" pitchFamily="34" charset="0"/>
            </a:endParaRPr>
          </a:p>
        </p:txBody>
      </p:sp>
    </p:spTree>
    <p:extLst>
      <p:ext uri="{BB962C8B-B14F-4D97-AF65-F5344CB8AC3E}">
        <p14:creationId xmlns:p14="http://schemas.microsoft.com/office/powerpoint/2010/main" val="728571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032746-FDC1-F642-8CE8-4CE6A6B7BBF6}"/>
              </a:ext>
            </a:extLst>
          </p:cNvPr>
          <p:cNvSpPr>
            <a:spLocks noGrp="1"/>
          </p:cNvSpPr>
          <p:nvPr>
            <p:ph type="title"/>
          </p:nvPr>
        </p:nvSpPr>
        <p:spPr>
          <a:xfrm>
            <a:off x="431801" y="935038"/>
            <a:ext cx="11425767" cy="500062"/>
          </a:xfrm>
        </p:spPr>
        <p:txBody>
          <a:bodyPr/>
          <a:lstStyle/>
          <a:p>
            <a:r>
              <a:rPr lang="de-DE"/>
              <a:t>Praktische Anwendungsmöglichkeiten für Einkäufer – Fokus: Kreislaufwirtschaft </a:t>
            </a:r>
            <a:r>
              <a:rPr lang="de-DE" sz="1400"/>
              <a:t>(1/2)</a:t>
            </a:r>
          </a:p>
        </p:txBody>
      </p:sp>
      <p:sp>
        <p:nvSpPr>
          <p:cNvPr id="4" name="Fußzeilenplatzhalter 3">
            <a:extLst>
              <a:ext uri="{FF2B5EF4-FFF2-40B4-BE49-F238E27FC236}">
                <a16:creationId xmlns:a16="http://schemas.microsoft.com/office/drawing/2014/main" id="{D541BC83-5765-AA42-8516-56B026E39D64}"/>
              </a:ext>
            </a:extLst>
          </p:cNvPr>
          <p:cNvSpPr>
            <a:spLocks noGrp="1"/>
          </p:cNvSpPr>
          <p:nvPr>
            <p:ph type="ftr" sz="quarter" idx="10"/>
          </p:nvPr>
        </p:nvSpPr>
        <p:spPr/>
        <p:txBody>
          <a:bodyPr/>
          <a:lstStyle/>
          <a:p>
            <a:r>
              <a:rPr lang="de-DE" dirty="0" smtClean="0"/>
              <a:t>© LfU / IZU Infozentrum </a:t>
            </a:r>
            <a:r>
              <a:rPr lang="de-DE" dirty="0" err="1" smtClean="0"/>
              <a:t>UmweltWirtschaft</a:t>
            </a:r>
            <a:r>
              <a:rPr lang="de-DE" dirty="0" smtClean="0"/>
              <a:t> / 2022</a:t>
            </a:r>
            <a:endParaRPr lang="de-DE" dirty="0"/>
          </a:p>
        </p:txBody>
      </p:sp>
      <p:sp>
        <p:nvSpPr>
          <p:cNvPr id="6" name="Foliennummernplatzhalter 5">
            <a:extLst>
              <a:ext uri="{FF2B5EF4-FFF2-40B4-BE49-F238E27FC236}">
                <a16:creationId xmlns:a16="http://schemas.microsoft.com/office/drawing/2014/main" id="{1F327968-3A89-9C4C-A16A-755E0A964D3A}"/>
              </a:ext>
            </a:extLst>
          </p:cNvPr>
          <p:cNvSpPr>
            <a:spLocks noGrp="1"/>
          </p:cNvSpPr>
          <p:nvPr>
            <p:ph type="sldNum" sz="quarter" idx="4"/>
          </p:nvPr>
        </p:nvSpPr>
        <p:spPr/>
        <p:txBody>
          <a:bodyPr/>
          <a:lstStyle/>
          <a:p>
            <a:fld id="{894680D0-7A83-433A-9719-C4143F27F647}" type="slidenum">
              <a:rPr lang="de-DE" smtClean="0"/>
              <a:pPr/>
              <a:t>45</a:t>
            </a:fld>
            <a:endParaRPr lang="de-DE"/>
          </a:p>
        </p:txBody>
      </p:sp>
      <p:sp>
        <p:nvSpPr>
          <p:cNvPr id="9" name="Textfeld 8">
            <a:extLst>
              <a:ext uri="{FF2B5EF4-FFF2-40B4-BE49-F238E27FC236}">
                <a16:creationId xmlns:a16="http://schemas.microsoft.com/office/drawing/2014/main" id="{B21A79A7-DC59-F449-84D4-BEE95CB2B375}"/>
              </a:ext>
            </a:extLst>
          </p:cNvPr>
          <p:cNvSpPr txBox="1"/>
          <p:nvPr/>
        </p:nvSpPr>
        <p:spPr>
          <a:xfrm>
            <a:off x="431801" y="1628774"/>
            <a:ext cx="9048575" cy="492443"/>
          </a:xfrm>
          <a:prstGeom prst="rect">
            <a:avLst/>
          </a:prstGeom>
          <a:noFill/>
        </p:spPr>
        <p:txBody>
          <a:bodyPr wrap="square" rtlCol="0">
            <a:spAutoFit/>
          </a:bodyPr>
          <a:lstStyle/>
          <a:p>
            <a:pPr algn="l"/>
            <a:r>
              <a:rPr lang="de-DE" sz="1300">
                <a:solidFill>
                  <a:srgbClr val="3B687F"/>
                </a:solidFill>
              </a:rPr>
              <a:t>Eine wesentliche Zielsetzung der Kreislaufwirtschaft ist die Minimierung von Abfällen und die Maximierung der Werterhaltung von Ressourcen und Materialien – ein ökologisches Prinzip mit ökonomischen und sozialen Vorteilen. </a:t>
            </a:r>
          </a:p>
        </p:txBody>
      </p:sp>
      <p:sp>
        <p:nvSpPr>
          <p:cNvPr id="13" name="Rechteck 12">
            <a:extLst>
              <a:ext uri="{FF2B5EF4-FFF2-40B4-BE49-F238E27FC236}">
                <a16:creationId xmlns:a16="http://schemas.microsoft.com/office/drawing/2014/main" id="{5F1470DD-DE99-8D4F-B891-7A667015243D}"/>
              </a:ext>
            </a:extLst>
          </p:cNvPr>
          <p:cNvSpPr/>
          <p:nvPr/>
        </p:nvSpPr>
        <p:spPr bwMode="auto">
          <a:xfrm>
            <a:off x="9624392" y="1628774"/>
            <a:ext cx="2232646" cy="4701600"/>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0000" tIns="72000" rIns="91440" bIns="72000" numCol="1" rtlCol="0" anchor="t" anchorCtr="0" compatLnSpc="1">
            <a:prstTxWarp prst="textNoShape">
              <a:avLst/>
            </a:prstTxWarp>
          </a:bodyPr>
          <a:lstStyle/>
          <a:p>
            <a:pPr marL="182563" marR="0" algn="l" defTabSz="914400" rtl="0" eaLnBrk="0" fontAlgn="base" latinLnBrk="0" hangingPunct="0">
              <a:lnSpc>
                <a:spcPct val="100000"/>
              </a:lnSpc>
              <a:spcBef>
                <a:spcPct val="0"/>
              </a:spcBef>
              <a:spcAft>
                <a:spcPts val="600"/>
              </a:spcAft>
              <a:buClrTx/>
              <a:buSzTx/>
              <a:buFontTx/>
              <a:buNone/>
            </a:pPr>
            <a:r>
              <a:rPr kumimoji="0" lang="de-DE" sz="1000" b="1" i="0" u="none" strike="noStrike" cap="none" normalizeH="0" baseline="0">
                <a:ln>
                  <a:noFill/>
                </a:ln>
                <a:solidFill>
                  <a:srgbClr val="3B687F"/>
                </a:solidFill>
                <a:effectLst/>
              </a:rPr>
              <a:t>Weiterführende Informationen</a:t>
            </a:r>
          </a:p>
          <a:p>
            <a:pPr marL="182563" marR="0" indent="-182563" algn="l" defTabSz="914400" rtl="0" eaLnBrk="0" fontAlgn="base" latinLnBrk="0" hangingPunct="0">
              <a:lnSpc>
                <a:spcPct val="100000"/>
              </a:lnSpc>
              <a:spcBef>
                <a:spcPct val="0"/>
              </a:spcBef>
              <a:spcAft>
                <a:spcPts val="300"/>
              </a:spcAft>
              <a:buClrTx/>
              <a:buSzTx/>
              <a:buFont typeface="Arial" panose="020B0604020202020204" pitchFamily="34" charset="0"/>
              <a:buChar char="•"/>
            </a:pPr>
            <a:r>
              <a:rPr lang="de-DE" sz="1000">
                <a:solidFill>
                  <a:srgbClr val="3B687F"/>
                </a:solidFill>
              </a:rPr>
              <a:t>Laut </a:t>
            </a:r>
            <a:r>
              <a:rPr lang="de-DE" sz="1000" err="1">
                <a:solidFill>
                  <a:srgbClr val="3B687F"/>
                </a:solidFill>
                <a:hlinkClick r:id="rId3">
                  <a:extLst>
                    <a:ext uri="{A12FA001-AC4F-418D-AE19-62706E023703}">
                      <ahyp:hlinkClr xmlns:ahyp="http://schemas.microsoft.com/office/drawing/2018/hyperlinkcolor" xmlns="" val="tx"/>
                    </a:ext>
                  </a:extLst>
                </a:hlinkClick>
              </a:rPr>
              <a:t>Cicularity</a:t>
            </a:r>
            <a:r>
              <a:rPr lang="de-DE" sz="1000">
                <a:solidFill>
                  <a:srgbClr val="3B687F"/>
                </a:solidFill>
                <a:hlinkClick r:id="rId3">
                  <a:extLst>
                    <a:ext uri="{A12FA001-AC4F-418D-AE19-62706E023703}">
                      <ahyp:hlinkClr xmlns:ahyp="http://schemas.microsoft.com/office/drawing/2018/hyperlinkcolor" xmlns="" val="tx"/>
                    </a:ext>
                  </a:extLst>
                </a:hlinkClick>
              </a:rPr>
              <a:t> Gap Report </a:t>
            </a:r>
            <a:r>
              <a:rPr lang="de-DE" sz="1000">
                <a:solidFill>
                  <a:srgbClr val="3B687F"/>
                </a:solidFill>
              </a:rPr>
              <a:t>ist die globale Wirtschaft nur zu </a:t>
            </a:r>
            <a:r>
              <a:rPr lang="de-DE" sz="1000" b="1">
                <a:solidFill>
                  <a:srgbClr val="3B687F"/>
                </a:solidFill>
              </a:rPr>
              <a:t>8,6%</a:t>
            </a:r>
            <a:r>
              <a:rPr lang="de-DE" sz="1000">
                <a:solidFill>
                  <a:srgbClr val="3B687F"/>
                </a:solidFill>
              </a:rPr>
              <a:t> (2021) zirkulär</a:t>
            </a:r>
          </a:p>
          <a:p>
            <a:pPr marL="182563" marR="0" indent="-182563" algn="l" defTabSz="914400" rtl="0" eaLnBrk="0" fontAlgn="base" latinLnBrk="0" hangingPunct="0">
              <a:lnSpc>
                <a:spcPct val="100000"/>
              </a:lnSpc>
              <a:spcBef>
                <a:spcPct val="0"/>
              </a:spcBef>
              <a:spcAft>
                <a:spcPts val="300"/>
              </a:spcAft>
              <a:buClrTx/>
              <a:buSzTx/>
              <a:buFont typeface="Arial" panose="020B0604020202020204" pitchFamily="34" charset="0"/>
              <a:buChar char="•"/>
            </a:pPr>
            <a:r>
              <a:rPr lang="de-DE" sz="1000">
                <a:solidFill>
                  <a:srgbClr val="3B687F"/>
                </a:solidFill>
              </a:rPr>
              <a:t>Nationale Klimaziele tragen lediglich zu 15% zur Erreichung des 2-Grad-Ziels bei, Kreislaufwirtschaft zu 85%</a:t>
            </a:r>
          </a:p>
          <a:p>
            <a:pPr marL="182563" algn="l">
              <a:spcBef>
                <a:spcPts val="1200"/>
              </a:spcBef>
              <a:spcAft>
                <a:spcPts val="600"/>
              </a:spcAft>
            </a:pPr>
            <a:r>
              <a:rPr lang="de-DE" sz="1000" b="1">
                <a:solidFill>
                  <a:srgbClr val="3B687F"/>
                </a:solidFill>
              </a:rPr>
              <a:t>Podcasts &amp; Webinars</a:t>
            </a:r>
          </a:p>
          <a:p>
            <a:pPr marL="182563" lvl="0" indent="-182563" algn="l">
              <a:spcBef>
                <a:spcPts val="0"/>
              </a:spcBef>
              <a:spcAft>
                <a:spcPts val="300"/>
              </a:spcAft>
              <a:buFont typeface="Arial" panose="020B0604020202020204" pitchFamily="34" charset="0"/>
              <a:buChar char="•"/>
            </a:pPr>
            <a:r>
              <a:rPr lang="de-DE" sz="1000">
                <a:solidFill>
                  <a:srgbClr val="3B687F"/>
                </a:solidFill>
                <a:hlinkClick r:id="rId4">
                  <a:extLst>
                    <a:ext uri="{A12FA001-AC4F-418D-AE19-62706E023703}">
                      <ahyp:hlinkClr xmlns:ahyp="http://schemas.microsoft.com/office/drawing/2018/hyperlinkcolor" xmlns="" val="tx"/>
                    </a:ext>
                  </a:extLst>
                </a:hlinkClick>
              </a:rPr>
              <a:t>Amcor</a:t>
            </a:r>
            <a:r>
              <a:rPr lang="de-DE" sz="1000">
                <a:solidFill>
                  <a:srgbClr val="3B687F"/>
                </a:solidFill>
              </a:rPr>
              <a:t> Sammlung von Podcasts und Webinaren </a:t>
            </a:r>
          </a:p>
          <a:p>
            <a:pPr marL="182563" algn="l">
              <a:spcBef>
                <a:spcPts val="1200"/>
              </a:spcBef>
              <a:spcAft>
                <a:spcPts val="600"/>
              </a:spcAft>
            </a:pPr>
            <a:r>
              <a:rPr lang="de-DE" sz="1000" b="1">
                <a:solidFill>
                  <a:srgbClr val="3B687F"/>
                </a:solidFill>
              </a:rPr>
              <a:t>Buchtipp</a:t>
            </a:r>
          </a:p>
          <a:p>
            <a:pPr marL="182563" lvl="0" indent="-182563" algn="l">
              <a:spcAft>
                <a:spcPts val="300"/>
              </a:spcAft>
              <a:buFont typeface="Arial" panose="020B0604020202020204" pitchFamily="34" charset="0"/>
              <a:buChar char="•"/>
            </a:pPr>
            <a:r>
              <a:rPr lang="de-DE" sz="1000">
                <a:solidFill>
                  <a:srgbClr val="3B687F"/>
                </a:solidFill>
              </a:rPr>
              <a:t>Lacy/ Long/ Spindler (2020): </a:t>
            </a:r>
            <a:r>
              <a:rPr lang="en-US" sz="1000">
                <a:solidFill>
                  <a:srgbClr val="3B687F"/>
                </a:solidFill>
              </a:rPr>
              <a:t>The Circular Economy Handbook</a:t>
            </a:r>
            <a:endParaRPr lang="de-DE" sz="1000">
              <a:solidFill>
                <a:srgbClr val="3B687F"/>
              </a:solidFill>
            </a:endParaRPr>
          </a:p>
          <a:p>
            <a:pPr marL="182563" lvl="0" indent="-182563" algn="l">
              <a:buFont typeface="Arial" panose="020B0604020202020204" pitchFamily="34" charset="0"/>
              <a:buChar char="•"/>
            </a:pPr>
            <a:endParaRPr lang="de-DE" sz="1000">
              <a:solidFill>
                <a:srgbClr val="3B687F"/>
              </a:solidFill>
            </a:endParaRPr>
          </a:p>
          <a:p>
            <a:pPr marL="182563" lvl="0" indent="-182563" algn="l">
              <a:buFont typeface="Arial" panose="020B0604020202020204" pitchFamily="34" charset="0"/>
              <a:buChar char="•"/>
            </a:pPr>
            <a:endParaRPr lang="de-DE" sz="1000">
              <a:solidFill>
                <a:srgbClr val="3B687F"/>
              </a:solidFill>
            </a:endParaRPr>
          </a:p>
          <a:p>
            <a:pPr marL="182563" lvl="0" indent="-182563" algn="l">
              <a:buFont typeface="Arial" panose="020B0604020202020204" pitchFamily="34" charset="0"/>
              <a:buChar char="•"/>
            </a:pPr>
            <a:endParaRPr lang="de-DE" sz="1000">
              <a:solidFill>
                <a:srgbClr val="3B687F"/>
              </a:solidFill>
            </a:endParaRPr>
          </a:p>
          <a:p>
            <a:pPr marL="182563" lvl="0" indent="-182563" algn="l">
              <a:buFont typeface="Arial" panose="020B0604020202020204" pitchFamily="34" charset="0"/>
              <a:buChar char="•"/>
            </a:pPr>
            <a:endParaRPr lang="de-DE" sz="1000">
              <a:solidFill>
                <a:srgbClr val="3B687F"/>
              </a:solidFill>
            </a:endParaRPr>
          </a:p>
          <a:p>
            <a:pPr marL="182563" lvl="0" indent="-182563" algn="l">
              <a:buFont typeface="Arial" panose="020B0604020202020204" pitchFamily="34" charset="0"/>
              <a:buChar char="•"/>
            </a:pPr>
            <a:endParaRPr lang="de-DE" sz="1000">
              <a:solidFill>
                <a:srgbClr val="3B687F"/>
              </a:solidFill>
            </a:endParaRPr>
          </a:p>
          <a:p>
            <a:pPr marL="182563" lvl="0" indent="-182563" algn="l">
              <a:buFont typeface="Arial" panose="020B0604020202020204" pitchFamily="34" charset="0"/>
              <a:buChar char="•"/>
            </a:pPr>
            <a:endParaRPr lang="de-DE" sz="1000">
              <a:solidFill>
                <a:srgbClr val="3B687F"/>
              </a:solidFill>
            </a:endParaRPr>
          </a:p>
          <a:p>
            <a:pPr marL="182563" lvl="0" indent="-182563" algn="l">
              <a:buFont typeface="Arial" panose="020B0604020202020204" pitchFamily="34" charset="0"/>
              <a:buChar char="•"/>
            </a:pPr>
            <a:endParaRPr lang="de-DE" sz="1000">
              <a:solidFill>
                <a:srgbClr val="3B687F"/>
              </a:solidFill>
            </a:endParaRPr>
          </a:p>
          <a:p>
            <a:pPr marL="184150" algn="l"/>
            <a:endParaRPr lang="de-DE" sz="1000">
              <a:solidFill>
                <a:srgbClr val="3B687F"/>
              </a:solidFill>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lang="de-DE" sz="1000">
              <a:solidFill>
                <a:srgbClr val="3B687F"/>
              </a:solidFill>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kumimoji="0" lang="de-DE" sz="1000" i="0" u="none" strike="noStrike" cap="none" normalizeH="0" baseline="0">
              <a:ln>
                <a:noFill/>
              </a:ln>
              <a:solidFill>
                <a:srgbClr val="3B687F"/>
              </a:solidFill>
              <a:effectLst/>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kumimoji="0" lang="de-DE" sz="1000" i="0" u="none" strike="noStrike" cap="none" normalizeH="0" baseline="0">
              <a:ln>
                <a:noFill/>
              </a:ln>
              <a:solidFill>
                <a:srgbClr val="3B687F"/>
              </a:solidFill>
              <a:effectLst/>
            </a:endParaRPr>
          </a:p>
        </p:txBody>
      </p:sp>
      <p:pic>
        <p:nvPicPr>
          <p:cNvPr id="14" name="Grafik 13" descr="Informationen mit einfarbiger Füllung">
            <a:extLst>
              <a:ext uri="{FF2B5EF4-FFF2-40B4-BE49-F238E27FC236}">
                <a16:creationId xmlns:a16="http://schemas.microsoft.com/office/drawing/2014/main" id="{BD2189F9-C91F-E544-BDD1-A0A0BC5A483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9648000" y="1658527"/>
            <a:ext cx="216000" cy="216000"/>
          </a:xfrm>
          <a:prstGeom prst="rect">
            <a:avLst/>
          </a:prstGeom>
        </p:spPr>
      </p:pic>
      <p:pic>
        <p:nvPicPr>
          <p:cNvPr id="17" name="Grafik 16" descr="Geschichten erzählen mit einfarbiger Füllung">
            <a:extLst>
              <a:ext uri="{FF2B5EF4-FFF2-40B4-BE49-F238E27FC236}">
                <a16:creationId xmlns:a16="http://schemas.microsoft.com/office/drawing/2014/main" id="{03ABE35D-6CA9-CA4C-AC19-482943BC0B98}"/>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9642301" y="3899501"/>
            <a:ext cx="216000" cy="216000"/>
          </a:xfrm>
          <a:prstGeom prst="rect">
            <a:avLst/>
          </a:prstGeom>
        </p:spPr>
      </p:pic>
      <p:pic>
        <p:nvPicPr>
          <p:cNvPr id="8" name="Grafik 7" descr="Podcast mit einfarbiger Füllung">
            <a:extLst>
              <a:ext uri="{FF2B5EF4-FFF2-40B4-BE49-F238E27FC236}">
                <a16:creationId xmlns:a16="http://schemas.microsoft.com/office/drawing/2014/main" id="{75BB0E87-4B8B-E34A-9DC2-1E2D4780DCA9}"/>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9629904" y="3165588"/>
            <a:ext cx="253595" cy="253595"/>
          </a:xfrm>
          <a:prstGeom prst="rect">
            <a:avLst/>
          </a:prstGeom>
        </p:spPr>
      </p:pic>
      <p:sp>
        <p:nvSpPr>
          <p:cNvPr id="47" name="Dreieck 46">
            <a:extLst>
              <a:ext uri="{FF2B5EF4-FFF2-40B4-BE49-F238E27FC236}">
                <a16:creationId xmlns:a16="http://schemas.microsoft.com/office/drawing/2014/main" id="{8D699293-9476-2040-B297-10C23A4C20E7}"/>
              </a:ext>
            </a:extLst>
          </p:cNvPr>
          <p:cNvSpPr/>
          <p:nvPr/>
        </p:nvSpPr>
        <p:spPr bwMode="auto">
          <a:xfrm rot="5400000">
            <a:off x="3740884" y="4179840"/>
            <a:ext cx="1981528" cy="196471"/>
          </a:xfrm>
          <a:prstGeom prst="triangle">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sp>
        <p:nvSpPr>
          <p:cNvPr id="49" name="Fußzeilenplatzhalter 3">
            <a:extLst>
              <a:ext uri="{FF2B5EF4-FFF2-40B4-BE49-F238E27FC236}">
                <a16:creationId xmlns:a16="http://schemas.microsoft.com/office/drawing/2014/main" id="{68BB027B-E4D7-044E-8DB7-7D3830D44FCE}"/>
              </a:ext>
            </a:extLst>
          </p:cNvPr>
          <p:cNvSpPr txBox="1">
            <a:spLocks/>
          </p:cNvSpPr>
          <p:nvPr/>
        </p:nvSpPr>
        <p:spPr bwMode="auto">
          <a:xfrm>
            <a:off x="431801" y="6477000"/>
            <a:ext cx="5226049" cy="237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eaLnBrk="0" fontAlgn="base" hangingPunct="0">
              <a:spcBef>
                <a:spcPct val="0"/>
              </a:spcBef>
              <a:spcAft>
                <a:spcPct val="0"/>
              </a:spcAft>
              <a:defRPr sz="1000" kern="1200">
                <a:solidFill>
                  <a:srgbClr val="3B687F"/>
                </a:solidFill>
                <a:latin typeface="Arial" charset="0"/>
                <a:ea typeface="ＭＳ Ｐゴシック"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algn="l"/>
            <a:r>
              <a:rPr lang="de-DE"/>
              <a:t>Quellen: Ellen MacArthur </a:t>
            </a:r>
            <a:r>
              <a:rPr lang="de-DE" err="1"/>
              <a:t>Foundation</a:t>
            </a:r>
            <a:r>
              <a:rPr lang="de-DE"/>
              <a:t> (2021), Circle Economy (2021), Copper8 (2018) </a:t>
            </a:r>
          </a:p>
        </p:txBody>
      </p:sp>
      <p:sp>
        <p:nvSpPr>
          <p:cNvPr id="35" name="Datumsplatzhalter 5">
            <a:extLst>
              <a:ext uri="{FF2B5EF4-FFF2-40B4-BE49-F238E27FC236}">
                <a16:creationId xmlns:a16="http://schemas.microsoft.com/office/drawing/2014/main" id="{EB6BF16F-D244-604F-8FDF-06E3FEC19386}"/>
              </a:ext>
            </a:extLst>
          </p:cNvPr>
          <p:cNvSpPr>
            <a:spLocks noGrp="1"/>
          </p:cNvSpPr>
          <p:nvPr>
            <p:ph type="dt" sz="half" idx="12"/>
          </p:nvPr>
        </p:nvSpPr>
        <p:spPr>
          <a:xfrm>
            <a:off x="431801" y="223838"/>
            <a:ext cx="8450942" cy="476250"/>
          </a:xfrm>
        </p:spPr>
        <p:txBody>
          <a:bodyPr/>
          <a:lstStyle/>
          <a:p>
            <a:r>
              <a:rPr lang="de-DE" smtClean="0"/>
              <a:t>Schulungskonzept für Nachhaltigen Einkauf – 3. Praktische Anwendung &amp; Vernetzung</a:t>
            </a:r>
            <a:endParaRPr lang="de-DE" kern="0">
              <a:cs typeface="Calibri" panose="020F0502020204030204" pitchFamily="34" charset="0"/>
            </a:endParaRPr>
          </a:p>
        </p:txBody>
      </p:sp>
      <p:grpSp>
        <p:nvGrpSpPr>
          <p:cNvPr id="32" name="Gruppieren 31">
            <a:extLst>
              <a:ext uri="{FF2B5EF4-FFF2-40B4-BE49-F238E27FC236}">
                <a16:creationId xmlns:a16="http://schemas.microsoft.com/office/drawing/2014/main" id="{80854835-B1E0-834F-9406-30484A6DF8CF}"/>
              </a:ext>
            </a:extLst>
          </p:cNvPr>
          <p:cNvGrpSpPr/>
          <p:nvPr/>
        </p:nvGrpSpPr>
        <p:grpSpPr>
          <a:xfrm>
            <a:off x="471905" y="2016203"/>
            <a:ext cx="4082459" cy="4523745"/>
            <a:chOff x="467440" y="1159941"/>
            <a:chExt cx="4774598" cy="5290703"/>
          </a:xfrm>
        </p:grpSpPr>
        <p:sp>
          <p:nvSpPr>
            <p:cNvPr id="45" name="Gebogener Pfeil 44">
              <a:extLst>
                <a:ext uri="{FF2B5EF4-FFF2-40B4-BE49-F238E27FC236}">
                  <a16:creationId xmlns:a16="http://schemas.microsoft.com/office/drawing/2014/main" id="{77F7713E-F547-0544-84F2-8C3E2DA1174D}"/>
                </a:ext>
              </a:extLst>
            </p:cNvPr>
            <p:cNvSpPr/>
            <p:nvPr/>
          </p:nvSpPr>
          <p:spPr>
            <a:xfrm rot="2225471">
              <a:off x="711663" y="2317391"/>
              <a:ext cx="3522066" cy="3522066"/>
            </a:xfrm>
            <a:prstGeom prst="circularArrow">
              <a:avLst>
                <a:gd name="adj1" fmla="val 8240"/>
                <a:gd name="adj2" fmla="val 540808"/>
                <a:gd name="adj3" fmla="val 12833621"/>
                <a:gd name="adj4" fmla="val 9058779"/>
                <a:gd name="adj5" fmla="val 6265"/>
              </a:avLst>
            </a:prstGeom>
            <a:solidFill>
              <a:srgbClr val="3B687F"/>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51" name="Gebogener Pfeil 50">
              <a:extLst>
                <a:ext uri="{FF2B5EF4-FFF2-40B4-BE49-F238E27FC236}">
                  <a16:creationId xmlns:a16="http://schemas.microsoft.com/office/drawing/2014/main" id="{68BF58AE-4E45-1848-A94E-6A63BE085A93}"/>
                </a:ext>
              </a:extLst>
            </p:cNvPr>
            <p:cNvSpPr/>
            <p:nvPr/>
          </p:nvSpPr>
          <p:spPr>
            <a:xfrm rot="6523989">
              <a:off x="799667" y="2261868"/>
              <a:ext cx="3522066" cy="3522066"/>
            </a:xfrm>
            <a:prstGeom prst="circularArrow">
              <a:avLst>
                <a:gd name="adj1" fmla="val 8240"/>
                <a:gd name="adj2" fmla="val 540808"/>
                <a:gd name="adj3" fmla="val 12833621"/>
                <a:gd name="adj4" fmla="val 9058779"/>
                <a:gd name="adj5" fmla="val 6265"/>
              </a:avLst>
            </a:prstGeom>
            <a:solidFill>
              <a:srgbClr val="3B687F"/>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de-DE"/>
            </a:p>
          </p:txBody>
        </p:sp>
        <p:sp>
          <p:nvSpPr>
            <p:cNvPr id="52" name="Gebogener Pfeil 51">
              <a:extLst>
                <a:ext uri="{FF2B5EF4-FFF2-40B4-BE49-F238E27FC236}">
                  <a16:creationId xmlns:a16="http://schemas.microsoft.com/office/drawing/2014/main" id="{A69288E2-35A7-784E-BBB0-96AD09AEE51A}"/>
                </a:ext>
              </a:extLst>
            </p:cNvPr>
            <p:cNvSpPr/>
            <p:nvPr/>
          </p:nvSpPr>
          <p:spPr>
            <a:xfrm rot="10800000">
              <a:off x="864895" y="2345534"/>
              <a:ext cx="3522066" cy="3522066"/>
            </a:xfrm>
            <a:prstGeom prst="circularArrow">
              <a:avLst>
                <a:gd name="adj1" fmla="val 8240"/>
                <a:gd name="adj2" fmla="val 540808"/>
                <a:gd name="adj3" fmla="val 12833621"/>
                <a:gd name="adj4" fmla="val 9058779"/>
                <a:gd name="adj5" fmla="val 6265"/>
              </a:avLst>
            </a:prstGeom>
            <a:solidFill>
              <a:srgbClr val="3B687F"/>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54" name="Gebogener Pfeil 53">
              <a:extLst>
                <a:ext uri="{FF2B5EF4-FFF2-40B4-BE49-F238E27FC236}">
                  <a16:creationId xmlns:a16="http://schemas.microsoft.com/office/drawing/2014/main" id="{18EA7CA1-3301-F84F-8086-930FA5165560}"/>
                </a:ext>
              </a:extLst>
            </p:cNvPr>
            <p:cNvSpPr/>
            <p:nvPr/>
          </p:nvSpPr>
          <p:spPr>
            <a:xfrm rot="19247253">
              <a:off x="692778" y="2294306"/>
              <a:ext cx="3522066" cy="3522066"/>
            </a:xfrm>
            <a:prstGeom prst="circularArrow">
              <a:avLst>
                <a:gd name="adj1" fmla="val 8240"/>
                <a:gd name="adj2" fmla="val 540808"/>
                <a:gd name="adj3" fmla="val 12833621"/>
                <a:gd name="adj4" fmla="val 9058779"/>
                <a:gd name="adj5" fmla="val 6265"/>
              </a:avLst>
            </a:prstGeom>
            <a:solidFill>
              <a:srgbClr val="3B687F"/>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31" name="Textfeld 30">
              <a:extLst>
                <a:ext uri="{FF2B5EF4-FFF2-40B4-BE49-F238E27FC236}">
                  <a16:creationId xmlns:a16="http://schemas.microsoft.com/office/drawing/2014/main" id="{6C242DE3-BF9F-8940-A73D-24DB96FEDA91}"/>
                </a:ext>
              </a:extLst>
            </p:cNvPr>
            <p:cNvSpPr txBox="1"/>
            <p:nvPr/>
          </p:nvSpPr>
          <p:spPr>
            <a:xfrm>
              <a:off x="3332996" y="2288401"/>
              <a:ext cx="1543554" cy="282182"/>
            </a:xfrm>
            <a:prstGeom prst="rect">
              <a:avLst/>
            </a:prstGeom>
            <a:noFill/>
          </p:spPr>
          <p:txBody>
            <a:bodyPr wrap="none" rtlCol="0">
              <a:spAutoFit/>
            </a:bodyPr>
            <a:lstStyle/>
            <a:p>
              <a:pPr algn="l"/>
              <a:r>
                <a:rPr lang="de-DE" sz="1000">
                  <a:solidFill>
                    <a:srgbClr val="3B687F"/>
                  </a:solidFill>
                </a:rPr>
                <a:t>Design &amp; Produktion</a:t>
              </a:r>
            </a:p>
          </p:txBody>
        </p:sp>
        <p:sp>
          <p:nvSpPr>
            <p:cNvPr id="55" name="Textfeld 54">
              <a:extLst>
                <a:ext uri="{FF2B5EF4-FFF2-40B4-BE49-F238E27FC236}">
                  <a16:creationId xmlns:a16="http://schemas.microsoft.com/office/drawing/2014/main" id="{D03D7CCD-22E3-9B49-B86D-3D0AD0908908}"/>
                </a:ext>
              </a:extLst>
            </p:cNvPr>
            <p:cNvSpPr txBox="1"/>
            <p:nvPr/>
          </p:nvSpPr>
          <p:spPr>
            <a:xfrm>
              <a:off x="4272353" y="3386202"/>
              <a:ext cx="944651" cy="282182"/>
            </a:xfrm>
            <a:prstGeom prst="rect">
              <a:avLst/>
            </a:prstGeom>
            <a:noFill/>
          </p:spPr>
          <p:txBody>
            <a:bodyPr wrap="none" rtlCol="0">
              <a:spAutoFit/>
            </a:bodyPr>
            <a:lstStyle/>
            <a:p>
              <a:pPr algn="l"/>
              <a:r>
                <a:rPr lang="de-DE" sz="1000">
                  <a:solidFill>
                    <a:srgbClr val="3B687F"/>
                  </a:solidFill>
                </a:rPr>
                <a:t>Distribution</a:t>
              </a:r>
            </a:p>
          </p:txBody>
        </p:sp>
        <p:sp>
          <p:nvSpPr>
            <p:cNvPr id="56" name="Textfeld 55">
              <a:extLst>
                <a:ext uri="{FF2B5EF4-FFF2-40B4-BE49-F238E27FC236}">
                  <a16:creationId xmlns:a16="http://schemas.microsoft.com/office/drawing/2014/main" id="{8CF4279E-33DB-8E4F-92BC-431A01008D45}"/>
                </a:ext>
              </a:extLst>
            </p:cNvPr>
            <p:cNvSpPr txBox="1"/>
            <p:nvPr/>
          </p:nvSpPr>
          <p:spPr>
            <a:xfrm>
              <a:off x="3488590" y="5506994"/>
              <a:ext cx="926280" cy="458547"/>
            </a:xfrm>
            <a:prstGeom prst="rect">
              <a:avLst/>
            </a:prstGeom>
            <a:noFill/>
          </p:spPr>
          <p:txBody>
            <a:bodyPr wrap="none" rtlCol="0">
              <a:spAutoFit/>
            </a:bodyPr>
            <a:lstStyle/>
            <a:p>
              <a:pPr algn="l"/>
              <a:r>
                <a:rPr lang="de-DE" sz="1000">
                  <a:solidFill>
                    <a:srgbClr val="3B687F"/>
                  </a:solidFill>
                </a:rPr>
                <a:t>Konsum &amp; </a:t>
              </a:r>
            </a:p>
            <a:p>
              <a:pPr algn="l"/>
              <a:r>
                <a:rPr lang="de-DE" sz="1000">
                  <a:solidFill>
                    <a:srgbClr val="3B687F"/>
                  </a:solidFill>
                </a:rPr>
                <a:t>Nutzung</a:t>
              </a:r>
            </a:p>
          </p:txBody>
        </p:sp>
        <p:sp>
          <p:nvSpPr>
            <p:cNvPr id="57" name="Textfeld 56">
              <a:extLst>
                <a:ext uri="{FF2B5EF4-FFF2-40B4-BE49-F238E27FC236}">
                  <a16:creationId xmlns:a16="http://schemas.microsoft.com/office/drawing/2014/main" id="{198B0E42-5C13-BD4D-949F-B1B20706E860}"/>
                </a:ext>
              </a:extLst>
            </p:cNvPr>
            <p:cNvSpPr txBox="1"/>
            <p:nvPr/>
          </p:nvSpPr>
          <p:spPr>
            <a:xfrm>
              <a:off x="596351" y="5461297"/>
              <a:ext cx="1025485" cy="458547"/>
            </a:xfrm>
            <a:prstGeom prst="rect">
              <a:avLst/>
            </a:prstGeom>
            <a:noFill/>
          </p:spPr>
          <p:txBody>
            <a:bodyPr wrap="none" rtlCol="0">
              <a:spAutoFit/>
            </a:bodyPr>
            <a:lstStyle/>
            <a:p>
              <a:pPr algn="l"/>
              <a:r>
                <a:rPr lang="de-DE" sz="1000">
                  <a:solidFill>
                    <a:srgbClr val="3B687F"/>
                  </a:solidFill>
                </a:rPr>
                <a:t>Recycling &amp; </a:t>
              </a:r>
            </a:p>
            <a:p>
              <a:pPr algn="l"/>
              <a:r>
                <a:rPr lang="de-DE" sz="1000">
                  <a:solidFill>
                    <a:srgbClr val="3B687F"/>
                  </a:solidFill>
                </a:rPr>
                <a:t>Sammlung</a:t>
              </a:r>
            </a:p>
          </p:txBody>
        </p:sp>
        <p:sp>
          <p:nvSpPr>
            <p:cNvPr id="58" name="Textfeld 57">
              <a:extLst>
                <a:ext uri="{FF2B5EF4-FFF2-40B4-BE49-F238E27FC236}">
                  <a16:creationId xmlns:a16="http://schemas.microsoft.com/office/drawing/2014/main" id="{BA69EFB5-6107-7449-8F29-CF6943E76259}"/>
                </a:ext>
              </a:extLst>
            </p:cNvPr>
            <p:cNvSpPr txBox="1"/>
            <p:nvPr/>
          </p:nvSpPr>
          <p:spPr>
            <a:xfrm>
              <a:off x="467440" y="2315165"/>
              <a:ext cx="1037462" cy="458547"/>
            </a:xfrm>
            <a:prstGeom prst="rect">
              <a:avLst/>
            </a:prstGeom>
            <a:noFill/>
          </p:spPr>
          <p:txBody>
            <a:bodyPr wrap="square" rtlCol="0">
              <a:spAutoFit/>
            </a:bodyPr>
            <a:lstStyle/>
            <a:p>
              <a:pPr algn="l"/>
              <a:r>
                <a:rPr lang="de-DE" sz="1000">
                  <a:solidFill>
                    <a:srgbClr val="3B687F"/>
                  </a:solidFill>
                </a:rPr>
                <a:t>Rohstoff-aufbereitung</a:t>
              </a:r>
            </a:p>
          </p:txBody>
        </p:sp>
        <p:sp>
          <p:nvSpPr>
            <p:cNvPr id="59" name="Gebogener Pfeil 58">
              <a:extLst>
                <a:ext uri="{FF2B5EF4-FFF2-40B4-BE49-F238E27FC236}">
                  <a16:creationId xmlns:a16="http://schemas.microsoft.com/office/drawing/2014/main" id="{CF4B28E8-6B83-7A47-94C3-80DB84398159}"/>
                </a:ext>
              </a:extLst>
            </p:cNvPr>
            <p:cNvSpPr/>
            <p:nvPr/>
          </p:nvSpPr>
          <p:spPr>
            <a:xfrm rot="7729823">
              <a:off x="2863967" y="4819298"/>
              <a:ext cx="878604" cy="1031029"/>
            </a:xfrm>
            <a:prstGeom prst="circularArrow">
              <a:avLst>
                <a:gd name="adj1" fmla="val 15612"/>
                <a:gd name="adj2" fmla="val 878834"/>
                <a:gd name="adj3" fmla="val 10338749"/>
                <a:gd name="adj4" fmla="val 1492846"/>
                <a:gd name="adj5" fmla="val 12558"/>
              </a:avLst>
            </a:prstGeom>
            <a:solidFill>
              <a:srgbClr val="3B687F"/>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61" name="Gebogener Pfeil 60">
              <a:extLst>
                <a:ext uri="{FF2B5EF4-FFF2-40B4-BE49-F238E27FC236}">
                  <a16:creationId xmlns:a16="http://schemas.microsoft.com/office/drawing/2014/main" id="{C45A4461-24F8-8A43-807C-B788B1A31984}"/>
                </a:ext>
              </a:extLst>
            </p:cNvPr>
            <p:cNvSpPr/>
            <p:nvPr/>
          </p:nvSpPr>
          <p:spPr>
            <a:xfrm rot="5126264">
              <a:off x="2711525" y="4280472"/>
              <a:ext cx="1855698" cy="1996848"/>
            </a:xfrm>
            <a:prstGeom prst="circularArrow">
              <a:avLst>
                <a:gd name="adj1" fmla="val 8447"/>
                <a:gd name="adj2" fmla="val 520145"/>
                <a:gd name="adj3" fmla="val 11760871"/>
                <a:gd name="adj4" fmla="val 4298415"/>
                <a:gd name="adj5" fmla="val 5679"/>
              </a:avLst>
            </a:prstGeom>
            <a:solidFill>
              <a:srgbClr val="3B687F"/>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62" name="Gebogener Pfeil 61">
              <a:extLst>
                <a:ext uri="{FF2B5EF4-FFF2-40B4-BE49-F238E27FC236}">
                  <a16:creationId xmlns:a16="http://schemas.microsoft.com/office/drawing/2014/main" id="{2B69D751-3213-DC4F-A0C8-6A82C0B19308}"/>
                </a:ext>
              </a:extLst>
            </p:cNvPr>
            <p:cNvSpPr/>
            <p:nvPr/>
          </p:nvSpPr>
          <p:spPr>
            <a:xfrm rot="5126264">
              <a:off x="2117113" y="3833287"/>
              <a:ext cx="2897309" cy="2337405"/>
            </a:xfrm>
            <a:prstGeom prst="circularArrow">
              <a:avLst>
                <a:gd name="adj1" fmla="val 6697"/>
                <a:gd name="adj2" fmla="val 520145"/>
                <a:gd name="adj3" fmla="val 11690541"/>
                <a:gd name="adj4" fmla="val 3728945"/>
                <a:gd name="adj5" fmla="val 4932"/>
              </a:avLst>
            </a:prstGeom>
            <a:solidFill>
              <a:srgbClr val="3B687F"/>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de-DE"/>
            </a:p>
          </p:txBody>
        </p:sp>
        <p:sp>
          <p:nvSpPr>
            <p:cNvPr id="63" name="Gebogener Pfeil 62">
              <a:extLst>
                <a:ext uri="{FF2B5EF4-FFF2-40B4-BE49-F238E27FC236}">
                  <a16:creationId xmlns:a16="http://schemas.microsoft.com/office/drawing/2014/main" id="{301F2A7D-F002-0246-B359-1343DE33E30A}"/>
                </a:ext>
              </a:extLst>
            </p:cNvPr>
            <p:cNvSpPr/>
            <p:nvPr/>
          </p:nvSpPr>
          <p:spPr>
            <a:xfrm rot="5126264">
              <a:off x="1805646" y="3128736"/>
              <a:ext cx="3180588" cy="2881694"/>
            </a:xfrm>
            <a:prstGeom prst="circularArrow">
              <a:avLst>
                <a:gd name="adj1" fmla="val 5970"/>
                <a:gd name="adj2" fmla="val 520145"/>
                <a:gd name="adj3" fmla="val 10984752"/>
                <a:gd name="adj4" fmla="val 2540710"/>
                <a:gd name="adj5" fmla="val 5282"/>
              </a:avLst>
            </a:prstGeom>
            <a:solidFill>
              <a:srgbClr val="3B687F"/>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de-DE"/>
            </a:p>
          </p:txBody>
        </p:sp>
        <p:sp>
          <p:nvSpPr>
            <p:cNvPr id="64" name="Textfeld 63">
              <a:extLst>
                <a:ext uri="{FF2B5EF4-FFF2-40B4-BE49-F238E27FC236}">
                  <a16:creationId xmlns:a16="http://schemas.microsoft.com/office/drawing/2014/main" id="{E2AB8AD5-2482-5A41-8C5C-E55DD9F0B1EE}"/>
                </a:ext>
              </a:extLst>
            </p:cNvPr>
            <p:cNvSpPr txBox="1"/>
            <p:nvPr/>
          </p:nvSpPr>
          <p:spPr>
            <a:xfrm>
              <a:off x="3172510" y="4663254"/>
              <a:ext cx="610294" cy="282182"/>
            </a:xfrm>
            <a:prstGeom prst="rect">
              <a:avLst/>
            </a:prstGeom>
            <a:noFill/>
          </p:spPr>
          <p:txBody>
            <a:bodyPr wrap="none" rtlCol="0">
              <a:spAutoFit/>
            </a:bodyPr>
            <a:lstStyle/>
            <a:p>
              <a:pPr algn="l"/>
              <a:r>
                <a:rPr lang="de-DE" sz="1000">
                  <a:solidFill>
                    <a:srgbClr val="3B687F"/>
                  </a:solidFill>
                </a:rPr>
                <a:t>Teilen</a:t>
              </a:r>
            </a:p>
          </p:txBody>
        </p:sp>
        <p:sp>
          <p:nvSpPr>
            <p:cNvPr id="65" name="Textfeld 64">
              <a:extLst>
                <a:ext uri="{FF2B5EF4-FFF2-40B4-BE49-F238E27FC236}">
                  <a16:creationId xmlns:a16="http://schemas.microsoft.com/office/drawing/2014/main" id="{7B3F0067-7101-B94C-BFCD-DDAF6AE49802}"/>
                </a:ext>
              </a:extLst>
            </p:cNvPr>
            <p:cNvSpPr txBox="1"/>
            <p:nvPr/>
          </p:nvSpPr>
          <p:spPr>
            <a:xfrm>
              <a:off x="2762021" y="3335332"/>
              <a:ext cx="999600" cy="287965"/>
            </a:xfrm>
            <a:prstGeom prst="rect">
              <a:avLst/>
            </a:prstGeom>
            <a:noFill/>
          </p:spPr>
          <p:txBody>
            <a:bodyPr wrap="square" rtlCol="0">
              <a:spAutoFit/>
            </a:bodyPr>
            <a:lstStyle/>
            <a:p>
              <a:pPr algn="l"/>
              <a:r>
                <a:rPr lang="de-DE" sz="1000">
                  <a:solidFill>
                    <a:srgbClr val="3B687F"/>
                  </a:solidFill>
                </a:rPr>
                <a:t>Reparieren</a:t>
              </a:r>
            </a:p>
          </p:txBody>
        </p:sp>
        <p:sp>
          <p:nvSpPr>
            <p:cNvPr id="66" name="Textfeld 65">
              <a:extLst>
                <a:ext uri="{FF2B5EF4-FFF2-40B4-BE49-F238E27FC236}">
                  <a16:creationId xmlns:a16="http://schemas.microsoft.com/office/drawing/2014/main" id="{BF56C9D7-99E0-BE45-859B-5B946FB0DC4C}"/>
                </a:ext>
              </a:extLst>
            </p:cNvPr>
            <p:cNvSpPr txBox="1"/>
            <p:nvPr/>
          </p:nvSpPr>
          <p:spPr>
            <a:xfrm>
              <a:off x="3116290" y="3933346"/>
              <a:ext cx="936475" cy="458547"/>
            </a:xfrm>
            <a:prstGeom prst="rect">
              <a:avLst/>
            </a:prstGeom>
            <a:noFill/>
          </p:spPr>
          <p:txBody>
            <a:bodyPr wrap="square" rtlCol="0">
              <a:spAutoFit/>
            </a:bodyPr>
            <a:lstStyle/>
            <a:p>
              <a:pPr algn="l"/>
              <a:r>
                <a:rPr lang="de-DE" sz="1000">
                  <a:solidFill>
                    <a:srgbClr val="3B687F"/>
                  </a:solidFill>
                </a:rPr>
                <a:t>Wieder-verwenden</a:t>
              </a:r>
            </a:p>
          </p:txBody>
        </p:sp>
        <p:sp>
          <p:nvSpPr>
            <p:cNvPr id="67" name="Textfeld 66">
              <a:extLst>
                <a:ext uri="{FF2B5EF4-FFF2-40B4-BE49-F238E27FC236}">
                  <a16:creationId xmlns:a16="http://schemas.microsoft.com/office/drawing/2014/main" id="{26B2C89D-444A-384C-A887-22B2951F2A34}"/>
                </a:ext>
              </a:extLst>
            </p:cNvPr>
            <p:cNvSpPr txBox="1"/>
            <p:nvPr/>
          </p:nvSpPr>
          <p:spPr>
            <a:xfrm>
              <a:off x="1994544" y="2722064"/>
              <a:ext cx="1087995" cy="458548"/>
            </a:xfrm>
            <a:prstGeom prst="rect">
              <a:avLst/>
            </a:prstGeom>
            <a:noFill/>
          </p:spPr>
          <p:txBody>
            <a:bodyPr wrap="square" rtlCol="0">
              <a:spAutoFit/>
            </a:bodyPr>
            <a:lstStyle/>
            <a:p>
              <a:pPr algn="l"/>
              <a:r>
                <a:rPr lang="de-DE" sz="1000">
                  <a:solidFill>
                    <a:srgbClr val="3B687F"/>
                  </a:solidFill>
                </a:rPr>
                <a:t>Wieder-aufbereiten</a:t>
              </a:r>
            </a:p>
          </p:txBody>
        </p:sp>
        <p:sp>
          <p:nvSpPr>
            <p:cNvPr id="70" name="Gebogener Pfeil 69">
              <a:extLst>
                <a:ext uri="{FF2B5EF4-FFF2-40B4-BE49-F238E27FC236}">
                  <a16:creationId xmlns:a16="http://schemas.microsoft.com/office/drawing/2014/main" id="{F7AA0005-2206-4047-89E3-71DF053638DE}"/>
                </a:ext>
              </a:extLst>
            </p:cNvPr>
            <p:cNvSpPr/>
            <p:nvPr/>
          </p:nvSpPr>
          <p:spPr>
            <a:xfrm rot="722709">
              <a:off x="1477988" y="1159941"/>
              <a:ext cx="3764050" cy="4887567"/>
            </a:xfrm>
            <a:prstGeom prst="circularArrow">
              <a:avLst>
                <a:gd name="adj1" fmla="val 4773"/>
                <a:gd name="adj2" fmla="val 485633"/>
                <a:gd name="adj3" fmla="val 10938116"/>
                <a:gd name="adj4" fmla="val 6369887"/>
                <a:gd name="adj5" fmla="val 5360"/>
              </a:avLst>
            </a:prstGeom>
            <a:solidFill>
              <a:srgbClr val="3B687F"/>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de-DE"/>
            </a:p>
          </p:txBody>
        </p:sp>
        <p:sp>
          <p:nvSpPr>
            <p:cNvPr id="71" name="Textfeld 70">
              <a:extLst>
                <a:ext uri="{FF2B5EF4-FFF2-40B4-BE49-F238E27FC236}">
                  <a16:creationId xmlns:a16="http://schemas.microsoft.com/office/drawing/2014/main" id="{AA3060B9-65D0-6342-AE91-50DA63337A4F}"/>
                </a:ext>
              </a:extLst>
            </p:cNvPr>
            <p:cNvSpPr txBox="1"/>
            <p:nvPr/>
          </p:nvSpPr>
          <p:spPr>
            <a:xfrm>
              <a:off x="1259730" y="3688978"/>
              <a:ext cx="819259" cy="359958"/>
            </a:xfrm>
            <a:prstGeom prst="rect">
              <a:avLst/>
            </a:prstGeom>
            <a:solidFill>
              <a:schemeClr val="bg1"/>
            </a:solidFill>
          </p:spPr>
          <p:txBody>
            <a:bodyPr wrap="square" lIns="0" tIns="0" rIns="0" bIns="0" rtlCol="0">
              <a:spAutoFit/>
            </a:bodyPr>
            <a:lstStyle/>
            <a:p>
              <a:pPr algn="l"/>
              <a:r>
                <a:rPr lang="de-DE" sz="1000">
                  <a:solidFill>
                    <a:srgbClr val="3B687F"/>
                  </a:solidFill>
                </a:rPr>
                <a:t>Wieder-verwertung</a:t>
              </a:r>
            </a:p>
          </p:txBody>
        </p:sp>
        <p:sp>
          <p:nvSpPr>
            <p:cNvPr id="53" name="Gebogener Pfeil 52">
              <a:extLst>
                <a:ext uri="{FF2B5EF4-FFF2-40B4-BE49-F238E27FC236}">
                  <a16:creationId xmlns:a16="http://schemas.microsoft.com/office/drawing/2014/main" id="{9F3BC566-5F11-424F-B4A1-D6646DFB6639}"/>
                </a:ext>
              </a:extLst>
            </p:cNvPr>
            <p:cNvSpPr/>
            <p:nvPr/>
          </p:nvSpPr>
          <p:spPr>
            <a:xfrm rot="15060972">
              <a:off x="785497" y="2376790"/>
              <a:ext cx="3522066" cy="3522066"/>
            </a:xfrm>
            <a:prstGeom prst="circularArrow">
              <a:avLst>
                <a:gd name="adj1" fmla="val 8240"/>
                <a:gd name="adj2" fmla="val 540808"/>
                <a:gd name="adj3" fmla="val 12833621"/>
                <a:gd name="adj4" fmla="val 9058779"/>
                <a:gd name="adj5" fmla="val 6265"/>
              </a:avLst>
            </a:prstGeom>
            <a:solidFill>
              <a:srgbClr val="3B687F"/>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grpSp>
      <p:sp>
        <p:nvSpPr>
          <p:cNvPr id="68" name="Rechteck 67">
            <a:extLst>
              <a:ext uri="{FF2B5EF4-FFF2-40B4-BE49-F238E27FC236}">
                <a16:creationId xmlns:a16="http://schemas.microsoft.com/office/drawing/2014/main" id="{A98A560D-7D77-824A-9577-6933D123088A}"/>
              </a:ext>
            </a:extLst>
          </p:cNvPr>
          <p:cNvSpPr/>
          <p:nvPr/>
        </p:nvSpPr>
        <p:spPr bwMode="auto">
          <a:xfrm>
            <a:off x="5034457" y="2648606"/>
            <a:ext cx="4068000" cy="3672000"/>
          </a:xfrm>
          <a:prstGeom prst="rect">
            <a:avLst/>
          </a:prstGeom>
          <a:solidFill>
            <a:schemeClr val="bg1"/>
          </a:solidFill>
          <a:ln w="9525" cap="flat" cmpd="sng" algn="ctr">
            <a:solidFill>
              <a:schemeClr val="bg1">
                <a:lumMod val="75000"/>
              </a:schemeClr>
            </a:solidFill>
            <a:prstDash val="solid"/>
            <a:round/>
            <a:headEnd type="none" w="med" len="med"/>
            <a:tailEnd type="none" w="med" len="med"/>
          </a:ln>
          <a:effectLst/>
        </p:spPr>
        <p:txBody>
          <a:bodyPr vert="horz" wrap="square" lIns="91440" tIns="108000" rIns="91440" bIns="45720" numCol="1" rtlCol="0" anchor="t" anchorCtr="0" compatLnSpc="1">
            <a:prstTxWarp prst="textNoShape">
              <a:avLst/>
            </a:prstTxWarp>
          </a:bodyPr>
          <a:lstStyle/>
          <a:p>
            <a:pPr marL="171450" indent="-171450" algn="l">
              <a:spcBef>
                <a:spcPts val="600"/>
              </a:spcBef>
              <a:spcAft>
                <a:spcPts val="0"/>
              </a:spcAft>
              <a:buFont typeface="Arial" panose="020B0604020202020204" pitchFamily="34" charset="0"/>
              <a:buChar char="•"/>
            </a:pPr>
            <a:r>
              <a:rPr lang="de-DE" sz="1200">
                <a:solidFill>
                  <a:srgbClr val="3B687F"/>
                </a:solidFill>
              </a:rPr>
              <a:t>Prozess, bei dem ein Produkt, eine Dienstleistung oder ein Projekt nach den Prinzipien der Kreislaufwirtschaft eingekauft wird.</a:t>
            </a:r>
          </a:p>
          <a:p>
            <a:pPr marL="171450" indent="-171450" algn="l">
              <a:spcBef>
                <a:spcPts val="600"/>
              </a:spcBef>
              <a:spcAft>
                <a:spcPts val="0"/>
              </a:spcAft>
              <a:buFont typeface="Arial" panose="020B0604020202020204" pitchFamily="34" charset="0"/>
              <a:buChar char="•"/>
            </a:pPr>
            <a:r>
              <a:rPr lang="de-DE" sz="1200">
                <a:solidFill>
                  <a:srgbClr val="3B687F"/>
                </a:solidFill>
              </a:rPr>
              <a:t>Berücksichtigung von „technischen“ Aspekten, die das Produkt kreislauffähig machen, z.B. Modularisier-barkeit, Langlebigkeit, Erweiterungsfähigkeit.</a:t>
            </a:r>
          </a:p>
          <a:p>
            <a:pPr marL="171450" indent="-171450" algn="l">
              <a:spcBef>
                <a:spcPts val="600"/>
              </a:spcBef>
              <a:spcAft>
                <a:spcPts val="0"/>
              </a:spcAft>
              <a:buFont typeface="Arial" panose="020B0604020202020204" pitchFamily="34" charset="0"/>
              <a:buChar char="•"/>
            </a:pPr>
            <a:r>
              <a:rPr lang="de-DE" sz="1200">
                <a:solidFill>
                  <a:srgbClr val="3B687F"/>
                </a:solidFill>
              </a:rPr>
              <a:t>Gewährleistung der zirkulären Nutzung mithilfe von Wartungs- und Rückgabepolitik am Ende des Nutzungszeitraums sowie finanziellen Anreizen.</a:t>
            </a:r>
            <a:endParaRPr lang="de-DE" sz="1050" b="1">
              <a:solidFill>
                <a:srgbClr val="3B687F"/>
              </a:solidFill>
            </a:endParaRPr>
          </a:p>
        </p:txBody>
      </p:sp>
      <p:sp>
        <p:nvSpPr>
          <p:cNvPr id="37" name="Rechteck 36">
            <a:extLst>
              <a:ext uri="{FF2B5EF4-FFF2-40B4-BE49-F238E27FC236}">
                <a16:creationId xmlns:a16="http://schemas.microsoft.com/office/drawing/2014/main" id="{633A450D-93A2-0040-9E56-27A248B2860F}"/>
              </a:ext>
            </a:extLst>
          </p:cNvPr>
          <p:cNvSpPr/>
          <p:nvPr/>
        </p:nvSpPr>
        <p:spPr bwMode="auto">
          <a:xfrm>
            <a:off x="431801" y="2276475"/>
            <a:ext cx="4068000" cy="324485"/>
          </a:xfrm>
          <a:prstGeom prst="rect">
            <a:avLst/>
          </a:prstGeom>
          <a:solidFill>
            <a:srgbClr val="3B687F"/>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de-DE" sz="1400" b="1">
                <a:solidFill>
                  <a:schemeClr val="bg1"/>
                </a:solidFill>
              </a:rPr>
              <a:t>Kreislaufwirtschaft</a:t>
            </a:r>
          </a:p>
        </p:txBody>
      </p:sp>
      <p:sp>
        <p:nvSpPr>
          <p:cNvPr id="38" name="Rechteck 37">
            <a:extLst>
              <a:ext uri="{FF2B5EF4-FFF2-40B4-BE49-F238E27FC236}">
                <a16:creationId xmlns:a16="http://schemas.microsoft.com/office/drawing/2014/main" id="{68F332EA-F609-E346-A9A0-D1FCB5503FB7}"/>
              </a:ext>
            </a:extLst>
          </p:cNvPr>
          <p:cNvSpPr/>
          <p:nvPr/>
        </p:nvSpPr>
        <p:spPr bwMode="auto">
          <a:xfrm>
            <a:off x="5034456" y="2276475"/>
            <a:ext cx="4068000" cy="324485"/>
          </a:xfrm>
          <a:prstGeom prst="rect">
            <a:avLst/>
          </a:prstGeom>
          <a:solidFill>
            <a:srgbClr val="3B687F"/>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de-DE" sz="1400" b="1">
                <a:solidFill>
                  <a:schemeClr val="bg1"/>
                </a:solidFill>
              </a:rPr>
              <a:t>Zirkuläre Beschaffung</a:t>
            </a:r>
          </a:p>
        </p:txBody>
      </p:sp>
    </p:spTree>
    <p:extLst>
      <p:ext uri="{BB962C8B-B14F-4D97-AF65-F5344CB8AC3E}">
        <p14:creationId xmlns:p14="http://schemas.microsoft.com/office/powerpoint/2010/main" val="40341893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032746-FDC1-F642-8CE8-4CE6A6B7BBF6}"/>
              </a:ext>
            </a:extLst>
          </p:cNvPr>
          <p:cNvSpPr>
            <a:spLocks noGrp="1"/>
          </p:cNvSpPr>
          <p:nvPr>
            <p:ph type="title"/>
          </p:nvPr>
        </p:nvSpPr>
        <p:spPr>
          <a:xfrm>
            <a:off x="431801" y="935038"/>
            <a:ext cx="11425767" cy="500062"/>
          </a:xfrm>
        </p:spPr>
        <p:txBody>
          <a:bodyPr/>
          <a:lstStyle/>
          <a:p>
            <a:r>
              <a:rPr lang="de-DE"/>
              <a:t>Praktische Anwendungsmöglichkeiten für Einkäufer – Fokus: Kreislaufwirtschaft </a:t>
            </a:r>
            <a:r>
              <a:rPr lang="de-DE" sz="1400"/>
              <a:t>(2/2)</a:t>
            </a:r>
            <a:endParaRPr lang="de-DE"/>
          </a:p>
        </p:txBody>
      </p:sp>
      <p:sp>
        <p:nvSpPr>
          <p:cNvPr id="4" name="Fußzeilenplatzhalter 3">
            <a:extLst>
              <a:ext uri="{FF2B5EF4-FFF2-40B4-BE49-F238E27FC236}">
                <a16:creationId xmlns:a16="http://schemas.microsoft.com/office/drawing/2014/main" id="{D541BC83-5765-AA42-8516-56B026E39D64}"/>
              </a:ext>
            </a:extLst>
          </p:cNvPr>
          <p:cNvSpPr>
            <a:spLocks noGrp="1"/>
          </p:cNvSpPr>
          <p:nvPr>
            <p:ph type="ftr" sz="quarter" idx="10"/>
          </p:nvPr>
        </p:nvSpPr>
        <p:spPr/>
        <p:txBody>
          <a:bodyPr/>
          <a:lstStyle/>
          <a:p>
            <a:r>
              <a:rPr lang="de-DE" dirty="0" smtClean="0"/>
              <a:t>© LfU / IZU Infozentrum </a:t>
            </a:r>
            <a:r>
              <a:rPr lang="de-DE" dirty="0" err="1" smtClean="0"/>
              <a:t>UmweltWirtschaft</a:t>
            </a:r>
            <a:r>
              <a:rPr lang="de-DE" dirty="0" smtClean="0"/>
              <a:t> / 2022</a:t>
            </a:r>
            <a:endParaRPr lang="de-DE" dirty="0"/>
          </a:p>
        </p:txBody>
      </p:sp>
      <p:sp>
        <p:nvSpPr>
          <p:cNvPr id="6" name="Foliennummernplatzhalter 5">
            <a:extLst>
              <a:ext uri="{FF2B5EF4-FFF2-40B4-BE49-F238E27FC236}">
                <a16:creationId xmlns:a16="http://schemas.microsoft.com/office/drawing/2014/main" id="{1F327968-3A89-9C4C-A16A-755E0A964D3A}"/>
              </a:ext>
            </a:extLst>
          </p:cNvPr>
          <p:cNvSpPr>
            <a:spLocks noGrp="1"/>
          </p:cNvSpPr>
          <p:nvPr>
            <p:ph type="sldNum" sz="quarter" idx="4"/>
          </p:nvPr>
        </p:nvSpPr>
        <p:spPr/>
        <p:txBody>
          <a:bodyPr/>
          <a:lstStyle/>
          <a:p>
            <a:fld id="{894680D0-7A83-433A-9719-C4143F27F647}" type="slidenum">
              <a:rPr lang="de-DE" smtClean="0"/>
              <a:pPr/>
              <a:t>46</a:t>
            </a:fld>
            <a:endParaRPr lang="de-DE"/>
          </a:p>
        </p:txBody>
      </p:sp>
      <p:sp>
        <p:nvSpPr>
          <p:cNvPr id="9" name="Textfeld 8">
            <a:extLst>
              <a:ext uri="{FF2B5EF4-FFF2-40B4-BE49-F238E27FC236}">
                <a16:creationId xmlns:a16="http://schemas.microsoft.com/office/drawing/2014/main" id="{B21A79A7-DC59-F449-84D4-BEE95CB2B375}"/>
              </a:ext>
            </a:extLst>
          </p:cNvPr>
          <p:cNvSpPr txBox="1"/>
          <p:nvPr/>
        </p:nvSpPr>
        <p:spPr>
          <a:xfrm>
            <a:off x="431801" y="1628774"/>
            <a:ext cx="9048575" cy="492443"/>
          </a:xfrm>
          <a:prstGeom prst="rect">
            <a:avLst/>
          </a:prstGeom>
          <a:noFill/>
        </p:spPr>
        <p:txBody>
          <a:bodyPr wrap="square" rtlCol="0">
            <a:spAutoFit/>
          </a:bodyPr>
          <a:lstStyle/>
          <a:p>
            <a:pPr algn="l"/>
            <a:r>
              <a:rPr lang="de-DE" sz="1300">
                <a:solidFill>
                  <a:srgbClr val="3B687F"/>
                </a:solidFill>
              </a:rPr>
              <a:t>Die Beschaffung kann einen wesentlichen Beitrag leisten beim Übergang zu einer Kreislaufwirtschaft. Durch nachhaltige Einkaufsentscheidungen können Kreisläufe geschlossen und regeneratives Konsumverhalten gefördert werden.</a:t>
            </a:r>
          </a:p>
        </p:txBody>
      </p:sp>
      <p:sp>
        <p:nvSpPr>
          <p:cNvPr id="13" name="Rechteck 12">
            <a:extLst>
              <a:ext uri="{FF2B5EF4-FFF2-40B4-BE49-F238E27FC236}">
                <a16:creationId xmlns:a16="http://schemas.microsoft.com/office/drawing/2014/main" id="{5F1470DD-DE99-8D4F-B891-7A667015243D}"/>
              </a:ext>
            </a:extLst>
          </p:cNvPr>
          <p:cNvSpPr/>
          <p:nvPr/>
        </p:nvSpPr>
        <p:spPr bwMode="auto">
          <a:xfrm>
            <a:off x="9624392" y="1628774"/>
            <a:ext cx="2232646" cy="4701600"/>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0000" tIns="72000" rIns="91440" bIns="72000" numCol="1" rtlCol="0" anchor="t" anchorCtr="0" compatLnSpc="1">
            <a:prstTxWarp prst="textNoShape">
              <a:avLst/>
            </a:prstTxWarp>
          </a:bodyPr>
          <a:lstStyle/>
          <a:p>
            <a:pPr marL="182563" marR="0" algn="l" defTabSz="914400" rtl="0" eaLnBrk="0" fontAlgn="base" latinLnBrk="0" hangingPunct="0">
              <a:lnSpc>
                <a:spcPct val="100000"/>
              </a:lnSpc>
              <a:spcBef>
                <a:spcPct val="0"/>
              </a:spcBef>
              <a:spcAft>
                <a:spcPts val="600"/>
              </a:spcAft>
              <a:buClrTx/>
              <a:buSzTx/>
              <a:buFontTx/>
              <a:buNone/>
            </a:pPr>
            <a:r>
              <a:rPr kumimoji="0" lang="de-DE" sz="1000" b="1" i="0" u="none" strike="noStrike" cap="none" normalizeH="0" baseline="0">
                <a:ln>
                  <a:noFill/>
                </a:ln>
                <a:solidFill>
                  <a:srgbClr val="3B687F"/>
                </a:solidFill>
                <a:effectLst/>
              </a:rPr>
              <a:t>Weiterführende Informationen</a:t>
            </a:r>
          </a:p>
          <a:p>
            <a:pPr marL="182563" marR="0" indent="-182563" algn="l" defTabSz="914400" rtl="0" eaLnBrk="0" fontAlgn="base" latinLnBrk="0" hangingPunct="0">
              <a:lnSpc>
                <a:spcPct val="100000"/>
              </a:lnSpc>
              <a:spcBef>
                <a:spcPct val="0"/>
              </a:spcBef>
              <a:spcAft>
                <a:spcPts val="300"/>
              </a:spcAft>
              <a:buClrTx/>
              <a:buSzTx/>
              <a:buFont typeface="Arial" panose="020B0604020202020204" pitchFamily="34" charset="0"/>
              <a:buChar char="•"/>
            </a:pPr>
            <a:r>
              <a:rPr lang="de-DE" sz="1000">
                <a:solidFill>
                  <a:srgbClr val="3B687F"/>
                </a:solidFill>
              </a:rPr>
              <a:t>Das </a:t>
            </a:r>
            <a:r>
              <a:rPr lang="de-DE" sz="1000" err="1">
                <a:solidFill>
                  <a:srgbClr val="3B687F"/>
                </a:solidFill>
              </a:rPr>
              <a:t>Circular</a:t>
            </a:r>
            <a:r>
              <a:rPr lang="de-DE" sz="1000">
                <a:solidFill>
                  <a:srgbClr val="3B687F"/>
                </a:solidFill>
              </a:rPr>
              <a:t> Economy </a:t>
            </a:r>
            <a:r>
              <a:rPr lang="de-DE" sz="1000" err="1">
                <a:solidFill>
                  <a:srgbClr val="3B687F"/>
                </a:solidFill>
              </a:rPr>
              <a:t>Procurement</a:t>
            </a:r>
            <a:r>
              <a:rPr lang="de-DE" sz="1000">
                <a:solidFill>
                  <a:srgbClr val="3B687F"/>
                </a:solidFill>
              </a:rPr>
              <a:t> </a:t>
            </a:r>
            <a:r>
              <a:rPr lang="de-DE" sz="1000">
                <a:solidFill>
                  <a:srgbClr val="3B687F"/>
                </a:solidFill>
                <a:hlinkClick r:id="rId3">
                  <a:extLst>
                    <a:ext uri="{A12FA001-AC4F-418D-AE19-62706E023703}">
                      <ahyp:hlinkClr xmlns:ahyp="http://schemas.microsoft.com/office/drawing/2018/hyperlinkcolor" xmlns="" val="tx"/>
                    </a:ext>
                  </a:extLst>
                </a:hlinkClick>
              </a:rPr>
              <a:t>Framework</a:t>
            </a:r>
            <a:r>
              <a:rPr lang="de-DE" sz="1000">
                <a:solidFill>
                  <a:srgbClr val="3B687F"/>
                </a:solidFill>
              </a:rPr>
              <a:t> hilft Unternehmen Initiativen zu Kreislaufwirtschaft zu starten</a:t>
            </a:r>
          </a:p>
          <a:p>
            <a:pPr marL="182563" indent="-182563" algn="l">
              <a:spcAft>
                <a:spcPts val="300"/>
              </a:spcAft>
              <a:buFont typeface="Arial" panose="020B0604020202020204" pitchFamily="34" charset="0"/>
              <a:buChar char="•"/>
            </a:pPr>
            <a:r>
              <a:rPr lang="de-DE" sz="1000">
                <a:solidFill>
                  <a:srgbClr val="3B687F"/>
                </a:solidFill>
              </a:rPr>
              <a:t>Der </a:t>
            </a:r>
            <a:r>
              <a:rPr lang="de-DE" sz="1000">
                <a:solidFill>
                  <a:srgbClr val="3B687F"/>
                </a:solidFill>
                <a:hlinkClick r:id="rId4">
                  <a:extLst>
                    <a:ext uri="{A12FA001-AC4F-418D-AE19-62706E023703}">
                      <ahyp:hlinkClr xmlns:ahyp="http://schemas.microsoft.com/office/drawing/2018/hyperlinkcolor" xmlns="" val="tx"/>
                    </a:ext>
                  </a:extLst>
                </a:hlinkClick>
              </a:rPr>
              <a:t>Leitfaden</a:t>
            </a:r>
            <a:r>
              <a:rPr lang="de-DE" sz="1000">
                <a:solidFill>
                  <a:srgbClr val="3B687F"/>
                </a:solidFill>
              </a:rPr>
              <a:t> „</a:t>
            </a:r>
            <a:r>
              <a:rPr lang="de-DE" sz="1000" err="1">
                <a:solidFill>
                  <a:srgbClr val="3B687F"/>
                </a:solidFill>
              </a:rPr>
              <a:t>Circular</a:t>
            </a:r>
            <a:r>
              <a:rPr lang="de-DE" sz="1000">
                <a:solidFill>
                  <a:srgbClr val="3B687F"/>
                </a:solidFill>
              </a:rPr>
              <a:t> </a:t>
            </a:r>
            <a:r>
              <a:rPr lang="de-DE" sz="1000" err="1">
                <a:solidFill>
                  <a:srgbClr val="3B687F"/>
                </a:solidFill>
              </a:rPr>
              <a:t>Procurement</a:t>
            </a:r>
            <a:r>
              <a:rPr lang="de-DE" sz="1000">
                <a:solidFill>
                  <a:srgbClr val="3B687F"/>
                </a:solidFill>
              </a:rPr>
              <a:t> in 8 </a:t>
            </a:r>
            <a:r>
              <a:rPr lang="de-DE" sz="1000" err="1">
                <a:solidFill>
                  <a:srgbClr val="3B687F"/>
                </a:solidFill>
              </a:rPr>
              <a:t>steps</a:t>
            </a:r>
            <a:r>
              <a:rPr lang="de-DE" sz="1000">
                <a:solidFill>
                  <a:srgbClr val="3B687F"/>
                </a:solidFill>
              </a:rPr>
              <a:t>“ beschreibt </a:t>
            </a:r>
          </a:p>
          <a:p>
            <a:pPr marL="182563" algn="l">
              <a:spcBef>
                <a:spcPts val="1200"/>
              </a:spcBef>
              <a:spcAft>
                <a:spcPts val="600"/>
              </a:spcAft>
            </a:pPr>
            <a:r>
              <a:rPr lang="de-DE" sz="1000" b="1">
                <a:solidFill>
                  <a:srgbClr val="3B687F"/>
                </a:solidFill>
              </a:rPr>
              <a:t>Videotipps</a:t>
            </a:r>
          </a:p>
          <a:p>
            <a:pPr marL="182563" lvl="0" indent="-182563" algn="l">
              <a:spcAft>
                <a:spcPts val="300"/>
              </a:spcAft>
              <a:buFont typeface="Arial" panose="020B0604020202020204" pitchFamily="34" charset="0"/>
              <a:buChar char="•"/>
            </a:pPr>
            <a:r>
              <a:rPr lang="de-DE" sz="1000">
                <a:solidFill>
                  <a:srgbClr val="3B687F"/>
                </a:solidFill>
              </a:rPr>
              <a:t>Ellen MacArthur </a:t>
            </a:r>
            <a:r>
              <a:rPr lang="de-DE" sz="1000">
                <a:solidFill>
                  <a:srgbClr val="3B687F"/>
                </a:solidFill>
                <a:hlinkClick r:id="rId5">
                  <a:extLst>
                    <a:ext uri="{A12FA001-AC4F-418D-AE19-62706E023703}">
                      <ahyp:hlinkClr xmlns:ahyp="http://schemas.microsoft.com/office/drawing/2018/hyperlinkcolor" xmlns="" val="tx"/>
                    </a:ext>
                  </a:extLst>
                </a:hlinkClick>
              </a:rPr>
              <a:t>TedTalk</a:t>
            </a:r>
            <a:endParaRPr lang="de-DE" sz="1000">
              <a:solidFill>
                <a:srgbClr val="3B687F"/>
              </a:solidFill>
            </a:endParaRPr>
          </a:p>
          <a:p>
            <a:pPr marL="182563" lvl="0" indent="-182563" algn="l">
              <a:spcAft>
                <a:spcPts val="300"/>
              </a:spcAft>
              <a:buFont typeface="Arial" panose="020B0604020202020204" pitchFamily="34" charset="0"/>
              <a:buChar char="•"/>
            </a:pPr>
            <a:r>
              <a:rPr lang="de-DE" sz="1000">
                <a:solidFill>
                  <a:srgbClr val="3B687F"/>
                </a:solidFill>
                <a:hlinkClick r:id="rId6">
                  <a:extLst>
                    <a:ext uri="{A12FA001-AC4F-418D-AE19-62706E023703}">
                      <ahyp:hlinkClr xmlns:ahyp="http://schemas.microsoft.com/office/drawing/2018/hyperlinkcolor" xmlns="" val="tx"/>
                    </a:ext>
                  </a:extLst>
                </a:hlinkClick>
              </a:rPr>
              <a:t>SPP</a:t>
            </a:r>
            <a:r>
              <a:rPr lang="de-DE" sz="1000">
                <a:solidFill>
                  <a:srgbClr val="3B687F"/>
                </a:solidFill>
              </a:rPr>
              <a:t> Sammlung von Ein-</a:t>
            </a:r>
            <a:r>
              <a:rPr lang="de-DE" sz="1000" err="1">
                <a:solidFill>
                  <a:srgbClr val="3B687F"/>
                </a:solidFill>
              </a:rPr>
              <a:t>führungsvideos</a:t>
            </a:r>
            <a:r>
              <a:rPr lang="de-DE" sz="1000">
                <a:solidFill>
                  <a:srgbClr val="3B687F"/>
                </a:solidFill>
              </a:rPr>
              <a:t> &amp; Fallbeispielen</a:t>
            </a:r>
          </a:p>
          <a:p>
            <a:pPr marL="182563" lvl="0" indent="-182563" algn="l">
              <a:spcAft>
                <a:spcPts val="300"/>
              </a:spcAft>
              <a:buFont typeface="Arial" panose="020B0604020202020204" pitchFamily="34" charset="0"/>
              <a:buChar char="•"/>
            </a:pPr>
            <a:r>
              <a:rPr lang="de-DE" sz="1000">
                <a:solidFill>
                  <a:srgbClr val="3B687F"/>
                </a:solidFill>
                <a:hlinkClick r:id="rId7">
                  <a:extLst>
                    <a:ext uri="{A12FA001-AC4F-418D-AE19-62706E023703}">
                      <ahyp:hlinkClr xmlns:ahyp="http://schemas.microsoft.com/office/drawing/2018/hyperlinkcolor" xmlns="" val="tx"/>
                    </a:ext>
                  </a:extLst>
                </a:hlinkClick>
              </a:rPr>
              <a:t>SPP</a:t>
            </a:r>
            <a:r>
              <a:rPr lang="de-DE" sz="1000">
                <a:solidFill>
                  <a:srgbClr val="3B687F"/>
                </a:solidFill>
              </a:rPr>
              <a:t> Ambassador Meeting (Juli 2021) zu </a:t>
            </a:r>
            <a:r>
              <a:rPr lang="de-DE" sz="1000" err="1">
                <a:solidFill>
                  <a:srgbClr val="3B687F"/>
                </a:solidFill>
              </a:rPr>
              <a:t>Circular</a:t>
            </a:r>
            <a:r>
              <a:rPr lang="de-DE" sz="1000">
                <a:solidFill>
                  <a:srgbClr val="3B687F"/>
                </a:solidFill>
              </a:rPr>
              <a:t> </a:t>
            </a:r>
            <a:r>
              <a:rPr lang="de-DE" sz="1000" err="1">
                <a:solidFill>
                  <a:srgbClr val="3B687F"/>
                </a:solidFill>
              </a:rPr>
              <a:t>Procurement</a:t>
            </a:r>
            <a:endParaRPr lang="de-DE" sz="1000">
              <a:solidFill>
                <a:srgbClr val="3B687F"/>
              </a:solidFill>
            </a:endParaRPr>
          </a:p>
          <a:p>
            <a:pPr marL="182563" lvl="0" indent="-182563" algn="l">
              <a:buFont typeface="Arial" panose="020B0604020202020204" pitchFamily="34" charset="0"/>
              <a:buChar char="•"/>
            </a:pPr>
            <a:endParaRPr lang="de-DE" sz="1000">
              <a:solidFill>
                <a:srgbClr val="3B687F"/>
              </a:solidFill>
            </a:endParaRPr>
          </a:p>
          <a:p>
            <a:pPr marL="182563" lvl="0" indent="-182563" algn="l">
              <a:buFont typeface="Arial" panose="020B0604020202020204" pitchFamily="34" charset="0"/>
              <a:buChar char="•"/>
            </a:pPr>
            <a:endParaRPr lang="de-DE" sz="1000">
              <a:solidFill>
                <a:srgbClr val="3B687F"/>
              </a:solidFill>
            </a:endParaRPr>
          </a:p>
          <a:p>
            <a:pPr marL="182563" lvl="0" indent="-182563" algn="l">
              <a:buFont typeface="Arial" panose="020B0604020202020204" pitchFamily="34" charset="0"/>
              <a:buChar char="•"/>
            </a:pPr>
            <a:endParaRPr lang="de-DE" sz="1000">
              <a:solidFill>
                <a:srgbClr val="3B687F"/>
              </a:solidFill>
            </a:endParaRPr>
          </a:p>
          <a:p>
            <a:pPr marL="184150" algn="l"/>
            <a:endParaRPr lang="de-DE" sz="1000">
              <a:solidFill>
                <a:srgbClr val="3B687F"/>
              </a:solidFill>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lang="de-DE" sz="1000">
              <a:solidFill>
                <a:srgbClr val="3B687F"/>
              </a:solidFill>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kumimoji="0" lang="de-DE" sz="1000" i="0" u="none" strike="noStrike" cap="none" normalizeH="0" baseline="0">
              <a:ln>
                <a:noFill/>
              </a:ln>
              <a:solidFill>
                <a:srgbClr val="3B687F"/>
              </a:solidFill>
              <a:effectLst/>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kumimoji="0" lang="de-DE" sz="1000" i="0" u="none" strike="noStrike" cap="none" normalizeH="0" baseline="0">
              <a:ln>
                <a:noFill/>
              </a:ln>
              <a:solidFill>
                <a:srgbClr val="3B687F"/>
              </a:solidFill>
              <a:effectLst/>
            </a:endParaRPr>
          </a:p>
        </p:txBody>
      </p:sp>
      <p:pic>
        <p:nvPicPr>
          <p:cNvPr id="14" name="Grafik 13" descr="Informationen mit einfarbiger Füllung">
            <a:extLst>
              <a:ext uri="{FF2B5EF4-FFF2-40B4-BE49-F238E27FC236}">
                <a16:creationId xmlns:a16="http://schemas.microsoft.com/office/drawing/2014/main" id="{BD2189F9-C91F-E544-BDD1-A0A0BC5A483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9648000" y="1658527"/>
            <a:ext cx="216000" cy="216000"/>
          </a:xfrm>
          <a:prstGeom prst="rect">
            <a:avLst/>
          </a:prstGeom>
        </p:spPr>
      </p:pic>
      <p:pic>
        <p:nvPicPr>
          <p:cNvPr id="7" name="Grafik 6" descr="Filmklappe mit einfarbiger Füllung">
            <a:extLst>
              <a:ext uri="{FF2B5EF4-FFF2-40B4-BE49-F238E27FC236}">
                <a16:creationId xmlns:a16="http://schemas.microsoft.com/office/drawing/2014/main" id="{AEF09277-D86E-7545-BCA0-32A2825C60BC}"/>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9647999" y="3207047"/>
            <a:ext cx="180000" cy="180000"/>
          </a:xfrm>
          <a:prstGeom prst="rect">
            <a:avLst/>
          </a:prstGeom>
        </p:spPr>
      </p:pic>
      <p:sp>
        <p:nvSpPr>
          <p:cNvPr id="40" name="Fußzeilenplatzhalter 3">
            <a:extLst>
              <a:ext uri="{FF2B5EF4-FFF2-40B4-BE49-F238E27FC236}">
                <a16:creationId xmlns:a16="http://schemas.microsoft.com/office/drawing/2014/main" id="{D47ABD95-BDC9-5244-9A86-D54F57DF93D5}"/>
              </a:ext>
            </a:extLst>
          </p:cNvPr>
          <p:cNvSpPr txBox="1">
            <a:spLocks/>
          </p:cNvSpPr>
          <p:nvPr/>
        </p:nvSpPr>
        <p:spPr bwMode="auto">
          <a:xfrm>
            <a:off x="431801" y="6477000"/>
            <a:ext cx="5578581"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eaLnBrk="0" fontAlgn="base" hangingPunct="0">
              <a:spcBef>
                <a:spcPct val="0"/>
              </a:spcBef>
              <a:spcAft>
                <a:spcPct val="0"/>
              </a:spcAft>
              <a:defRPr sz="1000" kern="1200">
                <a:solidFill>
                  <a:srgbClr val="3B687F"/>
                </a:solidFill>
                <a:latin typeface="Arial" charset="0"/>
                <a:ea typeface="ＭＳ Ｐゴシック"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algn="l"/>
            <a:r>
              <a:rPr lang="de-DE"/>
              <a:t>Quellen: Caterpillar (2021a, 2021b), Ellen MacArthur </a:t>
            </a:r>
            <a:r>
              <a:rPr lang="de-DE" err="1"/>
              <a:t>Foundation</a:t>
            </a:r>
            <a:r>
              <a:rPr lang="de-DE"/>
              <a:t> (2021), </a:t>
            </a:r>
            <a:r>
              <a:rPr lang="de-DE" err="1"/>
              <a:t>Signify</a:t>
            </a:r>
            <a:r>
              <a:rPr lang="de-DE"/>
              <a:t> (2021), Vaude (2021a, 2021b, 2021c) </a:t>
            </a:r>
          </a:p>
        </p:txBody>
      </p:sp>
      <p:sp>
        <p:nvSpPr>
          <p:cNvPr id="41" name="Datumsplatzhalter 5">
            <a:extLst>
              <a:ext uri="{FF2B5EF4-FFF2-40B4-BE49-F238E27FC236}">
                <a16:creationId xmlns:a16="http://schemas.microsoft.com/office/drawing/2014/main" id="{73DC193D-FEEC-A749-9156-AF755F00C62C}"/>
              </a:ext>
            </a:extLst>
          </p:cNvPr>
          <p:cNvSpPr>
            <a:spLocks noGrp="1"/>
          </p:cNvSpPr>
          <p:nvPr>
            <p:ph type="dt" sz="half" idx="12"/>
          </p:nvPr>
        </p:nvSpPr>
        <p:spPr>
          <a:xfrm>
            <a:off x="431801" y="223838"/>
            <a:ext cx="8450942" cy="476250"/>
          </a:xfrm>
        </p:spPr>
        <p:txBody>
          <a:bodyPr/>
          <a:lstStyle/>
          <a:p>
            <a:r>
              <a:rPr lang="de-DE" smtClean="0"/>
              <a:t>Schulungskonzept für Nachhaltigen Einkauf – 3. Praktische Anwendung &amp; Vernetzung</a:t>
            </a:r>
            <a:endParaRPr lang="de-DE" kern="0">
              <a:cs typeface="Calibri" panose="020F0502020204030204" pitchFamily="34" charset="0"/>
            </a:endParaRPr>
          </a:p>
        </p:txBody>
      </p:sp>
      <p:sp>
        <p:nvSpPr>
          <p:cNvPr id="43" name="Rechteck 42">
            <a:extLst>
              <a:ext uri="{FF2B5EF4-FFF2-40B4-BE49-F238E27FC236}">
                <a16:creationId xmlns:a16="http://schemas.microsoft.com/office/drawing/2014/main" id="{586CA603-BCE9-A143-991B-7B5C6E5433F5}"/>
              </a:ext>
            </a:extLst>
          </p:cNvPr>
          <p:cNvSpPr/>
          <p:nvPr/>
        </p:nvSpPr>
        <p:spPr bwMode="auto">
          <a:xfrm>
            <a:off x="442914" y="2600960"/>
            <a:ext cx="4212000" cy="1620000"/>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1440" tIns="90000" rIns="90000" bIns="45720" numCol="1" rtlCol="0" anchor="t" anchorCtr="0" compatLnSpc="1">
            <a:prstTxWarp prst="textNoShape">
              <a:avLst/>
            </a:prstTxWarp>
          </a:bodyPr>
          <a:lstStyle/>
          <a:p>
            <a:pPr marL="171450" lvl="0" indent="-171450" algn="l">
              <a:spcBef>
                <a:spcPts val="300"/>
              </a:spcBef>
              <a:spcAft>
                <a:spcPts val="0"/>
              </a:spcAft>
              <a:buFont typeface="Arial" panose="020B0604020202020204" pitchFamily="34" charset="0"/>
              <a:buChar char="•"/>
            </a:pPr>
            <a:r>
              <a:rPr lang="de-DE" sz="1100" dirty="0">
                <a:solidFill>
                  <a:srgbClr val="3B687F"/>
                </a:solidFill>
              </a:rPr>
              <a:t>Ausschreibung für „faire Zähler“ mit dem Ziel der Reduktion der Umweltbelastungen und Fokus auf Kreislauffähigkeit </a:t>
            </a:r>
          </a:p>
          <a:p>
            <a:pPr marL="171450" lvl="0" indent="-171450" algn="l">
              <a:spcBef>
                <a:spcPts val="300"/>
              </a:spcBef>
              <a:spcAft>
                <a:spcPts val="0"/>
              </a:spcAft>
              <a:buFont typeface="Arial" panose="020B0604020202020204" pitchFamily="34" charset="0"/>
              <a:buChar char="•"/>
            </a:pPr>
            <a:r>
              <a:rPr lang="de-DE" sz="1100" dirty="0">
                <a:solidFill>
                  <a:srgbClr val="3B687F"/>
                </a:solidFill>
              </a:rPr>
              <a:t>Erfolgreiche Ergebnisse des Zulieferers </a:t>
            </a:r>
            <a:r>
              <a:rPr lang="de-DE" sz="1100" dirty="0" err="1">
                <a:solidFill>
                  <a:srgbClr val="3B687F"/>
                </a:solidFill>
              </a:rPr>
              <a:t>Landis+Gyr</a:t>
            </a:r>
            <a:r>
              <a:rPr lang="de-DE" sz="1100" dirty="0">
                <a:solidFill>
                  <a:srgbClr val="3B687F"/>
                </a:solidFill>
              </a:rPr>
              <a:t>:</a:t>
            </a:r>
          </a:p>
          <a:p>
            <a:pPr marL="268650" lvl="1" indent="-135450" algn="l">
              <a:spcBef>
                <a:spcPts val="300"/>
              </a:spcBef>
              <a:spcAft>
                <a:spcPts val="0"/>
              </a:spcAft>
              <a:buFont typeface="Arial" panose="020B0604020202020204" pitchFamily="34" charset="0"/>
              <a:buChar char="•"/>
            </a:pPr>
            <a:r>
              <a:rPr lang="de-DE" sz="1100" dirty="0">
                <a:solidFill>
                  <a:srgbClr val="3B687F"/>
                </a:solidFill>
              </a:rPr>
              <a:t>Reduzierung der Materialnutzung um </a:t>
            </a:r>
            <a:r>
              <a:rPr lang="de-DE" sz="1100" dirty="0" smtClean="0">
                <a:solidFill>
                  <a:srgbClr val="3B687F"/>
                </a:solidFill>
              </a:rPr>
              <a:t>27 % </a:t>
            </a:r>
            <a:r>
              <a:rPr lang="de-DE" sz="1100" dirty="0">
                <a:solidFill>
                  <a:srgbClr val="3B687F"/>
                </a:solidFill>
              </a:rPr>
              <a:t>(Plastik um </a:t>
            </a:r>
            <a:endParaRPr lang="de-DE" sz="1100" dirty="0" smtClean="0">
              <a:solidFill>
                <a:srgbClr val="3B687F"/>
              </a:solidFill>
            </a:endParaRPr>
          </a:p>
          <a:p>
            <a:pPr marL="133200" lvl="1" algn="l">
              <a:spcBef>
                <a:spcPts val="300"/>
              </a:spcBef>
              <a:spcAft>
                <a:spcPts val="0"/>
              </a:spcAft>
            </a:pPr>
            <a:r>
              <a:rPr lang="de-DE" sz="1100" dirty="0" smtClean="0">
                <a:solidFill>
                  <a:srgbClr val="3B687F"/>
                </a:solidFill>
              </a:rPr>
              <a:t>33 %)</a:t>
            </a:r>
            <a:endParaRPr lang="de-DE" sz="1100" dirty="0">
              <a:solidFill>
                <a:srgbClr val="3B687F"/>
              </a:solidFill>
            </a:endParaRPr>
          </a:p>
          <a:p>
            <a:pPr marL="268650" lvl="1" indent="-135450" algn="l">
              <a:spcBef>
                <a:spcPts val="300"/>
              </a:spcBef>
              <a:spcAft>
                <a:spcPts val="0"/>
              </a:spcAft>
              <a:buFont typeface="Arial" panose="020B0604020202020204" pitchFamily="34" charset="0"/>
              <a:buChar char="•"/>
            </a:pPr>
            <a:r>
              <a:rPr lang="de-DE" sz="1100" dirty="0">
                <a:solidFill>
                  <a:srgbClr val="3B687F"/>
                </a:solidFill>
              </a:rPr>
              <a:t>Reduktion der Variation des Materialeinsatzes innerhalb der Materialstückliste um </a:t>
            </a:r>
            <a:r>
              <a:rPr lang="de-DE" sz="1100" dirty="0" smtClean="0">
                <a:solidFill>
                  <a:srgbClr val="3B687F"/>
                </a:solidFill>
              </a:rPr>
              <a:t>50 %</a:t>
            </a:r>
            <a:endParaRPr lang="de-DE" sz="1100" dirty="0">
              <a:solidFill>
                <a:srgbClr val="3B687F"/>
              </a:solidFill>
            </a:endParaRPr>
          </a:p>
          <a:p>
            <a:pPr marL="268650" lvl="1" indent="-135450" algn="l">
              <a:spcBef>
                <a:spcPts val="300"/>
              </a:spcBef>
              <a:spcAft>
                <a:spcPts val="0"/>
              </a:spcAft>
              <a:buFont typeface="Arial" panose="020B0604020202020204" pitchFamily="34" charset="0"/>
              <a:buChar char="•"/>
            </a:pPr>
            <a:r>
              <a:rPr lang="de-DE" sz="1100" dirty="0">
                <a:solidFill>
                  <a:srgbClr val="3B687F"/>
                </a:solidFill>
              </a:rPr>
              <a:t>Reduktion der Anzahl elektrischer Komponenten um </a:t>
            </a:r>
            <a:r>
              <a:rPr lang="de-DE" sz="1100" dirty="0" smtClean="0">
                <a:solidFill>
                  <a:srgbClr val="3B687F"/>
                </a:solidFill>
              </a:rPr>
              <a:t>14 %   </a:t>
            </a:r>
            <a:endParaRPr lang="de-DE" sz="1100" dirty="0">
              <a:solidFill>
                <a:srgbClr val="3B687F"/>
              </a:solidFill>
            </a:endParaRPr>
          </a:p>
        </p:txBody>
      </p:sp>
      <p:sp>
        <p:nvSpPr>
          <p:cNvPr id="19" name="Rechteck 18">
            <a:extLst>
              <a:ext uri="{FF2B5EF4-FFF2-40B4-BE49-F238E27FC236}">
                <a16:creationId xmlns:a16="http://schemas.microsoft.com/office/drawing/2014/main" id="{B24F21DA-6449-7545-8AEC-38DCB483F72B}"/>
              </a:ext>
            </a:extLst>
          </p:cNvPr>
          <p:cNvSpPr/>
          <p:nvPr/>
        </p:nvSpPr>
        <p:spPr bwMode="auto">
          <a:xfrm>
            <a:off x="442914" y="4718798"/>
            <a:ext cx="4212000" cy="1620000"/>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1440" tIns="90000" rIns="90000" bIns="45720" numCol="1" rtlCol="0" anchor="t" anchorCtr="0" compatLnSpc="1">
            <a:prstTxWarp prst="textNoShape">
              <a:avLst/>
            </a:prstTxWarp>
          </a:bodyPr>
          <a:lstStyle/>
          <a:p>
            <a:pPr marL="171450" lvl="0" indent="-171450" algn="l">
              <a:spcBef>
                <a:spcPts val="300"/>
              </a:spcBef>
              <a:spcAft>
                <a:spcPts val="0"/>
              </a:spcAft>
              <a:buFont typeface="Arial" panose="020B0604020202020204" pitchFamily="34" charset="0"/>
              <a:buChar char="•"/>
            </a:pPr>
            <a:r>
              <a:rPr lang="de-DE" sz="1100" dirty="0">
                <a:solidFill>
                  <a:srgbClr val="3B687F"/>
                </a:solidFill>
              </a:rPr>
              <a:t>Verlängerung von Lebenszyklen und effizientere Nutzung          von Materialien durch Generalüberholung und Aufarbeitung</a:t>
            </a:r>
          </a:p>
          <a:p>
            <a:pPr marL="171450" lvl="0" indent="-171450" algn="l">
              <a:spcBef>
                <a:spcPts val="300"/>
              </a:spcBef>
              <a:spcAft>
                <a:spcPts val="0"/>
              </a:spcAft>
              <a:buFont typeface="Arial" panose="020B0604020202020204" pitchFamily="34" charset="0"/>
              <a:buChar char="•"/>
            </a:pPr>
            <a:r>
              <a:rPr lang="de-DE" sz="1100" dirty="0">
                <a:solidFill>
                  <a:srgbClr val="3B687F"/>
                </a:solidFill>
              </a:rPr>
              <a:t>Entwicklung eines eigenen Unternehmensbereichs für die Generalüberholung</a:t>
            </a:r>
          </a:p>
          <a:p>
            <a:pPr marL="171450" lvl="0" indent="-171450" algn="l">
              <a:spcBef>
                <a:spcPts val="300"/>
              </a:spcBef>
              <a:spcAft>
                <a:spcPts val="0"/>
              </a:spcAft>
              <a:buFont typeface="Arial" panose="020B0604020202020204" pitchFamily="34" charset="0"/>
              <a:buChar char="•"/>
            </a:pPr>
            <a:r>
              <a:rPr lang="de-DE" sz="1100" dirty="0">
                <a:solidFill>
                  <a:srgbClr val="3B687F"/>
                </a:solidFill>
              </a:rPr>
              <a:t>Wiederverwendung von aufgearbeiteten Produkten durch Austauschsysteme </a:t>
            </a:r>
          </a:p>
          <a:p>
            <a:pPr marL="171450" lvl="0" indent="-171450" algn="l">
              <a:spcBef>
                <a:spcPts val="300"/>
              </a:spcBef>
              <a:spcAft>
                <a:spcPts val="0"/>
              </a:spcAft>
              <a:buFont typeface="Arial" panose="020B0604020202020204" pitchFamily="34" charset="0"/>
              <a:buChar char="•"/>
            </a:pPr>
            <a:r>
              <a:rPr lang="de-DE" sz="1100" dirty="0">
                <a:solidFill>
                  <a:srgbClr val="3B687F"/>
                </a:solidFill>
              </a:rPr>
              <a:t>Sammlung von </a:t>
            </a:r>
            <a:r>
              <a:rPr lang="de-DE" sz="1100" dirty="0" smtClean="0">
                <a:solidFill>
                  <a:srgbClr val="3B687F"/>
                </a:solidFill>
              </a:rPr>
              <a:t>89 % </a:t>
            </a:r>
            <a:r>
              <a:rPr lang="de-DE" sz="1100" dirty="0">
                <a:solidFill>
                  <a:srgbClr val="3B687F"/>
                </a:solidFill>
              </a:rPr>
              <a:t>der geeigneten Produkte nach Ende der Lebenszeit (2020)</a:t>
            </a:r>
          </a:p>
          <a:p>
            <a:pPr lvl="0" algn="l">
              <a:spcBef>
                <a:spcPts val="300"/>
              </a:spcBef>
              <a:spcAft>
                <a:spcPts val="0"/>
              </a:spcAft>
            </a:pPr>
            <a:endParaRPr lang="de-DE" sz="1100" dirty="0">
              <a:solidFill>
                <a:srgbClr val="3B687F"/>
              </a:solidFill>
            </a:endParaRPr>
          </a:p>
        </p:txBody>
      </p:sp>
      <p:sp>
        <p:nvSpPr>
          <p:cNvPr id="20" name="Rechteck 19">
            <a:extLst>
              <a:ext uri="{FF2B5EF4-FFF2-40B4-BE49-F238E27FC236}">
                <a16:creationId xmlns:a16="http://schemas.microsoft.com/office/drawing/2014/main" id="{D46CEE95-1365-0F44-9737-90E02BA64E69}"/>
              </a:ext>
            </a:extLst>
          </p:cNvPr>
          <p:cNvSpPr/>
          <p:nvPr/>
        </p:nvSpPr>
        <p:spPr bwMode="auto">
          <a:xfrm>
            <a:off x="4987040" y="2600960"/>
            <a:ext cx="4212000" cy="1620000"/>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1440" tIns="90000" rIns="90000" bIns="45720" numCol="1" rtlCol="0" anchor="t" anchorCtr="0" compatLnSpc="1">
            <a:prstTxWarp prst="textNoShape">
              <a:avLst/>
            </a:prstTxWarp>
          </a:bodyPr>
          <a:lstStyle/>
          <a:p>
            <a:pPr marL="171450" lvl="0" indent="-171450" algn="l">
              <a:spcBef>
                <a:spcPts val="300"/>
              </a:spcBef>
              <a:spcAft>
                <a:spcPts val="0"/>
              </a:spcAft>
              <a:buFont typeface="Arial" panose="020B0604020202020204" pitchFamily="34" charset="0"/>
              <a:buChar char="•"/>
            </a:pPr>
            <a:r>
              <a:rPr lang="de-DE" sz="1100" dirty="0">
                <a:solidFill>
                  <a:srgbClr val="3B687F"/>
                </a:solidFill>
              </a:rPr>
              <a:t>Verwendung von recycelten Haushaltverpackungen zur Herstellung von Radtaschen: Verarbeitung von ca. 3 kg Verpackungsmüll, Einsparung von </a:t>
            </a:r>
            <a:r>
              <a:rPr lang="de-DE" sz="1100" dirty="0" smtClean="0">
                <a:solidFill>
                  <a:srgbClr val="3B687F"/>
                </a:solidFill>
              </a:rPr>
              <a:t>54 % </a:t>
            </a:r>
            <a:r>
              <a:rPr lang="de-DE" sz="1100" dirty="0">
                <a:solidFill>
                  <a:srgbClr val="3B687F"/>
                </a:solidFill>
              </a:rPr>
              <a:t>CO2-Emissionen </a:t>
            </a:r>
          </a:p>
          <a:p>
            <a:pPr marL="171450" lvl="0" indent="-171450" algn="l">
              <a:spcBef>
                <a:spcPts val="300"/>
              </a:spcBef>
              <a:spcAft>
                <a:spcPts val="0"/>
              </a:spcAft>
              <a:buFont typeface="Arial" panose="020B0604020202020204" pitchFamily="34" charset="0"/>
              <a:buChar char="•"/>
            </a:pPr>
            <a:r>
              <a:rPr lang="de-DE" sz="1100" dirty="0">
                <a:solidFill>
                  <a:srgbClr val="3B687F"/>
                </a:solidFill>
              </a:rPr>
              <a:t>Sammlung und Verarbeitung von PET-Flaschen zur Herstellung von Polyester-Garn: Einsparung von 50% Energie und </a:t>
            </a:r>
            <a:r>
              <a:rPr lang="de-DE" sz="1100" dirty="0" smtClean="0">
                <a:solidFill>
                  <a:srgbClr val="3B687F"/>
                </a:solidFill>
              </a:rPr>
              <a:t>50 % </a:t>
            </a:r>
            <a:r>
              <a:rPr lang="de-DE" sz="1100" dirty="0">
                <a:solidFill>
                  <a:srgbClr val="3B687F"/>
                </a:solidFill>
              </a:rPr>
              <a:t>CO2-Emissionen</a:t>
            </a:r>
          </a:p>
          <a:p>
            <a:pPr marL="171450" lvl="0" indent="-171450" algn="l">
              <a:spcBef>
                <a:spcPts val="300"/>
              </a:spcBef>
              <a:spcAft>
                <a:spcPts val="0"/>
              </a:spcAft>
              <a:buFont typeface="Arial" panose="020B0604020202020204" pitchFamily="34" charset="0"/>
              <a:buChar char="•"/>
            </a:pPr>
            <a:r>
              <a:rPr lang="de-DE" sz="1100" dirty="0">
                <a:solidFill>
                  <a:srgbClr val="3B687F"/>
                </a:solidFill>
              </a:rPr>
              <a:t>Wiederverwendung von Recycling-Daunen zu </a:t>
            </a:r>
            <a:r>
              <a:rPr lang="de-DE" sz="1100" dirty="0" smtClean="0">
                <a:solidFill>
                  <a:srgbClr val="3B687F"/>
                </a:solidFill>
              </a:rPr>
              <a:t>100 % </a:t>
            </a:r>
            <a:r>
              <a:rPr lang="de-DE" sz="1100" dirty="0">
                <a:solidFill>
                  <a:srgbClr val="3B687F"/>
                </a:solidFill>
              </a:rPr>
              <a:t>in Schlafsäcken</a:t>
            </a:r>
          </a:p>
        </p:txBody>
      </p:sp>
      <p:sp>
        <p:nvSpPr>
          <p:cNvPr id="21" name="Rechteck 20">
            <a:extLst>
              <a:ext uri="{FF2B5EF4-FFF2-40B4-BE49-F238E27FC236}">
                <a16:creationId xmlns:a16="http://schemas.microsoft.com/office/drawing/2014/main" id="{0D00BDB2-7AEE-F347-9B6C-F3C141448588}"/>
              </a:ext>
            </a:extLst>
          </p:cNvPr>
          <p:cNvSpPr/>
          <p:nvPr/>
        </p:nvSpPr>
        <p:spPr bwMode="auto">
          <a:xfrm>
            <a:off x="4987040" y="4718798"/>
            <a:ext cx="4212000" cy="1620000"/>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1440" tIns="90000" rIns="90000" bIns="45720" numCol="1" rtlCol="0" anchor="t" anchorCtr="0" compatLnSpc="1">
            <a:prstTxWarp prst="textNoShape">
              <a:avLst/>
            </a:prstTxWarp>
          </a:bodyPr>
          <a:lstStyle/>
          <a:p>
            <a:pPr marL="171450" indent="-171450" algn="l">
              <a:spcBef>
                <a:spcPts val="300"/>
              </a:spcBef>
              <a:spcAft>
                <a:spcPts val="0"/>
              </a:spcAft>
              <a:buFont typeface="Arial" panose="020B0604020202020204" pitchFamily="34" charset="0"/>
              <a:buChar char="•"/>
            </a:pPr>
            <a:r>
              <a:rPr lang="de-DE" sz="1100">
                <a:solidFill>
                  <a:srgbClr val="3B687F"/>
                </a:solidFill>
              </a:rPr>
              <a:t>Entwickler und Anbieter von energieeffizienten und </a:t>
            </a:r>
            <a:r>
              <a:rPr lang="de-DE" sz="1100" err="1">
                <a:solidFill>
                  <a:srgbClr val="3B687F"/>
                </a:solidFill>
              </a:rPr>
              <a:t>ressour-censparenden</a:t>
            </a:r>
            <a:r>
              <a:rPr lang="de-DE" sz="1100">
                <a:solidFill>
                  <a:srgbClr val="3B687F"/>
                </a:solidFill>
              </a:rPr>
              <a:t> Produkten, Systemen und Dienstleistungen („Licht als Service“) rund um das Thema Beleuchtung</a:t>
            </a:r>
          </a:p>
          <a:p>
            <a:pPr marL="171450" indent="-171450" algn="l">
              <a:spcBef>
                <a:spcPts val="300"/>
              </a:spcBef>
              <a:spcAft>
                <a:spcPts val="0"/>
              </a:spcAft>
              <a:buFont typeface="Arial" panose="020B0604020202020204" pitchFamily="34" charset="0"/>
              <a:buChar char="•"/>
            </a:pPr>
            <a:r>
              <a:rPr lang="de-DE" sz="1100">
                <a:solidFill>
                  <a:srgbClr val="3B687F"/>
                </a:solidFill>
              </a:rPr>
              <a:t>Werterhalt und Vermeidung von Abfall mithilfe von Licht als Service, zirkuläre Komponenten, intelligente Systeme und zirkulären Dienstleistungen</a:t>
            </a:r>
          </a:p>
          <a:p>
            <a:pPr marL="171450" indent="-171450" algn="l">
              <a:spcBef>
                <a:spcPts val="300"/>
              </a:spcBef>
              <a:spcAft>
                <a:spcPts val="0"/>
              </a:spcAft>
              <a:buFont typeface="Arial" panose="020B0604020202020204" pitchFamily="34" charset="0"/>
              <a:buChar char="•"/>
            </a:pPr>
            <a:r>
              <a:rPr lang="de-DE" sz="1100">
                <a:solidFill>
                  <a:srgbClr val="3B687F"/>
                </a:solidFill>
              </a:rPr>
              <a:t>Bezahlung des verwendeten Lichts anstatt Investition in Materialien</a:t>
            </a:r>
          </a:p>
          <a:p>
            <a:pPr marL="171450" indent="-171450" algn="l">
              <a:spcBef>
                <a:spcPts val="300"/>
              </a:spcBef>
              <a:spcAft>
                <a:spcPts val="0"/>
              </a:spcAft>
              <a:buFont typeface="Arial" panose="020B0604020202020204" pitchFamily="34" charset="0"/>
              <a:buChar char="•"/>
            </a:pPr>
            <a:endParaRPr lang="de-DE" sz="1100">
              <a:solidFill>
                <a:srgbClr val="3B687F"/>
              </a:solidFill>
            </a:endParaRPr>
          </a:p>
        </p:txBody>
      </p:sp>
      <p:sp>
        <p:nvSpPr>
          <p:cNvPr id="23" name="Rechteck 22">
            <a:extLst>
              <a:ext uri="{FF2B5EF4-FFF2-40B4-BE49-F238E27FC236}">
                <a16:creationId xmlns:a16="http://schemas.microsoft.com/office/drawing/2014/main" id="{82328A4D-856C-8F4D-A06E-BBC093622C07}"/>
              </a:ext>
            </a:extLst>
          </p:cNvPr>
          <p:cNvSpPr/>
          <p:nvPr/>
        </p:nvSpPr>
        <p:spPr bwMode="auto">
          <a:xfrm>
            <a:off x="431801" y="2276475"/>
            <a:ext cx="4212000" cy="324485"/>
          </a:xfrm>
          <a:prstGeom prst="rect">
            <a:avLst/>
          </a:prstGeom>
          <a:solidFill>
            <a:srgbClr val="3B687F"/>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de-DE" sz="1100" b="1">
                <a:solidFill>
                  <a:schemeClr val="bg1"/>
                </a:solidFill>
              </a:rPr>
              <a:t>Fallbeispiel 1: </a:t>
            </a:r>
            <a:r>
              <a:rPr lang="de-DE" sz="1100" b="1" err="1">
                <a:solidFill>
                  <a:schemeClr val="bg1"/>
                </a:solidFill>
              </a:rPr>
              <a:t>Stedin</a:t>
            </a:r>
            <a:r>
              <a:rPr lang="de-DE" sz="1100" b="1">
                <a:solidFill>
                  <a:schemeClr val="bg1"/>
                </a:solidFill>
              </a:rPr>
              <a:t> und </a:t>
            </a:r>
            <a:r>
              <a:rPr lang="de-DE" sz="1100" b="1" err="1">
                <a:solidFill>
                  <a:schemeClr val="bg1"/>
                </a:solidFill>
              </a:rPr>
              <a:t>Alliander</a:t>
            </a:r>
            <a:r>
              <a:rPr lang="de-DE" sz="1100" b="1">
                <a:solidFill>
                  <a:schemeClr val="bg1"/>
                </a:solidFill>
              </a:rPr>
              <a:t> (Netzbetreiber)</a:t>
            </a:r>
          </a:p>
        </p:txBody>
      </p:sp>
      <p:sp>
        <p:nvSpPr>
          <p:cNvPr id="24" name="Rechteck 23">
            <a:extLst>
              <a:ext uri="{FF2B5EF4-FFF2-40B4-BE49-F238E27FC236}">
                <a16:creationId xmlns:a16="http://schemas.microsoft.com/office/drawing/2014/main" id="{51FE7066-D748-624F-9651-5B9D97205A6C}"/>
              </a:ext>
            </a:extLst>
          </p:cNvPr>
          <p:cNvSpPr/>
          <p:nvPr/>
        </p:nvSpPr>
        <p:spPr bwMode="auto">
          <a:xfrm>
            <a:off x="4988637" y="2276475"/>
            <a:ext cx="4212000" cy="324485"/>
          </a:xfrm>
          <a:prstGeom prst="rect">
            <a:avLst/>
          </a:prstGeom>
          <a:solidFill>
            <a:srgbClr val="3B687F"/>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de-DE" sz="1100" b="1">
                <a:solidFill>
                  <a:schemeClr val="bg1"/>
                </a:solidFill>
              </a:rPr>
              <a:t>Fallbeispiel 2: </a:t>
            </a:r>
            <a:r>
              <a:rPr lang="de-DE" sz="1100" b="1" err="1">
                <a:solidFill>
                  <a:schemeClr val="bg1"/>
                </a:solidFill>
              </a:rPr>
              <a:t>Vaude</a:t>
            </a:r>
            <a:r>
              <a:rPr lang="de-DE" sz="1100" b="1">
                <a:solidFill>
                  <a:schemeClr val="bg1"/>
                </a:solidFill>
              </a:rPr>
              <a:t> (Outdoor-Bekleidung)</a:t>
            </a:r>
          </a:p>
        </p:txBody>
      </p:sp>
      <p:sp>
        <p:nvSpPr>
          <p:cNvPr id="25" name="Rechteck 24">
            <a:extLst>
              <a:ext uri="{FF2B5EF4-FFF2-40B4-BE49-F238E27FC236}">
                <a16:creationId xmlns:a16="http://schemas.microsoft.com/office/drawing/2014/main" id="{F86D6CD8-3BAF-9C45-977D-2C36B11A6B75}"/>
              </a:ext>
            </a:extLst>
          </p:cNvPr>
          <p:cNvSpPr/>
          <p:nvPr/>
        </p:nvSpPr>
        <p:spPr bwMode="auto">
          <a:xfrm>
            <a:off x="431801" y="4394313"/>
            <a:ext cx="4212000" cy="324485"/>
          </a:xfrm>
          <a:prstGeom prst="rect">
            <a:avLst/>
          </a:prstGeom>
          <a:solidFill>
            <a:srgbClr val="3B687F"/>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de-DE" sz="1100" b="1">
                <a:solidFill>
                  <a:schemeClr val="bg1"/>
                </a:solidFill>
              </a:rPr>
              <a:t>Fallbeispiel 3: </a:t>
            </a:r>
            <a:r>
              <a:rPr lang="de-DE" sz="1100" b="1" err="1">
                <a:solidFill>
                  <a:schemeClr val="bg1"/>
                </a:solidFill>
              </a:rPr>
              <a:t>Caterpillar</a:t>
            </a:r>
            <a:r>
              <a:rPr lang="de-DE" sz="1100" b="1">
                <a:solidFill>
                  <a:schemeClr val="bg1"/>
                </a:solidFill>
              </a:rPr>
              <a:t> (Baumaschinenhersteller)</a:t>
            </a:r>
          </a:p>
        </p:txBody>
      </p:sp>
      <p:sp>
        <p:nvSpPr>
          <p:cNvPr id="26" name="Rechteck 25">
            <a:extLst>
              <a:ext uri="{FF2B5EF4-FFF2-40B4-BE49-F238E27FC236}">
                <a16:creationId xmlns:a16="http://schemas.microsoft.com/office/drawing/2014/main" id="{98708DA5-8FB8-C943-9850-1F9503103589}"/>
              </a:ext>
            </a:extLst>
          </p:cNvPr>
          <p:cNvSpPr/>
          <p:nvPr/>
        </p:nvSpPr>
        <p:spPr bwMode="auto">
          <a:xfrm>
            <a:off x="4988637" y="4394313"/>
            <a:ext cx="4212000" cy="324485"/>
          </a:xfrm>
          <a:prstGeom prst="rect">
            <a:avLst/>
          </a:prstGeom>
          <a:solidFill>
            <a:srgbClr val="3B687F"/>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de-DE" sz="1100" b="1">
                <a:solidFill>
                  <a:schemeClr val="bg1"/>
                </a:solidFill>
              </a:rPr>
              <a:t>Fallbeispiel 4: </a:t>
            </a:r>
            <a:r>
              <a:rPr lang="de-DE" sz="1100" b="1" err="1">
                <a:solidFill>
                  <a:schemeClr val="bg1"/>
                </a:solidFill>
              </a:rPr>
              <a:t>Signify</a:t>
            </a:r>
            <a:r>
              <a:rPr lang="de-DE" sz="1100" b="1">
                <a:solidFill>
                  <a:schemeClr val="bg1"/>
                </a:solidFill>
              </a:rPr>
              <a:t> (Lichttechnik) </a:t>
            </a:r>
          </a:p>
        </p:txBody>
      </p:sp>
      <p:pic>
        <p:nvPicPr>
          <p:cNvPr id="28" name="Grafik 27" descr="Langärmliges Shirt mit einfarbiger Füllung">
            <a:extLst>
              <a:ext uri="{FF2B5EF4-FFF2-40B4-BE49-F238E27FC236}">
                <a16:creationId xmlns:a16="http://schemas.microsoft.com/office/drawing/2014/main" id="{9A30B9C3-D952-2747-953E-57FDCFA2A086}"/>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8860923" y="2276476"/>
            <a:ext cx="339134" cy="339134"/>
          </a:xfrm>
          <a:prstGeom prst="rect">
            <a:avLst/>
          </a:prstGeom>
        </p:spPr>
      </p:pic>
      <p:pic>
        <p:nvPicPr>
          <p:cNvPr id="30" name="Grafik 29" descr="Strommast mit einfarbiger Füllung">
            <a:extLst>
              <a:ext uri="{FF2B5EF4-FFF2-40B4-BE49-F238E27FC236}">
                <a16:creationId xmlns:a16="http://schemas.microsoft.com/office/drawing/2014/main" id="{A9661DA6-6A15-4B43-AA52-EF26EEB9B999}"/>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4343607" y="2300359"/>
            <a:ext cx="294230" cy="294230"/>
          </a:xfrm>
          <a:prstGeom prst="rect">
            <a:avLst/>
          </a:prstGeom>
        </p:spPr>
      </p:pic>
      <p:pic>
        <p:nvPicPr>
          <p:cNvPr id="31" name="Grafik 30" descr="Fluoreszierende Glühbirne mit einfarbiger Füllung">
            <a:extLst>
              <a:ext uri="{FF2B5EF4-FFF2-40B4-BE49-F238E27FC236}">
                <a16:creationId xmlns:a16="http://schemas.microsoft.com/office/drawing/2014/main" id="{E2804900-EBF8-B641-BC8D-E24BC6C85640}"/>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tretch>
            <a:fillRect/>
          </a:stretch>
        </p:blipFill>
        <p:spPr>
          <a:xfrm>
            <a:off x="8899638" y="4398199"/>
            <a:ext cx="328445" cy="328445"/>
          </a:xfrm>
          <a:prstGeom prst="rect">
            <a:avLst/>
          </a:prstGeom>
        </p:spPr>
      </p:pic>
      <p:pic>
        <p:nvPicPr>
          <p:cNvPr id="32" name="Grafik 31" descr="Bagger mit einfarbiger Füllung">
            <a:extLst>
              <a:ext uri="{FF2B5EF4-FFF2-40B4-BE49-F238E27FC236}">
                <a16:creationId xmlns:a16="http://schemas.microsoft.com/office/drawing/2014/main" id="{247A0CD4-A5B5-184A-AED8-64D3B0710242}"/>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tretch>
            <a:fillRect/>
          </a:stretch>
        </p:blipFill>
        <p:spPr>
          <a:xfrm>
            <a:off x="4323070" y="4393324"/>
            <a:ext cx="323151" cy="323151"/>
          </a:xfrm>
          <a:prstGeom prst="rect">
            <a:avLst/>
          </a:prstGeom>
        </p:spPr>
      </p:pic>
    </p:spTree>
    <p:extLst>
      <p:ext uri="{BB962C8B-B14F-4D97-AF65-F5344CB8AC3E}">
        <p14:creationId xmlns:p14="http://schemas.microsoft.com/office/powerpoint/2010/main" val="10703084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032746-FDC1-F642-8CE8-4CE6A6B7BBF6}"/>
              </a:ext>
            </a:extLst>
          </p:cNvPr>
          <p:cNvSpPr>
            <a:spLocks noGrp="1"/>
          </p:cNvSpPr>
          <p:nvPr>
            <p:ph type="title"/>
          </p:nvPr>
        </p:nvSpPr>
        <p:spPr>
          <a:xfrm>
            <a:off x="431801" y="935038"/>
            <a:ext cx="11425767" cy="500062"/>
          </a:xfrm>
        </p:spPr>
        <p:txBody>
          <a:bodyPr/>
          <a:lstStyle/>
          <a:p>
            <a:r>
              <a:rPr lang="de-DE"/>
              <a:t>Praktische Anwendungsmöglichkeiten für Einkäufer – Praxisaufgaben</a:t>
            </a:r>
          </a:p>
        </p:txBody>
      </p:sp>
      <p:sp>
        <p:nvSpPr>
          <p:cNvPr id="4" name="Fußzeilenplatzhalter 3">
            <a:extLst>
              <a:ext uri="{FF2B5EF4-FFF2-40B4-BE49-F238E27FC236}">
                <a16:creationId xmlns:a16="http://schemas.microsoft.com/office/drawing/2014/main" id="{D541BC83-5765-AA42-8516-56B026E39D64}"/>
              </a:ext>
            </a:extLst>
          </p:cNvPr>
          <p:cNvSpPr>
            <a:spLocks noGrp="1"/>
          </p:cNvSpPr>
          <p:nvPr>
            <p:ph type="ftr" sz="quarter" idx="10"/>
          </p:nvPr>
        </p:nvSpPr>
        <p:spPr/>
        <p:txBody>
          <a:bodyPr/>
          <a:lstStyle/>
          <a:p>
            <a:r>
              <a:rPr lang="de-DE" dirty="0" smtClean="0"/>
              <a:t>© LfU / IZU Infozentrum </a:t>
            </a:r>
            <a:r>
              <a:rPr lang="de-DE" dirty="0" err="1" smtClean="0"/>
              <a:t>UmweltWirtschaft</a:t>
            </a:r>
            <a:r>
              <a:rPr lang="de-DE" dirty="0" smtClean="0"/>
              <a:t> / 2022</a:t>
            </a:r>
            <a:endParaRPr lang="de-DE" dirty="0"/>
          </a:p>
        </p:txBody>
      </p:sp>
      <p:sp>
        <p:nvSpPr>
          <p:cNvPr id="6" name="Foliennummernplatzhalter 5">
            <a:extLst>
              <a:ext uri="{FF2B5EF4-FFF2-40B4-BE49-F238E27FC236}">
                <a16:creationId xmlns:a16="http://schemas.microsoft.com/office/drawing/2014/main" id="{1F327968-3A89-9C4C-A16A-755E0A964D3A}"/>
              </a:ext>
            </a:extLst>
          </p:cNvPr>
          <p:cNvSpPr>
            <a:spLocks noGrp="1"/>
          </p:cNvSpPr>
          <p:nvPr>
            <p:ph type="sldNum" sz="quarter" idx="4"/>
          </p:nvPr>
        </p:nvSpPr>
        <p:spPr/>
        <p:txBody>
          <a:bodyPr/>
          <a:lstStyle/>
          <a:p>
            <a:fld id="{894680D0-7A83-433A-9719-C4143F27F647}" type="slidenum">
              <a:rPr lang="de-DE" smtClean="0"/>
              <a:pPr/>
              <a:t>47</a:t>
            </a:fld>
            <a:endParaRPr lang="de-DE"/>
          </a:p>
        </p:txBody>
      </p:sp>
      <p:sp>
        <p:nvSpPr>
          <p:cNvPr id="9" name="Textfeld 8">
            <a:extLst>
              <a:ext uri="{FF2B5EF4-FFF2-40B4-BE49-F238E27FC236}">
                <a16:creationId xmlns:a16="http://schemas.microsoft.com/office/drawing/2014/main" id="{B21A79A7-DC59-F449-84D4-BEE95CB2B375}"/>
              </a:ext>
            </a:extLst>
          </p:cNvPr>
          <p:cNvSpPr txBox="1"/>
          <p:nvPr/>
        </p:nvSpPr>
        <p:spPr>
          <a:xfrm>
            <a:off x="431801" y="1628774"/>
            <a:ext cx="11425237" cy="492443"/>
          </a:xfrm>
          <a:prstGeom prst="rect">
            <a:avLst/>
          </a:prstGeom>
          <a:noFill/>
        </p:spPr>
        <p:txBody>
          <a:bodyPr wrap="square" rtlCol="0">
            <a:spAutoFit/>
          </a:bodyPr>
          <a:lstStyle/>
          <a:p>
            <a:pPr algn="l"/>
            <a:r>
              <a:rPr lang="de-DE" sz="1300">
                <a:solidFill>
                  <a:srgbClr val="3B687F"/>
                </a:solidFill>
              </a:rPr>
              <a:t>Um die Lerninhalte mit der Praxis zu verknüpfen, können Praxisaufgaben Einkäufern dabei helfen, spezifische Aufgabenstellungen im Kontext </a:t>
            </a:r>
            <a:br>
              <a:rPr lang="de-DE" sz="1300">
                <a:solidFill>
                  <a:srgbClr val="3B687F"/>
                </a:solidFill>
              </a:rPr>
            </a:br>
            <a:r>
              <a:rPr lang="de-DE" sz="1300">
                <a:solidFill>
                  <a:srgbClr val="3B687F"/>
                </a:solidFill>
              </a:rPr>
              <a:t>der Nachhaltigen Beschaffung zu simulieren und zu modellieren.</a:t>
            </a:r>
          </a:p>
        </p:txBody>
      </p:sp>
      <p:sp>
        <p:nvSpPr>
          <p:cNvPr id="18" name="Datumsplatzhalter 5">
            <a:extLst>
              <a:ext uri="{FF2B5EF4-FFF2-40B4-BE49-F238E27FC236}">
                <a16:creationId xmlns:a16="http://schemas.microsoft.com/office/drawing/2014/main" id="{40322ECE-CB34-334E-B2CD-0CDC6927153E}"/>
              </a:ext>
            </a:extLst>
          </p:cNvPr>
          <p:cNvSpPr>
            <a:spLocks noGrp="1"/>
          </p:cNvSpPr>
          <p:nvPr>
            <p:ph type="dt" sz="half" idx="12"/>
          </p:nvPr>
        </p:nvSpPr>
        <p:spPr>
          <a:xfrm>
            <a:off x="431801" y="223838"/>
            <a:ext cx="8450942" cy="476250"/>
          </a:xfrm>
        </p:spPr>
        <p:txBody>
          <a:bodyPr/>
          <a:lstStyle/>
          <a:p>
            <a:r>
              <a:rPr lang="de-DE" smtClean="0"/>
              <a:t>Schulungskonzept für Nachhaltigen Einkauf – 3. Praktische Anwendung &amp; Vernetzung</a:t>
            </a:r>
            <a:endParaRPr lang="de-DE" kern="0">
              <a:cs typeface="Calibri" panose="020F0502020204030204" pitchFamily="34" charset="0"/>
            </a:endParaRPr>
          </a:p>
        </p:txBody>
      </p:sp>
      <p:sp>
        <p:nvSpPr>
          <p:cNvPr id="12" name="Rechteck 11">
            <a:extLst>
              <a:ext uri="{FF2B5EF4-FFF2-40B4-BE49-F238E27FC236}">
                <a16:creationId xmlns:a16="http://schemas.microsoft.com/office/drawing/2014/main" id="{B5A6A836-C630-2542-A6D2-61351F9B1364}"/>
              </a:ext>
            </a:extLst>
          </p:cNvPr>
          <p:cNvSpPr/>
          <p:nvPr/>
        </p:nvSpPr>
        <p:spPr bwMode="auto">
          <a:xfrm>
            <a:off x="442913" y="2276475"/>
            <a:ext cx="5500687" cy="324485"/>
          </a:xfrm>
          <a:prstGeom prst="rect">
            <a:avLst/>
          </a:prstGeom>
          <a:solidFill>
            <a:srgbClr val="3B687F"/>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de-DE" sz="1400" b="1">
                <a:solidFill>
                  <a:schemeClr val="bg1"/>
                </a:solidFill>
              </a:rPr>
              <a:t>Praxisaufgabe 1</a:t>
            </a:r>
          </a:p>
        </p:txBody>
      </p:sp>
      <p:sp>
        <p:nvSpPr>
          <p:cNvPr id="13" name="Rechteck 12">
            <a:extLst>
              <a:ext uri="{FF2B5EF4-FFF2-40B4-BE49-F238E27FC236}">
                <a16:creationId xmlns:a16="http://schemas.microsoft.com/office/drawing/2014/main" id="{7F4F7F2F-E11A-B646-9C8F-F594922A1CB5}"/>
              </a:ext>
            </a:extLst>
          </p:cNvPr>
          <p:cNvSpPr/>
          <p:nvPr/>
        </p:nvSpPr>
        <p:spPr bwMode="auto">
          <a:xfrm>
            <a:off x="6356881" y="2276475"/>
            <a:ext cx="5500687" cy="324485"/>
          </a:xfrm>
          <a:prstGeom prst="rect">
            <a:avLst/>
          </a:prstGeom>
          <a:solidFill>
            <a:srgbClr val="3B687F"/>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de-DE" sz="1400" b="1">
                <a:solidFill>
                  <a:schemeClr val="bg1"/>
                </a:solidFill>
              </a:rPr>
              <a:t>Praxisaufgabe 2</a:t>
            </a:r>
          </a:p>
        </p:txBody>
      </p:sp>
      <p:sp>
        <p:nvSpPr>
          <p:cNvPr id="17" name="Rechteck 16">
            <a:extLst>
              <a:ext uri="{FF2B5EF4-FFF2-40B4-BE49-F238E27FC236}">
                <a16:creationId xmlns:a16="http://schemas.microsoft.com/office/drawing/2014/main" id="{D86274A8-C4A8-DC45-A9F9-4FCADE30077E}"/>
              </a:ext>
            </a:extLst>
          </p:cNvPr>
          <p:cNvSpPr/>
          <p:nvPr/>
        </p:nvSpPr>
        <p:spPr bwMode="auto">
          <a:xfrm>
            <a:off x="6356881" y="2653990"/>
            <a:ext cx="5504400" cy="3691248"/>
          </a:xfrm>
          <a:prstGeom prst="rect">
            <a:avLst/>
          </a:prstGeom>
          <a:solidFill>
            <a:schemeClr val="bg1"/>
          </a:solidFill>
          <a:ln w="9525" cap="flat" cmpd="sng" algn="ctr">
            <a:solidFill>
              <a:schemeClr val="bg1">
                <a:lumMod val="75000"/>
              </a:schemeClr>
            </a:solidFill>
            <a:prstDash val="solid"/>
            <a:round/>
            <a:headEnd type="none" w="med" len="med"/>
            <a:tailEnd type="none" w="med" len="med"/>
          </a:ln>
          <a:effectLst/>
        </p:spPr>
        <p:txBody>
          <a:bodyPr vert="horz" wrap="square" lIns="91440" tIns="72000" rIns="91440" bIns="45720" numCol="1" rtlCol="0" anchor="t" anchorCtr="0" compatLnSpc="1">
            <a:prstTxWarp prst="textNoShape">
              <a:avLst/>
            </a:prstTxWarp>
          </a:bodyPr>
          <a:lstStyle/>
          <a:p>
            <a:pPr algn="l">
              <a:spcBef>
                <a:spcPts val="200"/>
              </a:spcBef>
              <a:spcAft>
                <a:spcPts val="0"/>
              </a:spcAft>
            </a:pPr>
            <a:r>
              <a:rPr lang="de-DE" sz="1200" b="1">
                <a:solidFill>
                  <a:srgbClr val="3B687F"/>
                </a:solidFill>
              </a:rPr>
              <a:t>Aufgabenstellung:</a:t>
            </a:r>
          </a:p>
          <a:p>
            <a:pPr algn="l">
              <a:spcBef>
                <a:spcPts val="200"/>
              </a:spcBef>
              <a:spcAft>
                <a:spcPts val="0"/>
              </a:spcAft>
            </a:pPr>
            <a:r>
              <a:rPr lang="de-DE" sz="1200">
                <a:solidFill>
                  <a:srgbClr val="3B687F"/>
                </a:solidFill>
              </a:rPr>
              <a:t>Sie sind als Einkäufer in Ihrem Unternehmen verantwortlich für eine Warengruppe Ihrer Wahl. Ihr Unternehmen hat sich das strategische Ziel gesetzt, die Kreislauffähigkeit der verkauften Produkte zu erhöhen.</a:t>
            </a:r>
          </a:p>
          <a:p>
            <a:pPr algn="l">
              <a:spcBef>
                <a:spcPts val="200"/>
              </a:spcBef>
              <a:spcAft>
                <a:spcPts val="0"/>
              </a:spcAft>
            </a:pPr>
            <a:r>
              <a:rPr lang="de-DE" sz="1200">
                <a:solidFill>
                  <a:srgbClr val="3B687F"/>
                </a:solidFill>
              </a:rPr>
              <a:t>Sie wurden, ggf. gemeinsam mit der Produktentwicklung, beauftragt, Ihre Warengruppe nachhaltiger zu gestalten, und entsprechende Anforderungen an und mit Ihren Lieferanten zu definieren.</a:t>
            </a:r>
          </a:p>
          <a:p>
            <a:pPr algn="l">
              <a:spcBef>
                <a:spcPts val="200"/>
              </a:spcBef>
              <a:spcAft>
                <a:spcPts val="0"/>
              </a:spcAft>
            </a:pPr>
            <a:r>
              <a:rPr lang="de-DE" sz="1200">
                <a:solidFill>
                  <a:srgbClr val="3B687F"/>
                </a:solidFill>
              </a:rPr>
              <a:t>Wie können Sie die Spezifikationen anpassen, um ein bezogenes Produkt kreislauffähiger zu gestalten?</a:t>
            </a:r>
          </a:p>
          <a:p>
            <a:pPr algn="l">
              <a:spcBef>
                <a:spcPts val="1200"/>
              </a:spcBef>
              <a:spcAft>
                <a:spcPts val="0"/>
              </a:spcAft>
            </a:pPr>
            <a:r>
              <a:rPr lang="de-DE" sz="1200" b="1">
                <a:solidFill>
                  <a:srgbClr val="3B687F"/>
                </a:solidFill>
              </a:rPr>
              <a:t>Hinweise zur Bearbeitung:</a:t>
            </a:r>
          </a:p>
          <a:p>
            <a:pPr marL="182563" indent="-182563" algn="l">
              <a:spcBef>
                <a:spcPts val="200"/>
              </a:spcBef>
              <a:spcAft>
                <a:spcPts val="0"/>
              </a:spcAft>
              <a:buFont typeface="Arial" panose="020B0604020202020204" pitchFamily="34" charset="0"/>
              <a:buChar char="•"/>
            </a:pPr>
            <a:r>
              <a:rPr lang="de-DE" sz="1200">
                <a:solidFill>
                  <a:srgbClr val="3B687F"/>
                </a:solidFill>
              </a:rPr>
              <a:t>Für die Anpassung von Spezifikationen ist oftmals der enge Austausch mit der Produktentwicklung, den Bedarfsträgern sowie den Lieferanten nötig.</a:t>
            </a:r>
          </a:p>
          <a:p>
            <a:pPr marL="182563" indent="-182563" algn="l">
              <a:spcBef>
                <a:spcPts val="200"/>
              </a:spcBef>
              <a:spcAft>
                <a:spcPts val="0"/>
              </a:spcAft>
              <a:buFont typeface="Arial" panose="020B0604020202020204" pitchFamily="34" charset="0"/>
              <a:buChar char="•"/>
            </a:pPr>
            <a:r>
              <a:rPr lang="de-DE" sz="1200">
                <a:solidFill>
                  <a:srgbClr val="3B687F"/>
                </a:solidFill>
              </a:rPr>
              <a:t>Die Vermeidung von Verpackungsmaterial ist eine häufig angewendete Maßnahme.</a:t>
            </a:r>
          </a:p>
          <a:p>
            <a:pPr marL="182563" indent="-182563" algn="l">
              <a:spcBef>
                <a:spcPts val="200"/>
              </a:spcBef>
              <a:spcAft>
                <a:spcPts val="0"/>
              </a:spcAft>
              <a:buFont typeface="Arial" panose="020B0604020202020204" pitchFamily="34" charset="0"/>
              <a:buChar char="•"/>
            </a:pPr>
            <a:r>
              <a:rPr lang="de-DE" sz="1200">
                <a:solidFill>
                  <a:srgbClr val="3B687F"/>
                </a:solidFill>
              </a:rPr>
              <a:t>„</a:t>
            </a:r>
            <a:r>
              <a:rPr lang="de-DE" sz="1200" err="1">
                <a:solidFill>
                  <a:srgbClr val="3B687F"/>
                </a:solidFill>
              </a:rPr>
              <a:t>Circular</a:t>
            </a:r>
            <a:r>
              <a:rPr lang="de-DE" sz="1200">
                <a:solidFill>
                  <a:srgbClr val="3B687F"/>
                </a:solidFill>
              </a:rPr>
              <a:t> Design“ Kriterien sind beispielsweise </a:t>
            </a:r>
            <a:r>
              <a:rPr lang="de-DE" sz="1200" err="1">
                <a:solidFill>
                  <a:srgbClr val="3B687F"/>
                </a:solidFill>
              </a:rPr>
              <a:t>Modularisierbarkeit</a:t>
            </a:r>
            <a:r>
              <a:rPr lang="de-DE" sz="1200">
                <a:solidFill>
                  <a:srgbClr val="3B687F"/>
                </a:solidFill>
              </a:rPr>
              <a:t>, Langlebigkeit, Erweiterungsfähigkeit, Nutzung von Sekundärmaterialien und nachwachsenden Rohstoffen, </a:t>
            </a:r>
            <a:r>
              <a:rPr lang="de-DE" sz="1200" err="1">
                <a:solidFill>
                  <a:srgbClr val="3B687F"/>
                </a:solidFill>
              </a:rPr>
              <a:t>Recyclefähigkeit</a:t>
            </a:r>
            <a:r>
              <a:rPr lang="de-DE" sz="1200">
                <a:solidFill>
                  <a:srgbClr val="3B687F"/>
                </a:solidFill>
              </a:rPr>
              <a:t> und Wiederverwendung.</a:t>
            </a:r>
          </a:p>
          <a:p>
            <a:pPr marL="182563" indent="-182563" algn="l">
              <a:spcBef>
                <a:spcPts val="200"/>
              </a:spcBef>
              <a:spcAft>
                <a:spcPts val="0"/>
              </a:spcAft>
              <a:buFont typeface="Arial" panose="020B0604020202020204" pitchFamily="34" charset="0"/>
              <a:buChar char="•"/>
            </a:pPr>
            <a:endParaRPr lang="de-DE" sz="1200">
              <a:solidFill>
                <a:srgbClr val="3B687F"/>
              </a:solidFill>
            </a:endParaRPr>
          </a:p>
          <a:p>
            <a:pPr marL="182563" indent="-182563" algn="l">
              <a:spcBef>
                <a:spcPts val="200"/>
              </a:spcBef>
              <a:spcAft>
                <a:spcPts val="0"/>
              </a:spcAft>
              <a:buFont typeface="Arial" panose="020B0604020202020204" pitchFamily="34" charset="0"/>
              <a:buChar char="•"/>
            </a:pPr>
            <a:endParaRPr lang="de-DE" sz="1200">
              <a:solidFill>
                <a:srgbClr val="3B687F"/>
              </a:solidFill>
            </a:endParaRPr>
          </a:p>
        </p:txBody>
      </p:sp>
      <p:sp>
        <p:nvSpPr>
          <p:cNvPr id="19" name="Rechteck 18">
            <a:extLst>
              <a:ext uri="{FF2B5EF4-FFF2-40B4-BE49-F238E27FC236}">
                <a16:creationId xmlns:a16="http://schemas.microsoft.com/office/drawing/2014/main" id="{ABDFF9FC-1B69-0C43-8D39-180E79019C8C}"/>
              </a:ext>
            </a:extLst>
          </p:cNvPr>
          <p:cNvSpPr/>
          <p:nvPr/>
        </p:nvSpPr>
        <p:spPr bwMode="auto">
          <a:xfrm>
            <a:off x="442913" y="2653990"/>
            <a:ext cx="5504400" cy="3691248"/>
          </a:xfrm>
          <a:prstGeom prst="rect">
            <a:avLst/>
          </a:prstGeom>
          <a:solidFill>
            <a:schemeClr val="bg1"/>
          </a:solidFill>
          <a:ln w="9525" cap="flat" cmpd="sng" algn="ctr">
            <a:solidFill>
              <a:schemeClr val="bg1">
                <a:lumMod val="75000"/>
              </a:schemeClr>
            </a:solidFill>
            <a:prstDash val="solid"/>
            <a:round/>
            <a:headEnd type="none" w="med" len="med"/>
            <a:tailEnd type="none" w="med" len="med"/>
          </a:ln>
          <a:effectLst/>
        </p:spPr>
        <p:txBody>
          <a:bodyPr vert="horz" wrap="square" lIns="91440" tIns="72000" rIns="91440" bIns="45720" numCol="1" rtlCol="0" anchor="t" anchorCtr="0" compatLnSpc="1">
            <a:prstTxWarp prst="textNoShape">
              <a:avLst/>
            </a:prstTxWarp>
          </a:bodyPr>
          <a:lstStyle/>
          <a:p>
            <a:pPr algn="l">
              <a:spcBef>
                <a:spcPts val="200"/>
              </a:spcBef>
              <a:spcAft>
                <a:spcPts val="0"/>
              </a:spcAft>
            </a:pPr>
            <a:r>
              <a:rPr lang="de-DE" sz="1200" b="1" dirty="0">
                <a:solidFill>
                  <a:srgbClr val="3B687F"/>
                </a:solidFill>
              </a:rPr>
              <a:t>Aufgabenstellung:</a:t>
            </a:r>
          </a:p>
          <a:p>
            <a:pPr algn="l">
              <a:spcBef>
                <a:spcPts val="200"/>
              </a:spcBef>
              <a:spcAft>
                <a:spcPts val="0"/>
              </a:spcAft>
            </a:pPr>
            <a:r>
              <a:rPr lang="de-DE" sz="1200" dirty="0">
                <a:solidFill>
                  <a:srgbClr val="3B687F"/>
                </a:solidFill>
              </a:rPr>
              <a:t>Sie möchten als Einkäufer in Ihrem Unternehmen die Nachhaltigkeitsleistungen Ihrer Lieferanten bewerten. Welche Kriterien ziehen Sie zur Bewertung heran? Wie gewichten Sie die Nachhaltigkeitskriterien im Vergleich zu anderen Kriterien, beispielsweise Preis, Qualität und Liefertreue? Was sind die Hintergründe für Ihre Auswahl und Gewichtung? </a:t>
            </a:r>
          </a:p>
          <a:p>
            <a:pPr algn="l">
              <a:spcBef>
                <a:spcPts val="1200"/>
              </a:spcBef>
              <a:spcAft>
                <a:spcPts val="0"/>
              </a:spcAft>
            </a:pPr>
            <a:r>
              <a:rPr lang="de-DE" sz="1200" b="1" dirty="0">
                <a:solidFill>
                  <a:srgbClr val="3B687F"/>
                </a:solidFill>
              </a:rPr>
              <a:t>Hinweise zur Bearbeitung:</a:t>
            </a:r>
          </a:p>
          <a:p>
            <a:pPr marL="182563" indent="-182563" algn="l">
              <a:spcBef>
                <a:spcPts val="200"/>
              </a:spcBef>
              <a:spcAft>
                <a:spcPts val="0"/>
              </a:spcAft>
              <a:buFont typeface="Arial" panose="020B0604020202020204" pitchFamily="34" charset="0"/>
              <a:buChar char="•"/>
            </a:pPr>
            <a:r>
              <a:rPr lang="de-DE" sz="1200" dirty="0">
                <a:solidFill>
                  <a:srgbClr val="3B687F"/>
                </a:solidFill>
              </a:rPr>
              <a:t>Je nach Unternehmen, Branche und Lieferantentyp können die Bewertungskriterien und ihre Gewichtung unterschiedlich sein.</a:t>
            </a:r>
          </a:p>
          <a:p>
            <a:pPr marL="182563" indent="-182563" algn="l">
              <a:spcBef>
                <a:spcPts val="200"/>
              </a:spcBef>
              <a:spcAft>
                <a:spcPts val="0"/>
              </a:spcAft>
              <a:buFont typeface="Arial" panose="020B0604020202020204" pitchFamily="34" charset="0"/>
              <a:buChar char="•"/>
            </a:pPr>
            <a:r>
              <a:rPr lang="de-DE" sz="1200" dirty="0">
                <a:solidFill>
                  <a:srgbClr val="3B687F"/>
                </a:solidFill>
              </a:rPr>
              <a:t>Unternehmen können selbst Kriterien für die Nachhaltigkeitsleistungen definieren, oder auf etablierte Anbieter (Plattformen) am Markt zurückgreifen </a:t>
            </a:r>
          </a:p>
          <a:p>
            <a:pPr marL="182563" indent="-182563" algn="l">
              <a:spcBef>
                <a:spcPts val="200"/>
              </a:spcBef>
              <a:spcAft>
                <a:spcPts val="0"/>
              </a:spcAft>
              <a:buFont typeface="Arial" panose="020B0604020202020204" pitchFamily="34" charset="0"/>
              <a:buChar char="•"/>
            </a:pPr>
            <a:r>
              <a:rPr lang="de-DE" sz="1200" dirty="0">
                <a:solidFill>
                  <a:srgbClr val="3B687F"/>
                </a:solidFill>
              </a:rPr>
              <a:t>Beispiele für Nachhaltigkeitskriterien</a:t>
            </a:r>
            <a:r>
              <a:rPr lang="de-DE" sz="1200" dirty="0">
                <a:solidFill>
                  <a:srgbClr val="FF0000"/>
                </a:solidFill>
              </a:rPr>
              <a:t> </a:t>
            </a:r>
            <a:r>
              <a:rPr lang="de-DE" sz="1200" dirty="0">
                <a:solidFill>
                  <a:srgbClr val="3B687F"/>
                </a:solidFill>
              </a:rPr>
              <a:t>sind Umweltmanagementsysteme, Verpackungseffizienz, Arbeitssicherheit, Ressourcenersparnis </a:t>
            </a:r>
            <a:br>
              <a:rPr lang="de-DE" sz="1200" dirty="0">
                <a:solidFill>
                  <a:srgbClr val="3B687F"/>
                </a:solidFill>
              </a:rPr>
            </a:br>
            <a:r>
              <a:rPr lang="de-DE" sz="1200" dirty="0">
                <a:solidFill>
                  <a:srgbClr val="3B687F"/>
                </a:solidFill>
              </a:rPr>
              <a:t>(siehe auch weiterführende Hinweise in Modul 2.1).</a:t>
            </a:r>
          </a:p>
          <a:p>
            <a:pPr marL="182563" indent="-182563" algn="l">
              <a:spcBef>
                <a:spcPts val="200"/>
              </a:spcBef>
              <a:spcAft>
                <a:spcPts val="0"/>
              </a:spcAft>
              <a:buFont typeface="Arial" panose="020B0604020202020204" pitchFamily="34" charset="0"/>
              <a:buChar char="•"/>
            </a:pPr>
            <a:r>
              <a:rPr lang="de-DE" sz="1200" dirty="0">
                <a:solidFill>
                  <a:srgbClr val="3B687F"/>
                </a:solidFill>
              </a:rPr>
              <a:t>Die Auswahl der Kriterien und ihre Gewichtung sollte mit den beteiligten Funktionen (</a:t>
            </a:r>
            <a:r>
              <a:rPr lang="de-DE" sz="1200" dirty="0" smtClean="0">
                <a:solidFill>
                  <a:srgbClr val="3B687F"/>
                </a:solidFill>
              </a:rPr>
              <a:t>z .</a:t>
            </a:r>
            <a:r>
              <a:rPr lang="de-DE" sz="1200" dirty="0">
                <a:solidFill>
                  <a:srgbClr val="3B687F"/>
                </a:solidFill>
              </a:rPr>
              <a:t>B. Einkauf, Qualität, Nachhaltigkeit) abgestimmt werden.</a:t>
            </a:r>
          </a:p>
        </p:txBody>
      </p:sp>
      <p:pic>
        <p:nvPicPr>
          <p:cNvPr id="22" name="Grafik 21" descr="Stift mit einfarbiger Füllung">
            <a:extLst>
              <a:ext uri="{FF2B5EF4-FFF2-40B4-BE49-F238E27FC236}">
                <a16:creationId xmlns:a16="http://schemas.microsoft.com/office/drawing/2014/main" id="{6E0C8CF1-CEDC-8648-A62F-BF9BD250713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596759" y="2276475"/>
            <a:ext cx="299545" cy="299545"/>
          </a:xfrm>
          <a:prstGeom prst="rect">
            <a:avLst/>
          </a:prstGeom>
        </p:spPr>
      </p:pic>
      <p:pic>
        <p:nvPicPr>
          <p:cNvPr id="23" name="Grafik 22" descr="Stift mit einfarbiger Füllung">
            <a:extLst>
              <a:ext uri="{FF2B5EF4-FFF2-40B4-BE49-F238E27FC236}">
                <a16:creationId xmlns:a16="http://schemas.microsoft.com/office/drawing/2014/main" id="{52B4E06F-6F07-5D4E-B733-B43ECA8504D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1494963" y="2276475"/>
            <a:ext cx="299545" cy="299545"/>
          </a:xfrm>
          <a:prstGeom prst="rect">
            <a:avLst/>
          </a:prstGeom>
        </p:spPr>
      </p:pic>
    </p:spTree>
    <p:extLst>
      <p:ext uri="{BB962C8B-B14F-4D97-AF65-F5344CB8AC3E}">
        <p14:creationId xmlns:p14="http://schemas.microsoft.com/office/powerpoint/2010/main" val="17108516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0"/>
          </p:nvPr>
        </p:nvSpPr>
        <p:spPr/>
        <p:txBody>
          <a:bodyPr/>
          <a:lstStyle/>
          <a:p>
            <a:r>
              <a:rPr lang="de-DE" dirty="0" smtClean="0">
                <a:latin typeface="+mn-lt"/>
              </a:rPr>
              <a:t>© LfU / IZU Infozentrum </a:t>
            </a:r>
            <a:r>
              <a:rPr lang="de-DE" dirty="0" err="1" smtClean="0">
                <a:latin typeface="+mn-lt"/>
              </a:rPr>
              <a:t>UmweltWirtschaft</a:t>
            </a:r>
            <a:r>
              <a:rPr lang="de-DE" dirty="0" smtClean="0">
                <a:latin typeface="+mn-lt"/>
              </a:rPr>
              <a:t> / 2022</a:t>
            </a:r>
            <a:endParaRPr lang="de-DE" dirty="0">
              <a:latin typeface="+mn-lt"/>
            </a:endParaRPr>
          </a:p>
        </p:txBody>
      </p:sp>
      <p:sp>
        <p:nvSpPr>
          <p:cNvPr id="5" name="Foliennummernplatzhalter 4"/>
          <p:cNvSpPr>
            <a:spLocks noGrp="1"/>
          </p:cNvSpPr>
          <p:nvPr>
            <p:ph type="sldNum" sz="quarter" idx="4"/>
          </p:nvPr>
        </p:nvSpPr>
        <p:spPr>
          <a:xfrm>
            <a:off x="5905500" y="6477000"/>
            <a:ext cx="478532" cy="280988"/>
          </a:xfrm>
        </p:spPr>
        <p:txBody>
          <a:bodyPr/>
          <a:lstStyle/>
          <a:p>
            <a:fld id="{874F30DA-0C98-471D-8D41-FDABE1A1224B}" type="slidenum">
              <a:rPr lang="de-DE">
                <a:latin typeface="+mn-lt"/>
              </a:rPr>
              <a:pPr/>
              <a:t>48</a:t>
            </a:fld>
            <a:endParaRPr lang="de-DE">
              <a:latin typeface="+mn-lt"/>
            </a:endParaRPr>
          </a:p>
        </p:txBody>
      </p:sp>
      <p:sp>
        <p:nvSpPr>
          <p:cNvPr id="252930" name="Rectangle 2"/>
          <p:cNvSpPr>
            <a:spLocks noGrp="1" noChangeArrowheads="1"/>
          </p:cNvSpPr>
          <p:nvPr>
            <p:ph type="title"/>
          </p:nvPr>
        </p:nvSpPr>
        <p:spPr>
          <a:xfrm>
            <a:off x="431801" y="935038"/>
            <a:ext cx="11425767" cy="500062"/>
          </a:xfrm>
        </p:spPr>
        <p:txBody>
          <a:bodyPr/>
          <a:lstStyle/>
          <a:p>
            <a:r>
              <a:rPr lang="de-DE">
                <a:latin typeface="+mn-lt"/>
              </a:rPr>
              <a:t>Inhaltsverzeichnis</a:t>
            </a:r>
          </a:p>
        </p:txBody>
      </p:sp>
      <p:sp>
        <p:nvSpPr>
          <p:cNvPr id="23" name="Datumsplatzhalter 5">
            <a:extLst>
              <a:ext uri="{FF2B5EF4-FFF2-40B4-BE49-F238E27FC236}">
                <a16:creationId xmlns:a16="http://schemas.microsoft.com/office/drawing/2014/main" id="{E6A88E71-8826-ED4B-A27B-4EFC5F501AA3}"/>
              </a:ext>
            </a:extLst>
          </p:cNvPr>
          <p:cNvSpPr>
            <a:spLocks noGrp="1"/>
          </p:cNvSpPr>
          <p:nvPr>
            <p:ph type="dt" sz="half" idx="12"/>
          </p:nvPr>
        </p:nvSpPr>
        <p:spPr>
          <a:xfrm>
            <a:off x="431801" y="223838"/>
            <a:ext cx="8450942" cy="476250"/>
          </a:xfrm>
        </p:spPr>
        <p:txBody>
          <a:bodyPr/>
          <a:lstStyle/>
          <a:p>
            <a:r>
              <a:rPr lang="de-DE" smtClean="0"/>
              <a:t>Schulungskonzept für Nachhaltigen Einkauf – 3. Praktische Anwendung &amp; Vernetzung</a:t>
            </a:r>
            <a:endParaRPr lang="de-DE" kern="0">
              <a:cs typeface="Calibri" panose="020F0502020204030204" pitchFamily="34" charset="0"/>
            </a:endParaRPr>
          </a:p>
        </p:txBody>
      </p:sp>
      <p:sp>
        <p:nvSpPr>
          <p:cNvPr id="24" name="Textfeld 23">
            <a:extLst>
              <a:ext uri="{FF2B5EF4-FFF2-40B4-BE49-F238E27FC236}">
                <a16:creationId xmlns:a16="http://schemas.microsoft.com/office/drawing/2014/main" id="{4FBAC1D3-D013-F249-B0CB-B9310DA6E157}"/>
              </a:ext>
            </a:extLst>
          </p:cNvPr>
          <p:cNvSpPr txBox="1"/>
          <p:nvPr/>
        </p:nvSpPr>
        <p:spPr>
          <a:xfrm>
            <a:off x="4308016" y="2453113"/>
            <a:ext cx="3528000" cy="3856207"/>
          </a:xfrm>
          <a:prstGeom prst="rect">
            <a:avLst/>
          </a:prstGeom>
          <a:noFill/>
          <a:ln w="19050">
            <a:solidFill>
              <a:schemeClr val="bg1">
                <a:lumMod val="75000"/>
              </a:schemeClr>
            </a:solidFill>
          </a:ln>
        </p:spPr>
        <p:txBody>
          <a:bodyPr wrap="square" tIns="72000" bIns="72000" rtlCol="0" anchor="t" anchorCtr="0">
            <a:noAutofit/>
          </a:bodyPr>
          <a:lstStyle>
            <a:defPPr>
              <a:defRPr lang="de-DE"/>
            </a:defPPr>
            <a:lvl1pPr marL="193675" indent="-193675" algn="l" eaLnBrk="1" hangingPunct="1">
              <a:lnSpc>
                <a:spcPct val="110000"/>
              </a:lnSpc>
              <a:spcBef>
                <a:spcPts val="300"/>
              </a:spcBef>
              <a:spcAft>
                <a:spcPts val="300"/>
              </a:spcAft>
              <a:buClr>
                <a:srgbClr val="526E7F"/>
              </a:buClr>
              <a:buFontTx/>
              <a:buChar char="•"/>
              <a:defRPr sz="1300">
                <a:solidFill>
                  <a:srgbClr val="3B687F"/>
                </a:solidFill>
                <a:latin typeface="+mn-lt"/>
                <a:cs typeface="Calibri" panose="020F0502020204030204" pitchFamily="34" charset="0"/>
              </a:defRPr>
            </a:lvl1pPr>
            <a:lvl2pPr marL="444500" lvl="1" indent="-222250" algn="l" eaLnBrk="1" hangingPunct="1">
              <a:lnSpc>
                <a:spcPct val="110000"/>
              </a:lnSpc>
              <a:spcBef>
                <a:spcPts val="300"/>
              </a:spcBef>
              <a:spcAft>
                <a:spcPts val="300"/>
              </a:spcAft>
              <a:buClr>
                <a:srgbClr val="526E7F"/>
              </a:buClr>
              <a:buFontTx/>
              <a:buChar char="•"/>
              <a:defRPr sz="1300">
                <a:solidFill>
                  <a:srgbClr val="3B687F"/>
                </a:solidFill>
                <a:latin typeface="+mn-lt"/>
                <a:cs typeface="Calibri" panose="020F0502020204030204" pitchFamily="34" charset="0"/>
              </a:defRPr>
            </a:lvl2pPr>
          </a:lstStyle>
          <a:p>
            <a:pPr>
              <a:spcBef>
                <a:spcPts val="900"/>
              </a:spcBef>
            </a:pPr>
            <a:r>
              <a:rPr lang="de-DE" sz="1200" b="1">
                <a:latin typeface="Arial" charset="0"/>
              </a:rPr>
              <a:t>Nachhaltigkeit im Beschaffungsprozess</a:t>
            </a:r>
          </a:p>
          <a:p>
            <a:pPr lvl="1"/>
            <a:r>
              <a:rPr lang="de-DE" sz="1200"/>
              <a:t>Nachhaltige Beschaffungsstrategie</a:t>
            </a:r>
          </a:p>
          <a:p>
            <a:pPr lvl="1"/>
            <a:r>
              <a:rPr lang="de-DE" sz="1200"/>
              <a:t>Nachhaltiges Lieferantenmanagement</a:t>
            </a:r>
          </a:p>
          <a:p>
            <a:pPr lvl="1"/>
            <a:r>
              <a:rPr lang="de-DE" sz="1200"/>
              <a:t>Weitere Beschaffungsprozesse</a:t>
            </a:r>
          </a:p>
          <a:p>
            <a:pPr lvl="1"/>
            <a:r>
              <a:rPr lang="de-DE" sz="1200"/>
              <a:t>Fokus: Lieferkettensorgfaltspflichtengesetz</a:t>
            </a:r>
          </a:p>
          <a:p>
            <a:pPr>
              <a:spcBef>
                <a:spcPts val="900"/>
              </a:spcBef>
            </a:pPr>
            <a:r>
              <a:rPr lang="de-DE" sz="1200" b="1">
                <a:latin typeface="Arial" charset="0"/>
              </a:rPr>
              <a:t>Methoden, Standards &amp; Tools für die Nachhaltige Beschaffung</a:t>
            </a:r>
          </a:p>
          <a:p>
            <a:pPr lvl="1"/>
            <a:r>
              <a:rPr lang="de-DE" sz="1200"/>
              <a:t>Checkliste Nachhaltige Beschaffung</a:t>
            </a:r>
          </a:p>
          <a:p>
            <a:pPr lvl="1"/>
            <a:r>
              <a:rPr lang="de-DE" sz="1200"/>
              <a:t>Standards, Ratings &amp; Rankings</a:t>
            </a:r>
          </a:p>
          <a:p>
            <a:pPr lvl="1"/>
            <a:r>
              <a:rPr lang="de-DE" sz="1200"/>
              <a:t>Systeme &amp; Tools</a:t>
            </a:r>
          </a:p>
        </p:txBody>
      </p:sp>
      <p:sp>
        <p:nvSpPr>
          <p:cNvPr id="25" name="Rechteck 24">
            <a:extLst>
              <a:ext uri="{FF2B5EF4-FFF2-40B4-BE49-F238E27FC236}">
                <a16:creationId xmlns:a16="http://schemas.microsoft.com/office/drawing/2014/main" id="{7196AD50-C672-5942-9375-F1EED0863DE2}"/>
              </a:ext>
            </a:extLst>
          </p:cNvPr>
          <p:cNvSpPr/>
          <p:nvPr/>
        </p:nvSpPr>
        <p:spPr bwMode="auto">
          <a:xfrm>
            <a:off x="8184232" y="3621505"/>
            <a:ext cx="3528000" cy="2687815"/>
          </a:xfrm>
          <a:prstGeom prst="rect">
            <a:avLst/>
          </a:prstGeom>
          <a:solidFill>
            <a:srgbClr val="F9AA00">
              <a:alpha val="29804"/>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endParaRPr>
          </a:p>
        </p:txBody>
      </p:sp>
      <p:sp>
        <p:nvSpPr>
          <p:cNvPr id="26" name="Textfeld 25">
            <a:extLst>
              <a:ext uri="{FF2B5EF4-FFF2-40B4-BE49-F238E27FC236}">
                <a16:creationId xmlns:a16="http://schemas.microsoft.com/office/drawing/2014/main" id="{25976CFE-736E-BC4B-B5E9-7EE0DC0429B4}"/>
              </a:ext>
            </a:extLst>
          </p:cNvPr>
          <p:cNvSpPr txBox="1"/>
          <p:nvPr/>
        </p:nvSpPr>
        <p:spPr>
          <a:xfrm>
            <a:off x="431800" y="2453113"/>
            <a:ext cx="3528000" cy="3856207"/>
          </a:xfrm>
          <a:prstGeom prst="rect">
            <a:avLst/>
          </a:prstGeom>
          <a:noFill/>
          <a:ln w="19050">
            <a:solidFill>
              <a:schemeClr val="bg1">
                <a:lumMod val="75000"/>
              </a:schemeClr>
            </a:solidFill>
          </a:ln>
        </p:spPr>
        <p:txBody>
          <a:bodyPr wrap="square" tIns="72000" bIns="72000" rtlCol="0" anchor="t" anchorCtr="0">
            <a:noAutofit/>
          </a:bodyPr>
          <a:lstStyle/>
          <a:p>
            <a:pPr marL="193675" indent="-193675" algn="l" eaLnBrk="1" hangingPunct="1">
              <a:lnSpc>
                <a:spcPct val="110000"/>
              </a:lnSpc>
              <a:spcBef>
                <a:spcPts val="900"/>
              </a:spcBef>
              <a:spcAft>
                <a:spcPts val="300"/>
              </a:spcAft>
              <a:buClr>
                <a:srgbClr val="526E7F"/>
              </a:buClr>
              <a:buFontTx/>
              <a:buChar char="•"/>
            </a:pPr>
            <a:r>
              <a:rPr lang="de-DE" sz="1200" b="1">
                <a:solidFill>
                  <a:srgbClr val="3B687F"/>
                </a:solidFill>
                <a:cs typeface="Calibri" panose="020F0502020204030204" pitchFamily="34" charset="0"/>
              </a:rPr>
              <a:t>Steigende Nachhaltigkeitsanforderungen an Unternehmen</a:t>
            </a:r>
          </a:p>
          <a:p>
            <a:pPr marL="444500" lvl="1" indent="-222250" algn="l" eaLnBrk="1" hangingPunct="1">
              <a:lnSpc>
                <a:spcPct val="110000"/>
              </a:lnSpc>
              <a:spcBef>
                <a:spcPts val="300"/>
              </a:spcBef>
              <a:spcAft>
                <a:spcPts val="300"/>
              </a:spcAft>
              <a:buClr>
                <a:srgbClr val="526E7F"/>
              </a:buClr>
              <a:buFontTx/>
              <a:buChar char="•"/>
            </a:pPr>
            <a:r>
              <a:rPr lang="de-DE" sz="1200">
                <a:solidFill>
                  <a:srgbClr val="3B687F"/>
                </a:solidFill>
                <a:cs typeface="Calibri" panose="020F0502020204030204" pitchFamily="34" charset="0"/>
              </a:rPr>
              <a:t>Zentrale Herausforderungen</a:t>
            </a:r>
          </a:p>
          <a:p>
            <a:pPr marL="444500" lvl="1" indent="-222250" algn="l" eaLnBrk="1" hangingPunct="1">
              <a:lnSpc>
                <a:spcPct val="110000"/>
              </a:lnSpc>
              <a:spcBef>
                <a:spcPts val="300"/>
              </a:spcBef>
              <a:spcAft>
                <a:spcPts val="300"/>
              </a:spcAft>
              <a:buClr>
                <a:srgbClr val="526E7F"/>
              </a:buClr>
              <a:buFontTx/>
              <a:buChar char="•"/>
            </a:pPr>
            <a:r>
              <a:rPr lang="de-DE" sz="1200">
                <a:solidFill>
                  <a:srgbClr val="3B687F"/>
                </a:solidFill>
                <a:cs typeface="Calibri" panose="020F0502020204030204" pitchFamily="34" charset="0"/>
              </a:rPr>
              <a:t>Nachhaltigkeitstrends &amp; -entwicklungen</a:t>
            </a:r>
          </a:p>
          <a:p>
            <a:pPr marL="444500" lvl="1" indent="-222250" algn="l" eaLnBrk="1" hangingPunct="1">
              <a:lnSpc>
                <a:spcPct val="110000"/>
              </a:lnSpc>
              <a:spcBef>
                <a:spcPts val="300"/>
              </a:spcBef>
              <a:spcAft>
                <a:spcPts val="300"/>
              </a:spcAft>
              <a:buClr>
                <a:srgbClr val="526E7F"/>
              </a:buClr>
              <a:buFontTx/>
              <a:buChar char="•"/>
            </a:pPr>
            <a:r>
              <a:rPr lang="de-DE" sz="1200">
                <a:solidFill>
                  <a:srgbClr val="3B687F"/>
                </a:solidFill>
                <a:cs typeface="Calibri" panose="020F0502020204030204" pitchFamily="34" charset="0"/>
              </a:rPr>
              <a:t>Regulatorischer Rahmen</a:t>
            </a:r>
            <a:endParaRPr lang="de-DE" sz="1200">
              <a:solidFill>
                <a:srgbClr val="3B687F"/>
              </a:solidFill>
              <a:latin typeface="+mn-lt"/>
              <a:cs typeface="Calibri" panose="020F0502020204030204" pitchFamily="34" charset="0"/>
            </a:endParaRPr>
          </a:p>
          <a:p>
            <a:pPr marL="193675" indent="-193675" algn="l" eaLnBrk="1" hangingPunct="1">
              <a:lnSpc>
                <a:spcPct val="110000"/>
              </a:lnSpc>
              <a:spcBef>
                <a:spcPts val="900"/>
              </a:spcBef>
              <a:spcAft>
                <a:spcPts val="300"/>
              </a:spcAft>
              <a:buClr>
                <a:srgbClr val="526E7F"/>
              </a:buClr>
              <a:buFontTx/>
              <a:buChar char="•"/>
            </a:pPr>
            <a:r>
              <a:rPr lang="de-DE" sz="1200" b="1">
                <a:solidFill>
                  <a:srgbClr val="3B687F"/>
                </a:solidFill>
                <a:cs typeface="Calibri" panose="020F0502020204030204" pitchFamily="34" charset="0"/>
              </a:rPr>
              <a:t>Die besondere Rolle des Einkaufs für Nachhaltigkeit</a:t>
            </a:r>
          </a:p>
          <a:p>
            <a:pPr marL="444500" lvl="1" indent="-222250" algn="l" eaLnBrk="1" hangingPunct="1">
              <a:lnSpc>
                <a:spcPct val="110000"/>
              </a:lnSpc>
              <a:spcBef>
                <a:spcPts val="300"/>
              </a:spcBef>
              <a:spcAft>
                <a:spcPts val="300"/>
              </a:spcAft>
              <a:buClr>
                <a:srgbClr val="526E7F"/>
              </a:buClr>
              <a:buFontTx/>
              <a:buChar char="•"/>
            </a:pPr>
            <a:r>
              <a:rPr lang="de-DE" sz="1200">
                <a:solidFill>
                  <a:srgbClr val="3B687F"/>
                </a:solidFill>
                <a:cs typeface="Calibri" panose="020F0502020204030204" pitchFamily="34" charset="0"/>
              </a:rPr>
              <a:t>Der Einkauf als Multiplikator</a:t>
            </a:r>
          </a:p>
          <a:p>
            <a:pPr marL="444500" lvl="1" indent="-222250" algn="l" eaLnBrk="1" hangingPunct="1">
              <a:lnSpc>
                <a:spcPct val="110000"/>
              </a:lnSpc>
              <a:spcBef>
                <a:spcPts val="300"/>
              </a:spcBef>
              <a:spcAft>
                <a:spcPts val="300"/>
              </a:spcAft>
              <a:buClr>
                <a:srgbClr val="526E7F"/>
              </a:buClr>
              <a:buFontTx/>
              <a:buChar char="•"/>
            </a:pPr>
            <a:r>
              <a:rPr lang="de-DE" sz="1200">
                <a:solidFill>
                  <a:srgbClr val="3B687F"/>
                </a:solidFill>
                <a:cs typeface="Calibri" panose="020F0502020204030204" pitchFamily="34" charset="0"/>
              </a:rPr>
              <a:t>Der Business Case für Nachhaltige Beschaffung</a:t>
            </a:r>
            <a:endParaRPr lang="de-DE" sz="1200">
              <a:solidFill>
                <a:schemeClr val="bg2"/>
              </a:solidFill>
              <a:latin typeface="+mn-lt"/>
              <a:cs typeface="Calibri" panose="020F0502020204030204" pitchFamily="34" charset="0"/>
            </a:endParaRPr>
          </a:p>
          <a:p>
            <a:pPr marL="171450" lvl="0" indent="-171450" algn="l">
              <a:lnSpc>
                <a:spcPct val="110000"/>
              </a:lnSpc>
              <a:spcBef>
                <a:spcPts val="300"/>
              </a:spcBef>
              <a:spcAft>
                <a:spcPts val="300"/>
              </a:spcAft>
              <a:buClr>
                <a:srgbClr val="526E7F"/>
              </a:buClr>
              <a:buFont typeface="Arial" panose="020B0604020202020204" pitchFamily="34" charset="0"/>
              <a:buChar char="•"/>
            </a:pPr>
            <a:endParaRPr lang="de-DE" sz="1200">
              <a:solidFill>
                <a:schemeClr val="bg2"/>
              </a:solidFill>
              <a:latin typeface="+mn-lt"/>
              <a:cs typeface="Calibri" panose="020F0502020204030204" pitchFamily="34" charset="0"/>
            </a:endParaRPr>
          </a:p>
          <a:p>
            <a:pPr marL="171450" lvl="0" indent="-171450" algn="l">
              <a:lnSpc>
                <a:spcPct val="110000"/>
              </a:lnSpc>
              <a:spcBef>
                <a:spcPts val="300"/>
              </a:spcBef>
              <a:spcAft>
                <a:spcPts val="300"/>
              </a:spcAft>
              <a:buClr>
                <a:srgbClr val="526E7F"/>
              </a:buClr>
              <a:buFont typeface="Arial" panose="020B0604020202020204" pitchFamily="34" charset="0"/>
              <a:buChar char="•"/>
            </a:pPr>
            <a:endParaRPr lang="de-DE" sz="1200">
              <a:solidFill>
                <a:schemeClr val="bg2"/>
              </a:solidFill>
              <a:latin typeface="+mn-lt"/>
              <a:cs typeface="Calibri" panose="020F0502020204030204" pitchFamily="34" charset="0"/>
            </a:endParaRPr>
          </a:p>
        </p:txBody>
      </p:sp>
      <p:sp>
        <p:nvSpPr>
          <p:cNvPr id="27" name="AutoShape 11">
            <a:extLst>
              <a:ext uri="{FF2B5EF4-FFF2-40B4-BE49-F238E27FC236}">
                <a16:creationId xmlns:a16="http://schemas.microsoft.com/office/drawing/2014/main" id="{53D8F616-E2AE-F647-8BD6-D185136B4150}"/>
              </a:ext>
            </a:extLst>
          </p:cNvPr>
          <p:cNvSpPr>
            <a:spLocks noChangeArrowheads="1"/>
          </p:cNvSpPr>
          <p:nvPr/>
        </p:nvSpPr>
        <p:spPr bwMode="gray">
          <a:xfrm>
            <a:off x="431800" y="1611512"/>
            <a:ext cx="3690000" cy="665189"/>
          </a:xfrm>
          <a:prstGeom prst="homePlate">
            <a:avLst>
              <a:gd name="adj" fmla="val 20219"/>
            </a:avLst>
          </a:prstGeom>
          <a:noFill/>
          <a:ln w="19050" algn="ctr">
            <a:solidFill>
              <a:schemeClr val="bg1">
                <a:lumMod val="75000"/>
              </a:schemeClr>
            </a:solidFill>
            <a:miter lim="800000"/>
            <a:headEnd type="none" w="sm" len="sm"/>
            <a:tailEnd type="none" w="sm" len="sm"/>
          </a:ln>
        </p:spPr>
        <p:txBody>
          <a:bodyPr wrap="square" lIns="36000" tIns="36000" rIns="36000" bIns="36000" anchor="ctr"/>
          <a:lstStyle/>
          <a:p>
            <a:pPr algn="ctr">
              <a:lnSpc>
                <a:spcPct val="106000"/>
              </a:lnSpc>
              <a:buClr>
                <a:srgbClr val="000000"/>
              </a:buClr>
              <a:defRPr/>
            </a:pPr>
            <a:r>
              <a:rPr lang="de-DE" sz="1600" b="1" kern="0">
                <a:solidFill>
                  <a:srgbClr val="3B687F"/>
                </a:solidFill>
                <a:latin typeface="+mn-lt"/>
                <a:cs typeface="Calibri" panose="020F0502020204030204" pitchFamily="34" charset="0"/>
              </a:rPr>
              <a:t>Bedeutung der</a:t>
            </a:r>
            <a:br>
              <a:rPr lang="de-DE" sz="1600" b="1" kern="0">
                <a:solidFill>
                  <a:srgbClr val="3B687F"/>
                </a:solidFill>
                <a:latin typeface="+mn-lt"/>
                <a:cs typeface="Calibri" panose="020F0502020204030204" pitchFamily="34" charset="0"/>
              </a:rPr>
            </a:br>
            <a:r>
              <a:rPr lang="de-DE" sz="1600" b="1" kern="0">
                <a:solidFill>
                  <a:srgbClr val="3B687F"/>
                </a:solidFill>
                <a:latin typeface="+mn-lt"/>
                <a:cs typeface="Calibri" panose="020F0502020204030204" pitchFamily="34" charset="0"/>
              </a:rPr>
              <a:t>Nachhaltigen Beschaffung</a:t>
            </a:r>
          </a:p>
        </p:txBody>
      </p:sp>
      <p:sp>
        <p:nvSpPr>
          <p:cNvPr id="28" name="AutoShape 10">
            <a:extLst>
              <a:ext uri="{FF2B5EF4-FFF2-40B4-BE49-F238E27FC236}">
                <a16:creationId xmlns:a16="http://schemas.microsoft.com/office/drawing/2014/main" id="{459AB024-C26F-5E42-8B3B-67A00DFAEA18}"/>
              </a:ext>
            </a:extLst>
          </p:cNvPr>
          <p:cNvSpPr>
            <a:spLocks noChangeArrowheads="1"/>
          </p:cNvSpPr>
          <p:nvPr/>
        </p:nvSpPr>
        <p:spPr bwMode="gray">
          <a:xfrm>
            <a:off x="4308016" y="1612555"/>
            <a:ext cx="3690000" cy="664317"/>
          </a:xfrm>
          <a:prstGeom prst="chevron">
            <a:avLst>
              <a:gd name="adj" fmla="val 21029"/>
            </a:avLst>
          </a:prstGeom>
          <a:noFill/>
          <a:ln w="19050" algn="ctr">
            <a:solidFill>
              <a:schemeClr val="bg1">
                <a:lumMod val="75000"/>
              </a:schemeClr>
            </a:solidFill>
            <a:miter lim="800000"/>
            <a:headEnd type="none" w="sm" len="sm"/>
            <a:tailEnd type="none" w="sm" len="sm"/>
          </a:ln>
        </p:spPr>
        <p:txBody>
          <a:bodyPr wrap="square" lIns="36000" tIns="36000" rIns="36000" bIns="36000" anchor="ctr"/>
          <a:lstStyle/>
          <a:p>
            <a:pPr algn="ctr">
              <a:lnSpc>
                <a:spcPct val="106000"/>
              </a:lnSpc>
              <a:buClr>
                <a:srgbClr val="000000"/>
              </a:buClr>
              <a:defRPr/>
            </a:pPr>
            <a:r>
              <a:rPr lang="de-DE" sz="1600" b="1" kern="0">
                <a:solidFill>
                  <a:srgbClr val="3B687F"/>
                </a:solidFill>
                <a:latin typeface="+mn-lt"/>
                <a:cs typeface="Calibri" panose="020F0502020204030204" pitchFamily="34" charset="0"/>
              </a:rPr>
              <a:t>Fachwissen &amp; Methodenkompetenz</a:t>
            </a:r>
          </a:p>
        </p:txBody>
      </p:sp>
      <p:sp>
        <p:nvSpPr>
          <p:cNvPr id="29" name="AutoShape 10">
            <a:extLst>
              <a:ext uri="{FF2B5EF4-FFF2-40B4-BE49-F238E27FC236}">
                <a16:creationId xmlns:a16="http://schemas.microsoft.com/office/drawing/2014/main" id="{EF1691DB-4738-E948-BD19-179E25EB0CED}"/>
              </a:ext>
            </a:extLst>
          </p:cNvPr>
          <p:cNvSpPr>
            <a:spLocks noChangeArrowheads="1"/>
          </p:cNvSpPr>
          <p:nvPr/>
        </p:nvSpPr>
        <p:spPr bwMode="gray">
          <a:xfrm>
            <a:off x="8184232" y="1612555"/>
            <a:ext cx="3690000" cy="664317"/>
          </a:xfrm>
          <a:prstGeom prst="chevron">
            <a:avLst>
              <a:gd name="adj" fmla="val 21029"/>
            </a:avLst>
          </a:prstGeom>
          <a:noFill/>
          <a:ln w="19050" algn="ctr">
            <a:solidFill>
              <a:schemeClr val="bg1">
                <a:lumMod val="75000"/>
              </a:schemeClr>
            </a:solidFill>
            <a:miter lim="800000"/>
            <a:headEnd type="none" w="sm" len="sm"/>
            <a:tailEnd type="none" w="sm" len="sm"/>
          </a:ln>
        </p:spPr>
        <p:txBody>
          <a:bodyPr wrap="square" lIns="36000" tIns="36000" rIns="36000" bIns="36000" anchor="ctr"/>
          <a:lstStyle/>
          <a:p>
            <a:pPr algn="ctr">
              <a:lnSpc>
                <a:spcPct val="106000"/>
              </a:lnSpc>
              <a:buClr>
                <a:srgbClr val="000000"/>
              </a:buClr>
              <a:defRPr/>
            </a:pPr>
            <a:r>
              <a:rPr lang="de-DE" sz="1600" b="1" kern="0">
                <a:solidFill>
                  <a:srgbClr val="3B687F"/>
                </a:solidFill>
                <a:latin typeface="+mn-lt"/>
                <a:cs typeface="Calibri" panose="020F0502020204030204" pitchFamily="34" charset="0"/>
              </a:rPr>
              <a:t>Praktische Anwendung &amp; </a:t>
            </a:r>
            <a:br>
              <a:rPr lang="de-DE" sz="1600" b="1" kern="0">
                <a:solidFill>
                  <a:srgbClr val="3B687F"/>
                </a:solidFill>
                <a:latin typeface="+mn-lt"/>
                <a:cs typeface="Calibri" panose="020F0502020204030204" pitchFamily="34" charset="0"/>
              </a:rPr>
            </a:br>
            <a:r>
              <a:rPr lang="de-DE" sz="1600" b="1" kern="0">
                <a:solidFill>
                  <a:srgbClr val="3B687F"/>
                </a:solidFill>
                <a:latin typeface="+mn-lt"/>
                <a:cs typeface="Calibri" panose="020F0502020204030204" pitchFamily="34" charset="0"/>
              </a:rPr>
              <a:t>Vernetzung</a:t>
            </a:r>
          </a:p>
        </p:txBody>
      </p:sp>
      <p:sp>
        <p:nvSpPr>
          <p:cNvPr id="30" name="Oval 29">
            <a:extLst>
              <a:ext uri="{FF2B5EF4-FFF2-40B4-BE49-F238E27FC236}">
                <a16:creationId xmlns:a16="http://schemas.microsoft.com/office/drawing/2014/main" id="{E026A335-5B58-704B-97B8-93547149BE52}"/>
              </a:ext>
            </a:extLst>
          </p:cNvPr>
          <p:cNvSpPr/>
          <p:nvPr/>
        </p:nvSpPr>
        <p:spPr bwMode="auto">
          <a:xfrm>
            <a:off x="551416" y="1800106"/>
            <a:ext cx="288000" cy="288000"/>
          </a:xfrm>
          <a:prstGeom prst="ellipse">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a:ln>
                  <a:noFill/>
                </a:ln>
                <a:solidFill>
                  <a:srgbClr val="3B687F"/>
                </a:solidFill>
                <a:effectLst/>
                <a:latin typeface="Arial" charset="0"/>
                <a:ea typeface="ＭＳ Ｐゴシック" charset="-128"/>
              </a:rPr>
              <a:t>1</a:t>
            </a:r>
          </a:p>
        </p:txBody>
      </p:sp>
      <p:sp>
        <p:nvSpPr>
          <p:cNvPr id="31" name="Oval 30">
            <a:extLst>
              <a:ext uri="{FF2B5EF4-FFF2-40B4-BE49-F238E27FC236}">
                <a16:creationId xmlns:a16="http://schemas.microsoft.com/office/drawing/2014/main" id="{6BC9E16C-A231-364D-A319-79E56A2E9E00}"/>
              </a:ext>
            </a:extLst>
          </p:cNvPr>
          <p:cNvSpPr/>
          <p:nvPr/>
        </p:nvSpPr>
        <p:spPr bwMode="auto">
          <a:xfrm>
            <a:off x="4563736" y="1800106"/>
            <a:ext cx="288000" cy="288000"/>
          </a:xfrm>
          <a:prstGeom prst="ellipse">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b="1">
                <a:solidFill>
                  <a:srgbClr val="3B687F"/>
                </a:solidFill>
              </a:rPr>
              <a:t>2</a:t>
            </a:r>
            <a:endParaRPr kumimoji="0" lang="en-US" sz="1600" b="1" i="0" u="none" strike="noStrike" cap="none" normalizeH="0" baseline="0">
              <a:ln>
                <a:noFill/>
              </a:ln>
              <a:solidFill>
                <a:srgbClr val="3B687F"/>
              </a:solidFill>
              <a:effectLst/>
              <a:latin typeface="Arial" charset="0"/>
              <a:ea typeface="ＭＳ Ｐゴシック" charset="-128"/>
            </a:endParaRPr>
          </a:p>
        </p:txBody>
      </p:sp>
      <p:sp>
        <p:nvSpPr>
          <p:cNvPr id="32" name="Oval 31">
            <a:extLst>
              <a:ext uri="{FF2B5EF4-FFF2-40B4-BE49-F238E27FC236}">
                <a16:creationId xmlns:a16="http://schemas.microsoft.com/office/drawing/2014/main" id="{56BBEF41-D769-024E-9979-F962F2D5D840}"/>
              </a:ext>
            </a:extLst>
          </p:cNvPr>
          <p:cNvSpPr/>
          <p:nvPr/>
        </p:nvSpPr>
        <p:spPr bwMode="auto">
          <a:xfrm>
            <a:off x="8452168" y="1800106"/>
            <a:ext cx="288000" cy="288000"/>
          </a:xfrm>
          <a:prstGeom prst="ellipse">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b="1">
                <a:solidFill>
                  <a:srgbClr val="3B687F"/>
                </a:solidFill>
              </a:rPr>
              <a:t>3</a:t>
            </a:r>
            <a:endParaRPr kumimoji="0" lang="en-US" sz="1600" b="1" i="0" u="none" strike="noStrike" cap="none" normalizeH="0" baseline="0">
              <a:ln>
                <a:noFill/>
              </a:ln>
              <a:solidFill>
                <a:srgbClr val="3B687F"/>
              </a:solidFill>
              <a:effectLst/>
              <a:latin typeface="Arial" charset="0"/>
              <a:ea typeface="ＭＳ Ｐゴシック" charset="-128"/>
            </a:endParaRPr>
          </a:p>
        </p:txBody>
      </p:sp>
      <p:sp>
        <p:nvSpPr>
          <p:cNvPr id="33" name="Textfeld 32">
            <a:extLst>
              <a:ext uri="{FF2B5EF4-FFF2-40B4-BE49-F238E27FC236}">
                <a16:creationId xmlns:a16="http://schemas.microsoft.com/office/drawing/2014/main" id="{C4CFCCF8-7A1F-6F4C-B46B-79655B76D780}"/>
              </a:ext>
            </a:extLst>
          </p:cNvPr>
          <p:cNvSpPr txBox="1"/>
          <p:nvPr/>
        </p:nvSpPr>
        <p:spPr>
          <a:xfrm>
            <a:off x="8184232" y="2453113"/>
            <a:ext cx="3528000" cy="3856207"/>
          </a:xfrm>
          <a:prstGeom prst="rect">
            <a:avLst/>
          </a:prstGeom>
          <a:noFill/>
          <a:ln w="19050">
            <a:solidFill>
              <a:schemeClr val="bg1">
                <a:lumMod val="75000"/>
              </a:schemeClr>
            </a:solidFill>
          </a:ln>
        </p:spPr>
        <p:txBody>
          <a:bodyPr wrap="square" tIns="72000" bIns="72000" rtlCol="0" anchor="t" anchorCtr="0">
            <a:noAutofit/>
          </a:bodyPr>
          <a:lstStyle>
            <a:defPPr>
              <a:defRPr lang="de-DE"/>
            </a:defPPr>
            <a:lvl1pPr marL="193675" indent="-193675" algn="l" eaLnBrk="1" hangingPunct="1">
              <a:lnSpc>
                <a:spcPct val="110000"/>
              </a:lnSpc>
              <a:spcBef>
                <a:spcPts val="300"/>
              </a:spcBef>
              <a:spcAft>
                <a:spcPts val="300"/>
              </a:spcAft>
              <a:buClr>
                <a:srgbClr val="526E7F"/>
              </a:buClr>
              <a:buFontTx/>
              <a:buChar char="•"/>
              <a:defRPr sz="1300">
                <a:solidFill>
                  <a:srgbClr val="3B687F"/>
                </a:solidFill>
                <a:latin typeface="+mn-lt"/>
                <a:cs typeface="Calibri" panose="020F0502020204030204" pitchFamily="34" charset="0"/>
              </a:defRPr>
            </a:lvl1pPr>
            <a:lvl2pPr marL="444500" lvl="1" indent="-222250" algn="l" eaLnBrk="1" hangingPunct="1">
              <a:lnSpc>
                <a:spcPct val="110000"/>
              </a:lnSpc>
              <a:spcBef>
                <a:spcPts val="300"/>
              </a:spcBef>
              <a:spcAft>
                <a:spcPts val="300"/>
              </a:spcAft>
              <a:buClr>
                <a:srgbClr val="526E7F"/>
              </a:buClr>
              <a:buFontTx/>
              <a:buChar char="•"/>
              <a:defRPr sz="1300">
                <a:solidFill>
                  <a:srgbClr val="3B687F"/>
                </a:solidFill>
                <a:latin typeface="+mn-lt"/>
                <a:cs typeface="Calibri" panose="020F0502020204030204" pitchFamily="34" charset="0"/>
              </a:defRPr>
            </a:lvl2pPr>
          </a:lstStyle>
          <a:p>
            <a:r>
              <a:rPr lang="de-DE" sz="1200" b="1"/>
              <a:t>Praktische Anwendung für Einkäufer</a:t>
            </a:r>
          </a:p>
          <a:p>
            <a:pPr lvl="1"/>
            <a:r>
              <a:rPr lang="de-DE" sz="1200"/>
              <a:t>Weitere Fallbeispiele</a:t>
            </a:r>
          </a:p>
          <a:p>
            <a:pPr lvl="1"/>
            <a:r>
              <a:rPr lang="de-DE" sz="1200"/>
              <a:t>Fokus: Einkauf &amp; Kreislaufwirtschaft</a:t>
            </a:r>
          </a:p>
          <a:p>
            <a:pPr lvl="1"/>
            <a:r>
              <a:rPr lang="de-DE" sz="1200"/>
              <a:t>Praxisaufgaben</a:t>
            </a:r>
          </a:p>
          <a:p>
            <a:pPr>
              <a:spcBef>
                <a:spcPts val="900"/>
              </a:spcBef>
            </a:pPr>
            <a:r>
              <a:rPr lang="de-DE" sz="1200" b="1">
                <a:latin typeface="Arial" charset="0"/>
              </a:rPr>
              <a:t>Austauschmöglichkeiten &amp; Vernetzung zu Nachhaltigem Einkauf</a:t>
            </a:r>
          </a:p>
          <a:p>
            <a:pPr lvl="1"/>
            <a:r>
              <a:rPr lang="de-DE" sz="1200"/>
              <a:t>Austauschplattformen</a:t>
            </a:r>
          </a:p>
          <a:p>
            <a:pPr lvl="1"/>
            <a:r>
              <a:rPr lang="de-DE" sz="1200"/>
              <a:t>Trainings &amp; Weiterbildungen</a:t>
            </a:r>
          </a:p>
        </p:txBody>
      </p:sp>
      <p:sp>
        <p:nvSpPr>
          <p:cNvPr id="34" name="Rechteck 33">
            <a:extLst>
              <a:ext uri="{FF2B5EF4-FFF2-40B4-BE49-F238E27FC236}">
                <a16:creationId xmlns:a16="http://schemas.microsoft.com/office/drawing/2014/main" id="{3D2D750B-9B30-A740-9473-2016A977A57F}"/>
              </a:ext>
            </a:extLst>
          </p:cNvPr>
          <p:cNvSpPr/>
          <p:nvPr/>
        </p:nvSpPr>
        <p:spPr bwMode="auto">
          <a:xfrm>
            <a:off x="335360" y="1556792"/>
            <a:ext cx="7776864" cy="4802212"/>
          </a:xfrm>
          <a:prstGeom prst="rect">
            <a:avLst/>
          </a:prstGeom>
          <a:solidFill>
            <a:srgbClr val="FFFFFF">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endParaRPr>
          </a:p>
        </p:txBody>
      </p:sp>
    </p:spTree>
    <p:extLst>
      <p:ext uri="{BB962C8B-B14F-4D97-AF65-F5344CB8AC3E}">
        <p14:creationId xmlns:p14="http://schemas.microsoft.com/office/powerpoint/2010/main" val="15223587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032746-FDC1-F642-8CE8-4CE6A6B7BBF6}"/>
              </a:ext>
            </a:extLst>
          </p:cNvPr>
          <p:cNvSpPr>
            <a:spLocks noGrp="1"/>
          </p:cNvSpPr>
          <p:nvPr>
            <p:ph type="title"/>
          </p:nvPr>
        </p:nvSpPr>
        <p:spPr>
          <a:xfrm>
            <a:off x="431801" y="935038"/>
            <a:ext cx="11425767" cy="500062"/>
          </a:xfrm>
        </p:spPr>
        <p:txBody>
          <a:bodyPr/>
          <a:lstStyle/>
          <a:p>
            <a:r>
              <a:rPr lang="de-DE"/>
              <a:t>Vernetzung zu Nachhaltigem Einkauf – Austauschplattformen &amp; Weiterbildungen</a:t>
            </a:r>
          </a:p>
        </p:txBody>
      </p:sp>
      <p:sp>
        <p:nvSpPr>
          <p:cNvPr id="4" name="Fußzeilenplatzhalter 3">
            <a:extLst>
              <a:ext uri="{FF2B5EF4-FFF2-40B4-BE49-F238E27FC236}">
                <a16:creationId xmlns:a16="http://schemas.microsoft.com/office/drawing/2014/main" id="{D541BC83-5765-AA42-8516-56B026E39D64}"/>
              </a:ext>
            </a:extLst>
          </p:cNvPr>
          <p:cNvSpPr>
            <a:spLocks noGrp="1"/>
          </p:cNvSpPr>
          <p:nvPr>
            <p:ph type="ftr" sz="quarter" idx="10"/>
          </p:nvPr>
        </p:nvSpPr>
        <p:spPr/>
        <p:txBody>
          <a:bodyPr/>
          <a:lstStyle/>
          <a:p>
            <a:r>
              <a:rPr lang="de-DE" dirty="0" smtClean="0"/>
              <a:t>© LfU / IZU Infozentrum </a:t>
            </a:r>
            <a:r>
              <a:rPr lang="de-DE" dirty="0" err="1" smtClean="0"/>
              <a:t>UmweltWirtschaft</a:t>
            </a:r>
            <a:r>
              <a:rPr lang="de-DE" dirty="0" smtClean="0"/>
              <a:t> / 2022</a:t>
            </a:r>
            <a:endParaRPr lang="de-DE" dirty="0"/>
          </a:p>
        </p:txBody>
      </p:sp>
      <p:sp>
        <p:nvSpPr>
          <p:cNvPr id="6" name="Foliennummernplatzhalter 5">
            <a:extLst>
              <a:ext uri="{FF2B5EF4-FFF2-40B4-BE49-F238E27FC236}">
                <a16:creationId xmlns:a16="http://schemas.microsoft.com/office/drawing/2014/main" id="{1F327968-3A89-9C4C-A16A-755E0A964D3A}"/>
              </a:ext>
            </a:extLst>
          </p:cNvPr>
          <p:cNvSpPr>
            <a:spLocks noGrp="1"/>
          </p:cNvSpPr>
          <p:nvPr>
            <p:ph type="sldNum" sz="quarter" idx="4"/>
          </p:nvPr>
        </p:nvSpPr>
        <p:spPr/>
        <p:txBody>
          <a:bodyPr/>
          <a:lstStyle/>
          <a:p>
            <a:fld id="{894680D0-7A83-433A-9719-C4143F27F647}" type="slidenum">
              <a:rPr lang="de-DE" smtClean="0"/>
              <a:pPr/>
              <a:t>49</a:t>
            </a:fld>
            <a:endParaRPr lang="de-DE"/>
          </a:p>
        </p:txBody>
      </p:sp>
      <p:sp>
        <p:nvSpPr>
          <p:cNvPr id="9" name="Textfeld 8">
            <a:extLst>
              <a:ext uri="{FF2B5EF4-FFF2-40B4-BE49-F238E27FC236}">
                <a16:creationId xmlns:a16="http://schemas.microsoft.com/office/drawing/2014/main" id="{B21A79A7-DC59-F449-84D4-BEE95CB2B375}"/>
              </a:ext>
            </a:extLst>
          </p:cNvPr>
          <p:cNvSpPr txBox="1"/>
          <p:nvPr/>
        </p:nvSpPr>
        <p:spPr>
          <a:xfrm>
            <a:off x="431801" y="1628774"/>
            <a:ext cx="9048575" cy="492443"/>
          </a:xfrm>
          <a:prstGeom prst="rect">
            <a:avLst/>
          </a:prstGeom>
          <a:noFill/>
        </p:spPr>
        <p:txBody>
          <a:bodyPr wrap="square" rtlCol="0">
            <a:spAutoFit/>
          </a:bodyPr>
          <a:lstStyle/>
          <a:p>
            <a:pPr algn="l"/>
            <a:r>
              <a:rPr lang="de-DE" sz="1300">
                <a:solidFill>
                  <a:srgbClr val="3B687F"/>
                </a:solidFill>
              </a:rPr>
              <a:t>Um Einkäufern die Möglichkeit zu geben, ihre Erfahrungen und Best Practices im Kontext Nachhaltiger Beschaffung zu teilen und zu vertiefen, können verschiedene Austauschplattformen und Weiterbildungsmöglichkeiten genutzt werden.</a:t>
            </a:r>
          </a:p>
        </p:txBody>
      </p:sp>
      <p:graphicFrame>
        <p:nvGraphicFramePr>
          <p:cNvPr id="20" name="Tabelle 9">
            <a:extLst>
              <a:ext uri="{FF2B5EF4-FFF2-40B4-BE49-F238E27FC236}">
                <a16:creationId xmlns:a16="http://schemas.microsoft.com/office/drawing/2014/main" id="{DB447C2E-CF1A-8346-986A-80E3A4A92178}"/>
              </a:ext>
            </a:extLst>
          </p:cNvPr>
          <p:cNvGraphicFramePr>
            <a:graphicFrameLocks noGrp="1"/>
          </p:cNvGraphicFramePr>
          <p:nvPr>
            <p:extLst>
              <p:ext uri="{D42A27DB-BD31-4B8C-83A1-F6EECF244321}">
                <p14:modId xmlns:p14="http://schemas.microsoft.com/office/powerpoint/2010/main" val="2992646390"/>
              </p:ext>
            </p:extLst>
          </p:nvPr>
        </p:nvGraphicFramePr>
        <p:xfrm>
          <a:off x="442913" y="2267843"/>
          <a:ext cx="11414125" cy="4076396"/>
        </p:xfrm>
        <a:graphic>
          <a:graphicData uri="http://schemas.openxmlformats.org/drawingml/2006/table">
            <a:tbl>
              <a:tblPr firstRow="1" bandRow="1">
                <a:tableStyleId>{5C22544A-7EE6-4342-B048-85BDC9FD1C3A}</a:tableStyleId>
              </a:tblPr>
              <a:tblGrid>
                <a:gridCol w="2663485">
                  <a:extLst>
                    <a:ext uri="{9D8B030D-6E8A-4147-A177-3AD203B41FA5}">
                      <a16:colId xmlns:a16="http://schemas.microsoft.com/office/drawing/2014/main" val="195927569"/>
                    </a:ext>
                  </a:extLst>
                </a:gridCol>
                <a:gridCol w="8750640">
                  <a:extLst>
                    <a:ext uri="{9D8B030D-6E8A-4147-A177-3AD203B41FA5}">
                      <a16:colId xmlns:a16="http://schemas.microsoft.com/office/drawing/2014/main" val="2972074684"/>
                    </a:ext>
                  </a:extLst>
                </a:gridCol>
              </a:tblGrid>
              <a:tr h="362341">
                <a:tc>
                  <a:txBody>
                    <a:bodyPr/>
                    <a:lstStyle/>
                    <a:p>
                      <a:r>
                        <a:rPr lang="de-DE" sz="1100">
                          <a:solidFill>
                            <a:schemeClr val="bg1"/>
                          </a:solidFill>
                        </a:rPr>
                        <a:t>Plattform</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B687F"/>
                    </a:solidFill>
                  </a:tcPr>
                </a:tc>
                <a:tc>
                  <a:txBody>
                    <a:bodyPr/>
                    <a:lstStyle/>
                    <a:p>
                      <a:r>
                        <a:rPr lang="de-DE" sz="1100">
                          <a:solidFill>
                            <a:schemeClr val="bg1"/>
                          </a:solidFill>
                        </a:rPr>
                        <a:t>Kurzbeschreibung</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B687F"/>
                    </a:solidFill>
                  </a:tcPr>
                </a:tc>
                <a:extLst>
                  <a:ext uri="{0D108BD9-81ED-4DB2-BD59-A6C34878D82A}">
                    <a16:rowId xmlns:a16="http://schemas.microsoft.com/office/drawing/2014/main" val="958107529"/>
                  </a:ext>
                </a:extLst>
              </a:tr>
              <a:tr h="7382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b="1">
                          <a:solidFill>
                            <a:srgbClr val="3B687F"/>
                          </a:solidFill>
                          <a:latin typeface="Arial" panose="020B0604020202020204" pitchFamily="34" charset="0"/>
                          <a:hlinkClick r:id="rId3">
                            <a:extLst>
                              <a:ext uri="{A12FA001-AC4F-418D-AE19-62706E023703}">
                                <ahyp:hlinkClr xmlns:ahyp="http://schemas.microsoft.com/office/drawing/2018/hyperlinkcolor" xmlns="" val="tx"/>
                              </a:ext>
                            </a:extLst>
                          </a:hlinkClick>
                        </a:rPr>
                        <a:t>Sustainable Procurement Pledge (SPP)</a:t>
                      </a:r>
                      <a:endParaRPr lang="de-DE" sz="1000" b="1">
                        <a:solidFill>
                          <a:srgbClr val="3B687F"/>
                        </a:solidFill>
                        <a:latin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171450" indent="-171450" algn="l">
                        <a:buFont typeface="Arial" panose="020B0604020202020204" pitchFamily="34" charset="0"/>
                        <a:buChar char="•"/>
                      </a:pPr>
                      <a:r>
                        <a:rPr lang="de-DE" sz="1000">
                          <a:solidFill>
                            <a:srgbClr val="3B687F"/>
                          </a:solidFill>
                          <a:latin typeface="Arial" panose="020B0604020202020204" pitchFamily="34" charset="0"/>
                        </a:rPr>
                        <a:t>Plattform zur Vernetzung von Beschaffungsfachleuten aus der Industrie, Forschung und Wissenschaft, sowie Studierenden, die als „Sustainable Procurement Ambassadors“ Nachhaltigkeit im Einkauf forcieren.</a:t>
                      </a:r>
                    </a:p>
                    <a:p>
                      <a:pPr marL="171450" indent="-171450" algn="l">
                        <a:buFont typeface="Arial" panose="020B0604020202020204" pitchFamily="34" charset="0"/>
                        <a:buChar char="•"/>
                      </a:pPr>
                      <a:r>
                        <a:rPr lang="de-DE" sz="1000">
                          <a:solidFill>
                            <a:srgbClr val="3B687F"/>
                          </a:solidFill>
                          <a:latin typeface="Arial" panose="020B0604020202020204" pitchFamily="34" charset="0"/>
                        </a:rPr>
                        <a:t>Bereitstellung und Sammlung von Informationen und Wissen von </a:t>
                      </a:r>
                      <a:r>
                        <a:rPr lang="de-DE" sz="1000">
                          <a:solidFill>
                            <a:srgbClr val="3B687F"/>
                          </a:solidFill>
                          <a:latin typeface="Arial" panose="020B0604020202020204" pitchFamily="34" charset="0"/>
                          <a:hlinkClick r:id="rId4">
                            <a:extLst>
                              <a:ext uri="{A12FA001-AC4F-418D-AE19-62706E023703}">
                                <ahyp:hlinkClr xmlns:ahyp="http://schemas.microsoft.com/office/drawing/2018/hyperlinkcolor" xmlns="" val="tx"/>
                              </a:ext>
                            </a:extLst>
                          </a:hlinkClick>
                        </a:rPr>
                        <a:t>praktischen Leitfäden für nachhaltige Beschaffung</a:t>
                      </a:r>
                      <a:r>
                        <a:rPr lang="de-DE" sz="1000">
                          <a:solidFill>
                            <a:srgbClr val="3B687F"/>
                          </a:solidFill>
                          <a:latin typeface="Arial" panose="020B0604020202020204" pitchFamily="34" charset="0"/>
                        </a:rPr>
                        <a:t> bis hin zu </a:t>
                      </a:r>
                      <a:r>
                        <a:rPr lang="de-DE" sz="1000">
                          <a:solidFill>
                            <a:srgbClr val="3B687F"/>
                          </a:solidFill>
                          <a:latin typeface="Arial" panose="020B0604020202020204" pitchFamily="34" charset="0"/>
                          <a:hlinkClick r:id="rId5">
                            <a:extLst>
                              <a:ext uri="{A12FA001-AC4F-418D-AE19-62706E023703}">
                                <ahyp:hlinkClr xmlns:ahyp="http://schemas.microsoft.com/office/drawing/2018/hyperlinkcolor" xmlns="" val="tx"/>
                              </a:ext>
                            </a:extLst>
                          </a:hlinkClick>
                        </a:rPr>
                        <a:t>Fallstudien im Bereich Kreislaufwirtschaft</a:t>
                      </a:r>
                      <a:r>
                        <a:rPr lang="de-DE" sz="1000">
                          <a:solidFill>
                            <a:srgbClr val="3B687F"/>
                          </a:solidFill>
                          <a:latin typeface="Arial" panose="020B0604020202020204" pitchFamily="34" charset="0"/>
                        </a:rPr>
                        <a: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152276009"/>
                  </a:ext>
                </a:extLst>
              </a:tr>
              <a:tr h="7382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b="1">
                          <a:solidFill>
                            <a:srgbClr val="3B687F"/>
                          </a:solidFill>
                          <a:latin typeface="Arial" panose="020B0604020202020204" pitchFamily="34" charset="0"/>
                          <a:hlinkClick r:id="rId6">
                            <a:extLst>
                              <a:ext uri="{A12FA001-AC4F-418D-AE19-62706E023703}">
                                <ahyp:hlinkClr xmlns:ahyp="http://schemas.microsoft.com/office/drawing/2018/hyperlinkcolor" xmlns="" val="tx"/>
                              </a:ext>
                            </a:extLst>
                          </a:hlinkClick>
                        </a:rPr>
                        <a:t>JARO Institut</a:t>
                      </a:r>
                      <a:endParaRPr lang="de-DE" sz="1000" b="1">
                        <a:solidFill>
                          <a:srgbClr val="3B687F"/>
                        </a:solidFill>
                        <a:latin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171450" indent="-171450" algn="l">
                        <a:buFont typeface="Arial" panose="020B0604020202020204" pitchFamily="34" charset="0"/>
                        <a:buChar char="•"/>
                      </a:pPr>
                      <a:r>
                        <a:rPr lang="de-DE" sz="1000">
                          <a:solidFill>
                            <a:srgbClr val="3B687F"/>
                          </a:solidFill>
                          <a:latin typeface="Arial" panose="020B0604020202020204" pitchFamily="34" charset="0"/>
                        </a:rPr>
                        <a:t>Vernetzung von nachhaltig engagierten Lieferanten mit Beschaffungsverantwortlichen im Rahmen des </a:t>
                      </a:r>
                      <a:r>
                        <a:rPr lang="de-DE" sz="1000">
                          <a:solidFill>
                            <a:srgbClr val="3B687F"/>
                          </a:solidFill>
                          <a:latin typeface="Arial" panose="020B0604020202020204" pitchFamily="34" charset="0"/>
                          <a:hlinkClick r:id="rId7">
                            <a:extLst>
                              <a:ext uri="{A12FA001-AC4F-418D-AE19-62706E023703}">
                                <ahyp:hlinkClr xmlns:ahyp="http://schemas.microsoft.com/office/drawing/2018/hyperlinkcolor" xmlns="" val="tx"/>
                              </a:ext>
                            </a:extLst>
                          </a:hlinkClick>
                        </a:rPr>
                        <a:t>sustainable supplier networks</a:t>
                      </a:r>
                      <a:r>
                        <a:rPr lang="de-DE" sz="1000">
                          <a:solidFill>
                            <a:srgbClr val="3B687F"/>
                          </a:solidFill>
                          <a:latin typeface="Arial" panose="020B0604020202020204" pitchFamily="34" charset="0"/>
                        </a:rPr>
                        <a:t>.</a:t>
                      </a:r>
                    </a:p>
                    <a:p>
                      <a:pPr marL="171450" indent="-171450" algn="l">
                        <a:buFont typeface="Arial" panose="020B0604020202020204" pitchFamily="34" charset="0"/>
                        <a:buChar char="•"/>
                      </a:pPr>
                      <a:r>
                        <a:rPr lang="de-DE" sz="1000">
                          <a:solidFill>
                            <a:srgbClr val="3B687F"/>
                          </a:solidFill>
                          <a:latin typeface="Arial" panose="020B0604020202020204" pitchFamily="34" charset="0"/>
                        </a:rPr>
                        <a:t>Schwerpunkt liegt u.a. auf der angewandten Forschung für eine nachhaltige Beschaffung und dem Einfluss digitaler Entwicklungen.</a:t>
                      </a:r>
                    </a:p>
                    <a:p>
                      <a:pPr marL="171450" indent="-171450" algn="l">
                        <a:buFont typeface="Arial" panose="020B0604020202020204" pitchFamily="34" charset="0"/>
                        <a:buChar char="•"/>
                      </a:pPr>
                      <a:r>
                        <a:rPr lang="de-DE" sz="1000">
                          <a:solidFill>
                            <a:srgbClr val="3B687F"/>
                          </a:solidFill>
                          <a:latin typeface="Arial" panose="020B0604020202020204" pitchFamily="34" charset="0"/>
                        </a:rPr>
                        <a:t>Wissenstransfer mithilfe von Schulungs- und Veranstaltungsformaten, bei denen das Netzwerk zur Verfügung gestellt wird.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000">
                          <a:solidFill>
                            <a:srgbClr val="3B687F"/>
                          </a:solidFill>
                          <a:latin typeface="Arial" panose="020B0604020202020204" pitchFamily="34" charset="0"/>
                        </a:rPr>
                        <a:t>Im Rahmen der </a:t>
                      </a:r>
                      <a:r>
                        <a:rPr lang="de-DE" sz="1000">
                          <a:solidFill>
                            <a:srgbClr val="3B687F"/>
                          </a:solidFill>
                          <a:latin typeface="Arial" panose="020B0604020202020204" pitchFamily="34" charset="0"/>
                          <a:hlinkClick r:id="rId8">
                            <a:extLst>
                              <a:ext uri="{A12FA001-AC4F-418D-AE19-62706E023703}">
                                <ahyp:hlinkClr xmlns:ahyp="http://schemas.microsoft.com/office/drawing/2018/hyperlinkcolor" xmlns="" val="tx"/>
                              </a:ext>
                            </a:extLst>
                          </a:hlinkClick>
                        </a:rPr>
                        <a:t>Jaro Academy</a:t>
                      </a:r>
                      <a:r>
                        <a:rPr lang="de-DE" sz="1000">
                          <a:solidFill>
                            <a:srgbClr val="3B687F"/>
                          </a:solidFill>
                          <a:latin typeface="Arial" panose="020B0604020202020204" pitchFamily="34" charset="0"/>
                        </a:rPr>
                        <a:t> bildet das Jaro Institut Beschaffungsverantwortliche durch ein Programm mit drei Modulen zu nachhaltigen Beschaffungsexperten aus.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900767399"/>
                  </a:ext>
                </a:extLst>
              </a:tr>
              <a:tr h="7382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b="1">
                          <a:solidFill>
                            <a:srgbClr val="3B687F"/>
                          </a:solidFill>
                          <a:latin typeface="Arial" panose="020B0604020202020204" pitchFamily="34" charset="0"/>
                          <a:hlinkClick r:id="rId9">
                            <a:extLst>
                              <a:ext uri="{A12FA001-AC4F-418D-AE19-62706E023703}">
                                <ahyp:hlinkClr xmlns:ahyp="http://schemas.microsoft.com/office/drawing/2018/hyperlinkcolor" xmlns="" val="tx"/>
                              </a:ext>
                            </a:extLst>
                          </a:hlinkClick>
                        </a:rPr>
                        <a:t>Der Bundesverband Materialwirtschaft, Einkauf und Logistik e.V.</a:t>
                      </a:r>
                      <a:endParaRPr lang="de-DE" sz="1000" b="1">
                        <a:solidFill>
                          <a:srgbClr val="3B687F"/>
                        </a:solidFill>
                        <a:latin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171450" indent="-171450" algn="l">
                        <a:buFont typeface="Arial" panose="020B0604020202020204" pitchFamily="34" charset="0"/>
                        <a:buChar char="•"/>
                      </a:pPr>
                      <a:r>
                        <a:rPr lang="de-DE" sz="1000">
                          <a:solidFill>
                            <a:srgbClr val="3B687F"/>
                          </a:solidFill>
                          <a:latin typeface="Arial" panose="020B0604020202020204" pitchFamily="34" charset="0"/>
                        </a:rPr>
                        <a:t>Partner für Industrie, Handel, öffentliche Einrichtungen und Finanzbereich, für den Wissenstransfer durch Erfahrungsaustausch, Weiterbildungen und wissenschaftlichem Arbeiten an neuen Methoden, Verfahren und Techniken.</a:t>
                      </a:r>
                    </a:p>
                    <a:p>
                      <a:pPr marL="171450" indent="-171450" algn="l">
                        <a:buFont typeface="Arial" panose="020B0604020202020204" pitchFamily="34" charset="0"/>
                        <a:buChar char="•"/>
                      </a:pPr>
                      <a:r>
                        <a:rPr lang="de-DE" sz="1000">
                          <a:solidFill>
                            <a:srgbClr val="3B687F"/>
                          </a:solidFill>
                          <a:latin typeface="Arial" panose="020B0604020202020204" pitchFamily="34" charset="0"/>
                        </a:rPr>
                        <a:t>Vernetzung zwischen Einkäufern, Logistikern, Supply Chain Manager, Nachwuchskräften und Wissenschaftlern.</a:t>
                      </a:r>
                    </a:p>
                    <a:p>
                      <a:pPr marL="171450" indent="-171450" algn="l">
                        <a:buFont typeface="Arial" panose="020B0604020202020204" pitchFamily="34" charset="0"/>
                        <a:buChar char="•"/>
                      </a:pPr>
                      <a:r>
                        <a:rPr lang="de-DE" sz="1000">
                          <a:solidFill>
                            <a:srgbClr val="3B687F"/>
                          </a:solidFill>
                          <a:latin typeface="Arial" panose="020B0604020202020204" pitchFamily="34" charset="0"/>
                        </a:rPr>
                        <a:t>Vernetzungsmöglichkeiten bestehen in </a:t>
                      </a:r>
                      <a:r>
                        <a:rPr lang="de-DE" sz="1000">
                          <a:solidFill>
                            <a:srgbClr val="3B687F"/>
                          </a:solidFill>
                          <a:latin typeface="Arial" panose="020B0604020202020204" pitchFamily="34" charset="0"/>
                          <a:hlinkClick r:id="rId10">
                            <a:extLst>
                              <a:ext uri="{A12FA001-AC4F-418D-AE19-62706E023703}">
                                <ahyp:hlinkClr xmlns:ahyp="http://schemas.microsoft.com/office/drawing/2018/hyperlinkcolor" xmlns="" val="tx"/>
                              </a:ext>
                            </a:extLst>
                          </a:hlinkClick>
                        </a:rPr>
                        <a:t>38 Regionen </a:t>
                      </a:r>
                      <a:r>
                        <a:rPr lang="de-DE" sz="1000">
                          <a:solidFill>
                            <a:srgbClr val="3B687F"/>
                          </a:solidFill>
                          <a:latin typeface="Arial" panose="020B0604020202020204" pitchFamily="34" charset="0"/>
                        </a:rPr>
                        <a:t>sowie </a:t>
                      </a:r>
                      <a:r>
                        <a:rPr lang="de-DE" sz="1000">
                          <a:solidFill>
                            <a:srgbClr val="3B687F"/>
                          </a:solidFill>
                          <a:latin typeface="Arial" panose="020B0604020202020204" pitchFamily="34" charset="0"/>
                          <a:hlinkClick r:id="rId11">
                            <a:extLst>
                              <a:ext uri="{A12FA001-AC4F-418D-AE19-62706E023703}">
                                <ahyp:hlinkClr xmlns:ahyp="http://schemas.microsoft.com/office/drawing/2018/hyperlinkcolor" xmlns="" val="tx"/>
                              </a:ext>
                            </a:extLst>
                          </a:hlinkClick>
                        </a:rPr>
                        <a:t>25 Fachgruppen</a:t>
                      </a:r>
                      <a:r>
                        <a:rPr lang="de-DE" sz="1000">
                          <a:solidFill>
                            <a:srgbClr val="3B687F"/>
                          </a:solidFill>
                          <a:latin typeface="Arial" panose="020B0604020202020204" pitchFamily="34" charset="0"/>
                        </a:rPr>
                        <a: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41843559"/>
                  </a:ext>
                </a:extLst>
              </a:tr>
              <a:tr h="7382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b="1">
                          <a:solidFill>
                            <a:srgbClr val="3B687F"/>
                          </a:solidFill>
                          <a:latin typeface="Arial" panose="020B0604020202020204" pitchFamily="34" charset="0"/>
                          <a:hlinkClick r:id="rId12">
                            <a:extLst>
                              <a:ext uri="{A12FA001-AC4F-418D-AE19-62706E023703}">
                                <ahyp:hlinkClr xmlns:ahyp="http://schemas.microsoft.com/office/drawing/2018/hyperlinkcolor" xmlns="" val="tx"/>
                              </a:ext>
                            </a:extLst>
                          </a:hlinkClick>
                        </a:rPr>
                        <a:t>Green public procurement 2020</a:t>
                      </a:r>
                      <a:endParaRPr lang="de-DE" sz="1000" b="1">
                        <a:solidFill>
                          <a:srgbClr val="3B687F"/>
                        </a:solidFill>
                        <a:latin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171450" indent="-171450" algn="l">
                        <a:buFont typeface="Arial" panose="020B0604020202020204" pitchFamily="34" charset="0"/>
                        <a:buChar char="•"/>
                      </a:pPr>
                      <a:r>
                        <a:rPr lang="de-DE" sz="1000">
                          <a:solidFill>
                            <a:srgbClr val="3B687F"/>
                          </a:solidFill>
                          <a:latin typeface="Arial" panose="020B0604020202020204" pitchFamily="34" charset="0"/>
                        </a:rPr>
                        <a:t>Ziel ist die Etablierung einer kohlenstoffarmen Beschaffung in Europa.</a:t>
                      </a:r>
                    </a:p>
                    <a:p>
                      <a:pPr marL="171450" indent="-171450" algn="l">
                        <a:buFont typeface="Arial" panose="020B0604020202020204" pitchFamily="34" charset="0"/>
                        <a:buChar char="•"/>
                      </a:pPr>
                      <a:r>
                        <a:rPr lang="de-DE" sz="1000">
                          <a:solidFill>
                            <a:srgbClr val="3B687F"/>
                          </a:solidFill>
                          <a:latin typeface="Arial" panose="020B0604020202020204" pitchFamily="34" charset="0"/>
                        </a:rPr>
                        <a:t>Projektpartner führten bereits &gt;100 kohlenstoffarme Ausschreibungen durch, welche direkt zu CO2-Emissionsreduktionen führten.</a:t>
                      </a:r>
                    </a:p>
                    <a:p>
                      <a:pPr marL="171450" indent="-171450" algn="l">
                        <a:buFont typeface="Arial" panose="020B0604020202020204" pitchFamily="34" charset="0"/>
                        <a:buChar char="•"/>
                      </a:pPr>
                      <a:r>
                        <a:rPr lang="de-DE" sz="1000">
                          <a:solidFill>
                            <a:srgbClr val="3B687F"/>
                          </a:solidFill>
                          <a:latin typeface="Arial" panose="020B0604020202020204" pitchFamily="34" charset="0"/>
                        </a:rPr>
                        <a:t>Angebot und Veröffentlichung von Schulungen und Vernetzungsveranstaltungen für Einkäufer.</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825918166"/>
                  </a:ext>
                </a:extLst>
              </a:tr>
              <a:tr h="6460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b="1">
                          <a:solidFill>
                            <a:srgbClr val="3B687F"/>
                          </a:solidFill>
                          <a:latin typeface="Arial" panose="020B0604020202020204" pitchFamily="34" charset="0"/>
                          <a:hlinkClick r:id="rId13">
                            <a:extLst>
                              <a:ext uri="{A12FA001-AC4F-418D-AE19-62706E023703}">
                                <ahyp:hlinkClr xmlns:ahyp="http://schemas.microsoft.com/office/drawing/2018/hyperlinkcolor" xmlns="" val="tx"/>
                              </a:ext>
                            </a:extLst>
                          </a:hlinkClick>
                        </a:rPr>
                        <a:t>Sustainable procurement platform</a:t>
                      </a:r>
                      <a:r>
                        <a:rPr lang="de-DE" sz="1000" b="1">
                          <a:solidFill>
                            <a:srgbClr val="3B687F"/>
                          </a:solidFill>
                          <a:latin typeface="Arial" panose="020B0604020202020204" pitchFamily="34" charset="0"/>
                        </a:rPr>
                        <a:t>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171450" indent="-171450" algn="l">
                        <a:buFont typeface="Arial" panose="020B0604020202020204" pitchFamily="34" charset="0"/>
                        <a:buChar char="•"/>
                      </a:pPr>
                      <a:r>
                        <a:rPr lang="de-DE" sz="1000" dirty="0">
                          <a:solidFill>
                            <a:srgbClr val="3B687F"/>
                          </a:solidFill>
                          <a:latin typeface="Arial" panose="020B0604020202020204" pitchFamily="34" charset="0"/>
                        </a:rPr>
                        <a:t>Projekt und Leitung durch das </a:t>
                      </a:r>
                      <a:r>
                        <a:rPr lang="de-DE" sz="1000" dirty="0">
                          <a:solidFill>
                            <a:srgbClr val="3B687F"/>
                          </a:solidFill>
                          <a:latin typeface="Arial" panose="020B0604020202020204" pitchFamily="34" charset="0"/>
                          <a:hlinkClick r:id="rId14">
                            <a:extLst>
                              <a:ext uri="{A12FA001-AC4F-418D-AE19-62706E023703}">
                                <ahyp:hlinkClr xmlns:ahyp="http://schemas.microsoft.com/office/drawing/2018/hyperlinkcolor" xmlns="" val="tx"/>
                              </a:ext>
                            </a:extLst>
                          </a:hlinkClick>
                        </a:rPr>
                        <a:t>ICLEI </a:t>
                      </a:r>
                      <a:r>
                        <a:rPr lang="de-DE" sz="1000" dirty="0" err="1">
                          <a:solidFill>
                            <a:srgbClr val="3B687F"/>
                          </a:solidFill>
                          <a:latin typeface="Arial" panose="020B0604020202020204" pitchFamily="34" charset="0"/>
                          <a:hlinkClick r:id="rId14">
                            <a:extLst>
                              <a:ext uri="{A12FA001-AC4F-418D-AE19-62706E023703}">
                                <ahyp:hlinkClr xmlns:ahyp="http://schemas.microsoft.com/office/drawing/2018/hyperlinkcolor" xmlns="" val="tx"/>
                              </a:ext>
                            </a:extLst>
                          </a:hlinkClick>
                        </a:rPr>
                        <a:t>Local</a:t>
                      </a:r>
                      <a:r>
                        <a:rPr lang="de-DE" sz="1000" dirty="0">
                          <a:solidFill>
                            <a:srgbClr val="3B687F"/>
                          </a:solidFill>
                          <a:latin typeface="Arial" panose="020B0604020202020204" pitchFamily="34" charset="0"/>
                          <a:hlinkClick r:id="rId14">
                            <a:extLst>
                              <a:ext uri="{A12FA001-AC4F-418D-AE19-62706E023703}">
                                <ahyp:hlinkClr xmlns:ahyp="http://schemas.microsoft.com/office/drawing/2018/hyperlinkcolor" xmlns="" val="tx"/>
                              </a:ext>
                            </a:extLst>
                          </a:hlinkClick>
                        </a:rPr>
                        <a:t> </a:t>
                      </a:r>
                      <a:r>
                        <a:rPr lang="de-DE" sz="1000" dirty="0" err="1">
                          <a:solidFill>
                            <a:srgbClr val="3B687F"/>
                          </a:solidFill>
                          <a:latin typeface="Arial" panose="020B0604020202020204" pitchFamily="34" charset="0"/>
                          <a:hlinkClick r:id="rId14">
                            <a:extLst>
                              <a:ext uri="{A12FA001-AC4F-418D-AE19-62706E023703}">
                                <ahyp:hlinkClr xmlns:ahyp="http://schemas.microsoft.com/office/drawing/2018/hyperlinkcolor" xmlns="" val="tx"/>
                              </a:ext>
                            </a:extLst>
                          </a:hlinkClick>
                        </a:rPr>
                        <a:t>Governments</a:t>
                      </a:r>
                      <a:r>
                        <a:rPr lang="de-DE" sz="1000" dirty="0">
                          <a:solidFill>
                            <a:srgbClr val="3B687F"/>
                          </a:solidFill>
                          <a:latin typeface="Arial" panose="020B0604020202020204" pitchFamily="34" charset="0"/>
                          <a:hlinkClick r:id="rId14">
                            <a:extLst>
                              <a:ext uri="{A12FA001-AC4F-418D-AE19-62706E023703}">
                                <ahyp:hlinkClr xmlns:ahyp="http://schemas.microsoft.com/office/drawing/2018/hyperlinkcolor" xmlns="" val="tx"/>
                              </a:ext>
                            </a:extLst>
                          </a:hlinkClick>
                        </a:rPr>
                        <a:t> </a:t>
                      </a:r>
                      <a:r>
                        <a:rPr lang="de-DE" sz="1000" dirty="0" err="1">
                          <a:solidFill>
                            <a:srgbClr val="3B687F"/>
                          </a:solidFill>
                          <a:latin typeface="Arial" panose="020B0604020202020204" pitchFamily="34" charset="0"/>
                          <a:hlinkClick r:id="rId14">
                            <a:extLst>
                              <a:ext uri="{A12FA001-AC4F-418D-AE19-62706E023703}">
                                <ahyp:hlinkClr xmlns:ahyp="http://schemas.microsoft.com/office/drawing/2018/hyperlinkcolor" xmlns="" val="tx"/>
                              </a:ext>
                            </a:extLst>
                          </a:hlinkClick>
                        </a:rPr>
                        <a:t>for</a:t>
                      </a:r>
                      <a:r>
                        <a:rPr lang="de-DE" sz="1000" dirty="0">
                          <a:solidFill>
                            <a:srgbClr val="3B687F"/>
                          </a:solidFill>
                          <a:latin typeface="Arial" panose="020B0604020202020204" pitchFamily="34" charset="0"/>
                          <a:hlinkClick r:id="rId14">
                            <a:extLst>
                              <a:ext uri="{A12FA001-AC4F-418D-AE19-62706E023703}">
                                <ahyp:hlinkClr xmlns:ahyp="http://schemas.microsoft.com/office/drawing/2018/hyperlinkcolor" xmlns="" val="tx"/>
                              </a:ext>
                            </a:extLst>
                          </a:hlinkClick>
                        </a:rPr>
                        <a:t> </a:t>
                      </a:r>
                      <a:r>
                        <a:rPr lang="de-DE" sz="1000" dirty="0" err="1">
                          <a:solidFill>
                            <a:srgbClr val="3B687F"/>
                          </a:solidFill>
                          <a:latin typeface="Arial" panose="020B0604020202020204" pitchFamily="34" charset="0"/>
                          <a:hlinkClick r:id="rId14">
                            <a:extLst>
                              <a:ext uri="{A12FA001-AC4F-418D-AE19-62706E023703}">
                                <ahyp:hlinkClr xmlns:ahyp="http://schemas.microsoft.com/office/drawing/2018/hyperlinkcolor" xmlns="" val="tx"/>
                              </a:ext>
                            </a:extLst>
                          </a:hlinkClick>
                        </a:rPr>
                        <a:t>Sustainability</a:t>
                      </a:r>
                      <a:r>
                        <a:rPr lang="de-DE" sz="1000" dirty="0">
                          <a:solidFill>
                            <a:srgbClr val="3B687F"/>
                          </a:solidFill>
                          <a:latin typeface="Arial" panose="020B0604020202020204" pitchFamily="34" charset="0"/>
                        </a:rPr>
                        <a:t>.</a:t>
                      </a:r>
                    </a:p>
                    <a:p>
                      <a:pPr marL="171450" indent="-171450" algn="l">
                        <a:buFont typeface="Arial" panose="020B0604020202020204" pitchFamily="34" charset="0"/>
                        <a:buChar char="•"/>
                      </a:pPr>
                      <a:r>
                        <a:rPr lang="de-DE" sz="1000" dirty="0">
                          <a:solidFill>
                            <a:srgbClr val="3B687F"/>
                          </a:solidFill>
                          <a:latin typeface="Arial" panose="020B0604020202020204" pitchFamily="34" charset="0"/>
                        </a:rPr>
                        <a:t>Plattform für aktuelle Nachrichten, Fallstudien, Veranstaltungen, Anleitungen und mehr zum Thema nachhaltige Beschaffung aus der ganzen Welt.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79887197"/>
                  </a:ext>
                </a:extLst>
              </a:tr>
            </a:tbl>
          </a:graphicData>
        </a:graphic>
      </p:graphicFrame>
      <p:sp>
        <p:nvSpPr>
          <p:cNvPr id="13" name="Datumsplatzhalter 5">
            <a:extLst>
              <a:ext uri="{FF2B5EF4-FFF2-40B4-BE49-F238E27FC236}">
                <a16:creationId xmlns:a16="http://schemas.microsoft.com/office/drawing/2014/main" id="{E3FE3439-1C17-424D-993F-2CE39870D534}"/>
              </a:ext>
            </a:extLst>
          </p:cNvPr>
          <p:cNvSpPr>
            <a:spLocks noGrp="1"/>
          </p:cNvSpPr>
          <p:nvPr>
            <p:ph type="dt" sz="half" idx="12"/>
          </p:nvPr>
        </p:nvSpPr>
        <p:spPr>
          <a:xfrm>
            <a:off x="431801" y="223838"/>
            <a:ext cx="8450942" cy="476250"/>
          </a:xfrm>
        </p:spPr>
        <p:txBody>
          <a:bodyPr/>
          <a:lstStyle/>
          <a:p>
            <a:r>
              <a:rPr lang="de-DE" smtClean="0"/>
              <a:t>Schulungskonzept für Nachhaltigen Einkauf – 3. Praktische Anwendung &amp; Vernetzung</a:t>
            </a:r>
            <a:endParaRPr lang="de-DE" kern="0">
              <a:cs typeface="Calibri" panose="020F0502020204030204" pitchFamily="34" charset="0"/>
            </a:endParaRPr>
          </a:p>
        </p:txBody>
      </p:sp>
      <p:sp>
        <p:nvSpPr>
          <p:cNvPr id="8" name="Fußzeilenplatzhalter 3">
            <a:extLst>
              <a:ext uri="{FF2B5EF4-FFF2-40B4-BE49-F238E27FC236}">
                <a16:creationId xmlns:a16="http://schemas.microsoft.com/office/drawing/2014/main" id="{94178D18-9CB9-7A4C-98D8-647D3C62025A}"/>
              </a:ext>
            </a:extLst>
          </p:cNvPr>
          <p:cNvSpPr txBox="1">
            <a:spLocks/>
          </p:cNvSpPr>
          <p:nvPr/>
        </p:nvSpPr>
        <p:spPr bwMode="auto">
          <a:xfrm>
            <a:off x="431801" y="6477000"/>
            <a:ext cx="5226049" cy="237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eaLnBrk="0" fontAlgn="base" hangingPunct="0">
              <a:spcBef>
                <a:spcPct val="0"/>
              </a:spcBef>
              <a:spcAft>
                <a:spcPct val="0"/>
              </a:spcAft>
              <a:defRPr sz="1000" kern="1200">
                <a:solidFill>
                  <a:srgbClr val="3B687F"/>
                </a:solidFill>
                <a:latin typeface="Arial" charset="0"/>
                <a:ea typeface="ＭＳ Ｐゴシック"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algn="l"/>
            <a:r>
              <a:rPr lang="de-DE"/>
              <a:t>Die Liste stellt lediglich einen Auszug dar und erhebt keinen Anspruch auf Vollständigkeit</a:t>
            </a:r>
          </a:p>
        </p:txBody>
      </p:sp>
    </p:spTree>
    <p:extLst>
      <p:ext uri="{BB962C8B-B14F-4D97-AF65-F5344CB8AC3E}">
        <p14:creationId xmlns:p14="http://schemas.microsoft.com/office/powerpoint/2010/main" val="3866248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0"/>
          </p:nvPr>
        </p:nvSpPr>
        <p:spPr/>
        <p:txBody>
          <a:bodyPr/>
          <a:lstStyle/>
          <a:p>
            <a:r>
              <a:rPr lang="de-DE" dirty="0" smtClean="0">
                <a:latin typeface="+mn-lt"/>
              </a:rPr>
              <a:t>© LfU / IZU Infozentrum </a:t>
            </a:r>
            <a:r>
              <a:rPr lang="de-DE" dirty="0" err="1" smtClean="0">
                <a:latin typeface="+mn-lt"/>
              </a:rPr>
              <a:t>UmweltWirtschaft</a:t>
            </a:r>
            <a:r>
              <a:rPr lang="de-DE" dirty="0" smtClean="0">
                <a:latin typeface="+mn-lt"/>
              </a:rPr>
              <a:t> / 2022</a:t>
            </a:r>
            <a:endParaRPr lang="de-DE" dirty="0">
              <a:latin typeface="+mn-lt"/>
            </a:endParaRPr>
          </a:p>
        </p:txBody>
      </p:sp>
      <p:sp>
        <p:nvSpPr>
          <p:cNvPr id="5" name="Foliennummernplatzhalter 4"/>
          <p:cNvSpPr>
            <a:spLocks noGrp="1"/>
          </p:cNvSpPr>
          <p:nvPr>
            <p:ph type="sldNum" sz="quarter" idx="4"/>
          </p:nvPr>
        </p:nvSpPr>
        <p:spPr>
          <a:xfrm>
            <a:off x="5905500" y="6477000"/>
            <a:ext cx="478532" cy="280988"/>
          </a:xfrm>
        </p:spPr>
        <p:txBody>
          <a:bodyPr/>
          <a:lstStyle/>
          <a:p>
            <a:fld id="{874F30DA-0C98-471D-8D41-FDABE1A1224B}" type="slidenum">
              <a:rPr lang="de-DE">
                <a:latin typeface="+mn-lt"/>
              </a:rPr>
              <a:pPr/>
              <a:t>5</a:t>
            </a:fld>
            <a:endParaRPr lang="de-DE">
              <a:latin typeface="+mn-lt"/>
            </a:endParaRPr>
          </a:p>
        </p:txBody>
      </p:sp>
      <p:sp>
        <p:nvSpPr>
          <p:cNvPr id="6" name="Datumsplatzhalter 5"/>
          <p:cNvSpPr>
            <a:spLocks noGrp="1"/>
          </p:cNvSpPr>
          <p:nvPr>
            <p:ph type="dt" sz="half" idx="12"/>
          </p:nvPr>
        </p:nvSpPr>
        <p:spPr>
          <a:xfrm>
            <a:off x="431801" y="223838"/>
            <a:ext cx="7752431" cy="476250"/>
          </a:xfrm>
        </p:spPr>
        <p:txBody>
          <a:bodyPr/>
          <a:lstStyle/>
          <a:p>
            <a:r>
              <a:rPr lang="de-DE" smtClean="0"/>
              <a:t>Schulungskonzept für Nachhaltigen Einkauf – Hintergrund, Ziele &amp; Inhalte</a:t>
            </a:r>
            <a:endParaRPr lang="de-DE"/>
          </a:p>
        </p:txBody>
      </p:sp>
      <p:sp>
        <p:nvSpPr>
          <p:cNvPr id="252930" name="Rectangle 2"/>
          <p:cNvSpPr>
            <a:spLocks noGrp="1" noChangeArrowheads="1"/>
          </p:cNvSpPr>
          <p:nvPr>
            <p:ph type="title"/>
          </p:nvPr>
        </p:nvSpPr>
        <p:spPr>
          <a:xfrm>
            <a:off x="431801" y="935038"/>
            <a:ext cx="11425767" cy="500062"/>
          </a:xfrm>
        </p:spPr>
        <p:txBody>
          <a:bodyPr/>
          <a:lstStyle/>
          <a:p>
            <a:r>
              <a:rPr lang="de-DE">
                <a:latin typeface="+mn-lt"/>
              </a:rPr>
              <a:t>Inhaltsverzeichnis</a:t>
            </a:r>
          </a:p>
        </p:txBody>
      </p:sp>
      <p:sp>
        <p:nvSpPr>
          <p:cNvPr id="13" name="Textfeld 12">
            <a:extLst>
              <a:ext uri="{FF2B5EF4-FFF2-40B4-BE49-F238E27FC236}">
                <a16:creationId xmlns:a16="http://schemas.microsoft.com/office/drawing/2014/main" id="{EFD6BC70-5AEC-CA4B-AF8F-726BC447AA2F}"/>
              </a:ext>
            </a:extLst>
          </p:cNvPr>
          <p:cNvSpPr txBox="1"/>
          <p:nvPr/>
        </p:nvSpPr>
        <p:spPr>
          <a:xfrm>
            <a:off x="431800" y="2453113"/>
            <a:ext cx="3528000" cy="3856207"/>
          </a:xfrm>
          <a:prstGeom prst="rect">
            <a:avLst/>
          </a:prstGeom>
          <a:noFill/>
          <a:ln w="19050">
            <a:solidFill>
              <a:schemeClr val="bg1">
                <a:lumMod val="75000"/>
              </a:schemeClr>
            </a:solidFill>
          </a:ln>
        </p:spPr>
        <p:txBody>
          <a:bodyPr wrap="square" tIns="72000" bIns="72000" rtlCol="0" anchor="t" anchorCtr="0">
            <a:noAutofit/>
          </a:bodyPr>
          <a:lstStyle/>
          <a:p>
            <a:pPr marL="193675" indent="-193675" algn="l" eaLnBrk="1" hangingPunct="1">
              <a:lnSpc>
                <a:spcPct val="110000"/>
              </a:lnSpc>
              <a:spcBef>
                <a:spcPts val="900"/>
              </a:spcBef>
              <a:spcAft>
                <a:spcPts val="300"/>
              </a:spcAft>
              <a:buClr>
                <a:srgbClr val="526E7F"/>
              </a:buClr>
              <a:buFontTx/>
              <a:buChar char="•"/>
            </a:pPr>
            <a:r>
              <a:rPr lang="de-DE" sz="1200" b="1">
                <a:solidFill>
                  <a:srgbClr val="3B687F"/>
                </a:solidFill>
                <a:cs typeface="Calibri" panose="020F0502020204030204" pitchFamily="34" charset="0"/>
              </a:rPr>
              <a:t>Steigende Nachhaltigkeitsanforderungen an Unternehmen</a:t>
            </a:r>
          </a:p>
          <a:p>
            <a:pPr marL="444500" lvl="1" indent="-222250" algn="l" eaLnBrk="1" hangingPunct="1">
              <a:lnSpc>
                <a:spcPct val="110000"/>
              </a:lnSpc>
              <a:spcBef>
                <a:spcPts val="300"/>
              </a:spcBef>
              <a:spcAft>
                <a:spcPts val="300"/>
              </a:spcAft>
              <a:buClr>
                <a:srgbClr val="526E7F"/>
              </a:buClr>
              <a:buFontTx/>
              <a:buChar char="•"/>
            </a:pPr>
            <a:r>
              <a:rPr lang="de-DE" sz="1200">
                <a:solidFill>
                  <a:srgbClr val="3B687F"/>
                </a:solidFill>
                <a:cs typeface="Calibri" panose="020F0502020204030204" pitchFamily="34" charset="0"/>
              </a:rPr>
              <a:t>Zentrale Herausforderungen</a:t>
            </a:r>
          </a:p>
          <a:p>
            <a:pPr marL="444500" lvl="1" indent="-222250" algn="l" eaLnBrk="1" hangingPunct="1">
              <a:lnSpc>
                <a:spcPct val="110000"/>
              </a:lnSpc>
              <a:spcBef>
                <a:spcPts val="300"/>
              </a:spcBef>
              <a:spcAft>
                <a:spcPts val="300"/>
              </a:spcAft>
              <a:buClr>
                <a:srgbClr val="526E7F"/>
              </a:buClr>
              <a:buFontTx/>
              <a:buChar char="•"/>
            </a:pPr>
            <a:r>
              <a:rPr lang="de-DE" sz="1200">
                <a:solidFill>
                  <a:srgbClr val="3B687F"/>
                </a:solidFill>
                <a:cs typeface="Calibri" panose="020F0502020204030204" pitchFamily="34" charset="0"/>
              </a:rPr>
              <a:t>Nachhaltigkeitstrends &amp; -entwicklungen</a:t>
            </a:r>
          </a:p>
          <a:p>
            <a:pPr marL="444500" lvl="1" indent="-222250" algn="l" eaLnBrk="1" hangingPunct="1">
              <a:lnSpc>
                <a:spcPct val="110000"/>
              </a:lnSpc>
              <a:spcBef>
                <a:spcPts val="300"/>
              </a:spcBef>
              <a:spcAft>
                <a:spcPts val="300"/>
              </a:spcAft>
              <a:buClr>
                <a:srgbClr val="526E7F"/>
              </a:buClr>
              <a:buFontTx/>
              <a:buChar char="•"/>
            </a:pPr>
            <a:r>
              <a:rPr lang="de-DE" sz="1200">
                <a:solidFill>
                  <a:srgbClr val="3B687F"/>
                </a:solidFill>
                <a:cs typeface="Calibri" panose="020F0502020204030204" pitchFamily="34" charset="0"/>
              </a:rPr>
              <a:t>Regulatorischer Rahmen</a:t>
            </a:r>
            <a:endParaRPr lang="de-DE" sz="1200">
              <a:solidFill>
                <a:srgbClr val="3B687F"/>
              </a:solidFill>
              <a:latin typeface="+mn-lt"/>
              <a:cs typeface="Calibri" panose="020F0502020204030204" pitchFamily="34" charset="0"/>
            </a:endParaRPr>
          </a:p>
          <a:p>
            <a:pPr marL="193675" indent="-193675" algn="l" eaLnBrk="1" hangingPunct="1">
              <a:lnSpc>
                <a:spcPct val="110000"/>
              </a:lnSpc>
              <a:spcBef>
                <a:spcPts val="900"/>
              </a:spcBef>
              <a:spcAft>
                <a:spcPts val="300"/>
              </a:spcAft>
              <a:buClr>
                <a:srgbClr val="526E7F"/>
              </a:buClr>
              <a:buFontTx/>
              <a:buChar char="•"/>
            </a:pPr>
            <a:r>
              <a:rPr lang="de-DE" sz="1200" b="1">
                <a:solidFill>
                  <a:srgbClr val="3B687F"/>
                </a:solidFill>
                <a:cs typeface="Calibri" panose="020F0502020204030204" pitchFamily="34" charset="0"/>
              </a:rPr>
              <a:t>Die besondere Rolle des Einkaufs für Nachhaltigkeit</a:t>
            </a:r>
          </a:p>
          <a:p>
            <a:pPr marL="444500" lvl="1" indent="-222250" algn="l" eaLnBrk="1" hangingPunct="1">
              <a:lnSpc>
                <a:spcPct val="110000"/>
              </a:lnSpc>
              <a:spcBef>
                <a:spcPts val="300"/>
              </a:spcBef>
              <a:spcAft>
                <a:spcPts val="300"/>
              </a:spcAft>
              <a:buClr>
                <a:srgbClr val="526E7F"/>
              </a:buClr>
              <a:buFontTx/>
              <a:buChar char="•"/>
            </a:pPr>
            <a:r>
              <a:rPr lang="de-DE" sz="1200">
                <a:solidFill>
                  <a:srgbClr val="3B687F"/>
                </a:solidFill>
                <a:cs typeface="Calibri" panose="020F0502020204030204" pitchFamily="34" charset="0"/>
              </a:rPr>
              <a:t>Der Einkauf als Multiplikator</a:t>
            </a:r>
          </a:p>
          <a:p>
            <a:pPr marL="444500" lvl="1" indent="-222250" algn="l" eaLnBrk="1" hangingPunct="1">
              <a:lnSpc>
                <a:spcPct val="110000"/>
              </a:lnSpc>
              <a:spcBef>
                <a:spcPts val="300"/>
              </a:spcBef>
              <a:spcAft>
                <a:spcPts val="300"/>
              </a:spcAft>
              <a:buClr>
                <a:srgbClr val="526E7F"/>
              </a:buClr>
              <a:buFontTx/>
              <a:buChar char="•"/>
            </a:pPr>
            <a:r>
              <a:rPr lang="de-DE" sz="1200">
                <a:solidFill>
                  <a:srgbClr val="3B687F"/>
                </a:solidFill>
                <a:cs typeface="Calibri" panose="020F0502020204030204" pitchFamily="34" charset="0"/>
              </a:rPr>
              <a:t>Der Business Case für Nachhaltige Beschaffung</a:t>
            </a:r>
            <a:endParaRPr lang="de-DE" sz="1200">
              <a:solidFill>
                <a:srgbClr val="3B687F"/>
              </a:solidFill>
              <a:latin typeface="+mn-lt"/>
              <a:cs typeface="Calibri" panose="020F0502020204030204" pitchFamily="34" charset="0"/>
            </a:endParaRPr>
          </a:p>
          <a:p>
            <a:pPr marL="171450" lvl="0" indent="-171450" algn="l">
              <a:lnSpc>
                <a:spcPct val="110000"/>
              </a:lnSpc>
              <a:spcBef>
                <a:spcPts val="300"/>
              </a:spcBef>
              <a:spcAft>
                <a:spcPts val="300"/>
              </a:spcAft>
              <a:buClr>
                <a:srgbClr val="526E7F"/>
              </a:buClr>
              <a:buFont typeface="Arial" panose="020B0604020202020204" pitchFamily="34" charset="0"/>
              <a:buChar char="•"/>
            </a:pPr>
            <a:endParaRPr lang="de-DE" sz="1200">
              <a:solidFill>
                <a:srgbClr val="3B687F"/>
              </a:solidFill>
              <a:latin typeface="+mn-lt"/>
              <a:cs typeface="Calibri" panose="020F0502020204030204" pitchFamily="34" charset="0"/>
            </a:endParaRPr>
          </a:p>
          <a:p>
            <a:pPr marL="171450" lvl="0" indent="-171450" algn="l">
              <a:lnSpc>
                <a:spcPct val="110000"/>
              </a:lnSpc>
              <a:spcBef>
                <a:spcPts val="300"/>
              </a:spcBef>
              <a:spcAft>
                <a:spcPts val="300"/>
              </a:spcAft>
              <a:buClr>
                <a:srgbClr val="526E7F"/>
              </a:buClr>
              <a:buFont typeface="Arial" panose="020B0604020202020204" pitchFamily="34" charset="0"/>
              <a:buChar char="•"/>
            </a:pPr>
            <a:endParaRPr lang="de-DE" sz="1200">
              <a:solidFill>
                <a:srgbClr val="3B687F"/>
              </a:solidFill>
              <a:latin typeface="+mn-lt"/>
              <a:cs typeface="Calibri" panose="020F0502020204030204" pitchFamily="34" charset="0"/>
            </a:endParaRPr>
          </a:p>
        </p:txBody>
      </p:sp>
      <p:sp>
        <p:nvSpPr>
          <p:cNvPr id="14" name="Textfeld 13">
            <a:extLst>
              <a:ext uri="{FF2B5EF4-FFF2-40B4-BE49-F238E27FC236}">
                <a16:creationId xmlns:a16="http://schemas.microsoft.com/office/drawing/2014/main" id="{83FBEA9C-5A92-BB4D-BCCF-8EB7A5F56EDD}"/>
              </a:ext>
            </a:extLst>
          </p:cNvPr>
          <p:cNvSpPr txBox="1"/>
          <p:nvPr/>
        </p:nvSpPr>
        <p:spPr>
          <a:xfrm>
            <a:off x="4308016" y="2459937"/>
            <a:ext cx="3528000" cy="3856207"/>
          </a:xfrm>
          <a:prstGeom prst="rect">
            <a:avLst/>
          </a:prstGeom>
          <a:noFill/>
          <a:ln w="19050">
            <a:solidFill>
              <a:schemeClr val="bg1">
                <a:lumMod val="75000"/>
              </a:schemeClr>
            </a:solidFill>
          </a:ln>
        </p:spPr>
        <p:txBody>
          <a:bodyPr wrap="square" tIns="72000" bIns="72000" rtlCol="0" anchor="t" anchorCtr="0">
            <a:noAutofit/>
          </a:bodyPr>
          <a:lstStyle>
            <a:defPPr>
              <a:defRPr lang="de-DE"/>
            </a:defPPr>
            <a:lvl1pPr marL="193675" indent="-193675" algn="l" eaLnBrk="1" hangingPunct="1">
              <a:lnSpc>
                <a:spcPct val="110000"/>
              </a:lnSpc>
              <a:spcBef>
                <a:spcPts val="300"/>
              </a:spcBef>
              <a:spcAft>
                <a:spcPts val="300"/>
              </a:spcAft>
              <a:buClr>
                <a:srgbClr val="526E7F"/>
              </a:buClr>
              <a:buFontTx/>
              <a:buChar char="•"/>
              <a:defRPr sz="1300">
                <a:solidFill>
                  <a:srgbClr val="3B687F"/>
                </a:solidFill>
                <a:latin typeface="+mn-lt"/>
                <a:cs typeface="Calibri" panose="020F0502020204030204" pitchFamily="34" charset="0"/>
              </a:defRPr>
            </a:lvl1pPr>
            <a:lvl2pPr marL="444500" lvl="1" indent="-222250" algn="l" eaLnBrk="1" hangingPunct="1">
              <a:lnSpc>
                <a:spcPct val="110000"/>
              </a:lnSpc>
              <a:spcBef>
                <a:spcPts val="300"/>
              </a:spcBef>
              <a:spcAft>
                <a:spcPts val="300"/>
              </a:spcAft>
              <a:buClr>
                <a:srgbClr val="526E7F"/>
              </a:buClr>
              <a:buFontTx/>
              <a:buChar char="•"/>
              <a:defRPr sz="1300">
                <a:solidFill>
                  <a:srgbClr val="3B687F"/>
                </a:solidFill>
                <a:latin typeface="+mn-lt"/>
                <a:cs typeface="Calibri" panose="020F0502020204030204" pitchFamily="34" charset="0"/>
              </a:defRPr>
            </a:lvl2pPr>
          </a:lstStyle>
          <a:p>
            <a:pPr>
              <a:spcBef>
                <a:spcPts val="900"/>
              </a:spcBef>
            </a:pPr>
            <a:r>
              <a:rPr lang="de-DE" sz="1200" b="1">
                <a:latin typeface="Arial" charset="0"/>
              </a:rPr>
              <a:t>Nachhaltigkeit im Beschaffungsprozess</a:t>
            </a:r>
          </a:p>
          <a:p>
            <a:pPr lvl="1"/>
            <a:r>
              <a:rPr lang="de-DE" sz="1200"/>
              <a:t>Nachhaltige Beschaffungsstrategie</a:t>
            </a:r>
          </a:p>
          <a:p>
            <a:pPr lvl="1"/>
            <a:r>
              <a:rPr lang="de-DE" sz="1200"/>
              <a:t>Nachhaltiges Lieferantenmanagement</a:t>
            </a:r>
          </a:p>
          <a:p>
            <a:pPr lvl="1"/>
            <a:r>
              <a:rPr lang="de-DE" sz="1200"/>
              <a:t>Weitere Beschaffungsprozesse</a:t>
            </a:r>
          </a:p>
          <a:p>
            <a:pPr lvl="1"/>
            <a:r>
              <a:rPr lang="de-DE" sz="1200"/>
              <a:t>Fokus: Lieferkettensorgfaltspflichtengesetz</a:t>
            </a:r>
          </a:p>
          <a:p>
            <a:pPr>
              <a:spcBef>
                <a:spcPts val="900"/>
              </a:spcBef>
            </a:pPr>
            <a:r>
              <a:rPr lang="de-DE" sz="1200" b="1">
                <a:latin typeface="Arial" charset="0"/>
              </a:rPr>
              <a:t>Methoden, Standards &amp; Tools für die Nachhaltige Beschaffung</a:t>
            </a:r>
          </a:p>
          <a:p>
            <a:pPr lvl="1"/>
            <a:r>
              <a:rPr lang="de-DE" sz="1200"/>
              <a:t>Checkliste Nachhaltige Beschaffung</a:t>
            </a:r>
          </a:p>
          <a:p>
            <a:pPr lvl="1"/>
            <a:r>
              <a:rPr lang="de-DE" sz="1200"/>
              <a:t>Standards, Ratings &amp; Rankings</a:t>
            </a:r>
          </a:p>
          <a:p>
            <a:pPr lvl="1"/>
            <a:r>
              <a:rPr lang="de-DE" sz="1200"/>
              <a:t>Systeme &amp; Tools</a:t>
            </a:r>
          </a:p>
        </p:txBody>
      </p:sp>
      <p:sp>
        <p:nvSpPr>
          <p:cNvPr id="15" name="AutoShape 11">
            <a:extLst>
              <a:ext uri="{FF2B5EF4-FFF2-40B4-BE49-F238E27FC236}">
                <a16:creationId xmlns:a16="http://schemas.microsoft.com/office/drawing/2014/main" id="{84ED35F8-DA99-874D-BEF0-40EF323B738B}"/>
              </a:ext>
            </a:extLst>
          </p:cNvPr>
          <p:cNvSpPr>
            <a:spLocks noChangeArrowheads="1"/>
          </p:cNvSpPr>
          <p:nvPr/>
        </p:nvSpPr>
        <p:spPr bwMode="gray">
          <a:xfrm>
            <a:off x="431800" y="1611512"/>
            <a:ext cx="3690000" cy="665189"/>
          </a:xfrm>
          <a:prstGeom prst="homePlate">
            <a:avLst>
              <a:gd name="adj" fmla="val 20219"/>
            </a:avLst>
          </a:prstGeom>
          <a:noFill/>
          <a:ln w="19050" algn="ctr">
            <a:solidFill>
              <a:schemeClr val="bg1">
                <a:lumMod val="75000"/>
              </a:schemeClr>
            </a:solidFill>
            <a:miter lim="800000"/>
            <a:headEnd type="none" w="sm" len="sm"/>
            <a:tailEnd type="none" w="sm" len="sm"/>
          </a:ln>
        </p:spPr>
        <p:txBody>
          <a:bodyPr wrap="square" lIns="36000" tIns="36000" rIns="36000" bIns="36000" anchor="ctr"/>
          <a:lstStyle/>
          <a:p>
            <a:pPr algn="ctr">
              <a:lnSpc>
                <a:spcPct val="106000"/>
              </a:lnSpc>
              <a:buClr>
                <a:srgbClr val="000000"/>
              </a:buClr>
              <a:defRPr/>
            </a:pPr>
            <a:r>
              <a:rPr lang="de-DE" sz="1600" b="1" kern="0">
                <a:solidFill>
                  <a:srgbClr val="3B687F"/>
                </a:solidFill>
                <a:latin typeface="+mn-lt"/>
                <a:cs typeface="Calibri" panose="020F0502020204030204" pitchFamily="34" charset="0"/>
              </a:rPr>
              <a:t>Bedeutung der</a:t>
            </a:r>
            <a:br>
              <a:rPr lang="de-DE" sz="1600" b="1" kern="0">
                <a:solidFill>
                  <a:srgbClr val="3B687F"/>
                </a:solidFill>
                <a:latin typeface="+mn-lt"/>
                <a:cs typeface="Calibri" panose="020F0502020204030204" pitchFamily="34" charset="0"/>
              </a:rPr>
            </a:br>
            <a:r>
              <a:rPr lang="de-DE" sz="1600" b="1" kern="0">
                <a:solidFill>
                  <a:srgbClr val="3B687F"/>
                </a:solidFill>
                <a:latin typeface="+mn-lt"/>
                <a:cs typeface="Calibri" panose="020F0502020204030204" pitchFamily="34" charset="0"/>
              </a:rPr>
              <a:t>Nachhaltigen Beschaffung</a:t>
            </a:r>
          </a:p>
        </p:txBody>
      </p:sp>
      <p:sp>
        <p:nvSpPr>
          <p:cNvPr id="16" name="AutoShape 10">
            <a:extLst>
              <a:ext uri="{FF2B5EF4-FFF2-40B4-BE49-F238E27FC236}">
                <a16:creationId xmlns:a16="http://schemas.microsoft.com/office/drawing/2014/main" id="{1BBDAB15-EBE6-2643-A6D7-06B04434029A}"/>
              </a:ext>
            </a:extLst>
          </p:cNvPr>
          <p:cNvSpPr>
            <a:spLocks noChangeArrowheads="1"/>
          </p:cNvSpPr>
          <p:nvPr/>
        </p:nvSpPr>
        <p:spPr bwMode="gray">
          <a:xfrm>
            <a:off x="4308016" y="1612555"/>
            <a:ext cx="3690000" cy="664317"/>
          </a:xfrm>
          <a:prstGeom prst="chevron">
            <a:avLst>
              <a:gd name="adj" fmla="val 21029"/>
            </a:avLst>
          </a:prstGeom>
          <a:noFill/>
          <a:ln w="19050" algn="ctr">
            <a:solidFill>
              <a:schemeClr val="bg1">
                <a:lumMod val="75000"/>
              </a:schemeClr>
            </a:solidFill>
            <a:miter lim="800000"/>
            <a:headEnd type="none" w="sm" len="sm"/>
            <a:tailEnd type="none" w="sm" len="sm"/>
          </a:ln>
        </p:spPr>
        <p:txBody>
          <a:bodyPr wrap="square" lIns="36000" tIns="36000" rIns="36000" bIns="36000" anchor="ctr"/>
          <a:lstStyle/>
          <a:p>
            <a:pPr algn="ctr">
              <a:lnSpc>
                <a:spcPct val="106000"/>
              </a:lnSpc>
              <a:buClr>
                <a:srgbClr val="000000"/>
              </a:buClr>
              <a:defRPr/>
            </a:pPr>
            <a:r>
              <a:rPr lang="de-DE" sz="1600" b="1" kern="0">
                <a:solidFill>
                  <a:srgbClr val="3B687F"/>
                </a:solidFill>
                <a:latin typeface="+mn-lt"/>
                <a:cs typeface="Calibri" panose="020F0502020204030204" pitchFamily="34" charset="0"/>
              </a:rPr>
              <a:t>Fachwissen &amp; Methodenkompetenz</a:t>
            </a:r>
          </a:p>
        </p:txBody>
      </p:sp>
      <p:sp>
        <p:nvSpPr>
          <p:cNvPr id="10" name="Textfeld 9">
            <a:extLst>
              <a:ext uri="{FF2B5EF4-FFF2-40B4-BE49-F238E27FC236}">
                <a16:creationId xmlns:a16="http://schemas.microsoft.com/office/drawing/2014/main" id="{8E929AAB-C401-A04E-8654-96D3D43814E3}"/>
              </a:ext>
            </a:extLst>
          </p:cNvPr>
          <p:cNvSpPr txBox="1"/>
          <p:nvPr/>
        </p:nvSpPr>
        <p:spPr>
          <a:xfrm>
            <a:off x="8184232" y="2453113"/>
            <a:ext cx="3528000" cy="3856207"/>
          </a:xfrm>
          <a:prstGeom prst="rect">
            <a:avLst/>
          </a:prstGeom>
          <a:noFill/>
          <a:ln w="19050">
            <a:solidFill>
              <a:schemeClr val="bg1">
                <a:lumMod val="75000"/>
              </a:schemeClr>
            </a:solidFill>
          </a:ln>
        </p:spPr>
        <p:txBody>
          <a:bodyPr wrap="square" tIns="72000" bIns="72000" rtlCol="0" anchor="t" anchorCtr="0">
            <a:noAutofit/>
          </a:bodyPr>
          <a:lstStyle>
            <a:defPPr>
              <a:defRPr lang="de-DE"/>
            </a:defPPr>
            <a:lvl1pPr marL="193675" indent="-193675" algn="l" eaLnBrk="1" hangingPunct="1">
              <a:lnSpc>
                <a:spcPct val="110000"/>
              </a:lnSpc>
              <a:spcBef>
                <a:spcPts val="300"/>
              </a:spcBef>
              <a:spcAft>
                <a:spcPts val="300"/>
              </a:spcAft>
              <a:buClr>
                <a:srgbClr val="526E7F"/>
              </a:buClr>
              <a:buFontTx/>
              <a:buChar char="•"/>
              <a:defRPr sz="1300">
                <a:solidFill>
                  <a:srgbClr val="3B687F"/>
                </a:solidFill>
                <a:latin typeface="+mn-lt"/>
                <a:cs typeface="Calibri" panose="020F0502020204030204" pitchFamily="34" charset="0"/>
              </a:defRPr>
            </a:lvl1pPr>
            <a:lvl2pPr marL="444500" lvl="1" indent="-222250" algn="l" eaLnBrk="1" hangingPunct="1">
              <a:lnSpc>
                <a:spcPct val="110000"/>
              </a:lnSpc>
              <a:spcBef>
                <a:spcPts val="300"/>
              </a:spcBef>
              <a:spcAft>
                <a:spcPts val="300"/>
              </a:spcAft>
              <a:buClr>
                <a:srgbClr val="526E7F"/>
              </a:buClr>
              <a:buFontTx/>
              <a:buChar char="•"/>
              <a:defRPr sz="1300">
                <a:solidFill>
                  <a:srgbClr val="3B687F"/>
                </a:solidFill>
                <a:latin typeface="+mn-lt"/>
                <a:cs typeface="Calibri" panose="020F0502020204030204" pitchFamily="34" charset="0"/>
              </a:defRPr>
            </a:lvl2pPr>
          </a:lstStyle>
          <a:p>
            <a:r>
              <a:rPr lang="de-DE" sz="1200" b="1"/>
              <a:t>Praktische Anwendung für Einkäufer</a:t>
            </a:r>
          </a:p>
          <a:p>
            <a:pPr lvl="1"/>
            <a:r>
              <a:rPr lang="de-DE" sz="1200"/>
              <a:t>Weitere Fallbeispiele</a:t>
            </a:r>
          </a:p>
          <a:p>
            <a:pPr lvl="1"/>
            <a:r>
              <a:rPr lang="de-DE" sz="1200"/>
              <a:t>Fokus: Einkauf &amp; Kreislaufwirtschaft</a:t>
            </a:r>
          </a:p>
          <a:p>
            <a:pPr lvl="1"/>
            <a:r>
              <a:rPr lang="de-DE" sz="1200"/>
              <a:t>Praxisaufgaben</a:t>
            </a:r>
          </a:p>
          <a:p>
            <a:pPr>
              <a:spcBef>
                <a:spcPts val="900"/>
              </a:spcBef>
            </a:pPr>
            <a:r>
              <a:rPr lang="de-DE" sz="1200" b="1">
                <a:latin typeface="Arial" charset="0"/>
              </a:rPr>
              <a:t>Austauschmöglichkeiten &amp; Vernetzung zu Nachhaltigem Einkauf</a:t>
            </a:r>
          </a:p>
          <a:p>
            <a:pPr lvl="1"/>
            <a:r>
              <a:rPr lang="de-DE" sz="1200"/>
              <a:t>Austauschplattformen</a:t>
            </a:r>
          </a:p>
          <a:p>
            <a:pPr lvl="1"/>
            <a:r>
              <a:rPr lang="de-DE" sz="1200"/>
              <a:t>Trainings &amp; Weiterbildungen</a:t>
            </a:r>
          </a:p>
        </p:txBody>
      </p:sp>
      <p:sp>
        <p:nvSpPr>
          <p:cNvPr id="11" name="AutoShape 10">
            <a:extLst>
              <a:ext uri="{FF2B5EF4-FFF2-40B4-BE49-F238E27FC236}">
                <a16:creationId xmlns:a16="http://schemas.microsoft.com/office/drawing/2014/main" id="{A795D83A-72D5-E74F-B772-A9820C4B3886}"/>
              </a:ext>
            </a:extLst>
          </p:cNvPr>
          <p:cNvSpPr>
            <a:spLocks noChangeArrowheads="1"/>
          </p:cNvSpPr>
          <p:nvPr/>
        </p:nvSpPr>
        <p:spPr bwMode="gray">
          <a:xfrm>
            <a:off x="8184232" y="1612555"/>
            <a:ext cx="3690000" cy="664317"/>
          </a:xfrm>
          <a:prstGeom prst="chevron">
            <a:avLst>
              <a:gd name="adj" fmla="val 21029"/>
            </a:avLst>
          </a:prstGeom>
          <a:noFill/>
          <a:ln w="19050" algn="ctr">
            <a:solidFill>
              <a:schemeClr val="bg1">
                <a:lumMod val="75000"/>
              </a:schemeClr>
            </a:solidFill>
            <a:miter lim="800000"/>
            <a:headEnd type="none" w="sm" len="sm"/>
            <a:tailEnd type="none" w="sm" len="sm"/>
          </a:ln>
        </p:spPr>
        <p:txBody>
          <a:bodyPr wrap="square" lIns="36000" tIns="36000" rIns="36000" bIns="36000" anchor="ctr"/>
          <a:lstStyle/>
          <a:p>
            <a:pPr algn="ctr">
              <a:lnSpc>
                <a:spcPct val="106000"/>
              </a:lnSpc>
              <a:buClr>
                <a:srgbClr val="000000"/>
              </a:buClr>
              <a:defRPr/>
            </a:pPr>
            <a:r>
              <a:rPr lang="de-DE" sz="1600" b="1" kern="0">
                <a:solidFill>
                  <a:srgbClr val="3B687F"/>
                </a:solidFill>
                <a:latin typeface="+mn-lt"/>
                <a:cs typeface="Calibri" panose="020F0502020204030204" pitchFamily="34" charset="0"/>
              </a:rPr>
              <a:t>Praktische Anwendung &amp; </a:t>
            </a:r>
            <a:br>
              <a:rPr lang="de-DE" sz="1600" b="1" kern="0">
                <a:solidFill>
                  <a:srgbClr val="3B687F"/>
                </a:solidFill>
                <a:latin typeface="+mn-lt"/>
                <a:cs typeface="Calibri" panose="020F0502020204030204" pitchFamily="34" charset="0"/>
              </a:rPr>
            </a:br>
            <a:r>
              <a:rPr lang="de-DE" sz="1600" b="1" kern="0">
                <a:solidFill>
                  <a:srgbClr val="3B687F"/>
                </a:solidFill>
                <a:latin typeface="+mn-lt"/>
                <a:cs typeface="Calibri" panose="020F0502020204030204" pitchFamily="34" charset="0"/>
              </a:rPr>
              <a:t>Vernetzung</a:t>
            </a:r>
          </a:p>
        </p:txBody>
      </p:sp>
      <p:sp>
        <p:nvSpPr>
          <p:cNvPr id="3" name="Oval 2">
            <a:extLst>
              <a:ext uri="{FF2B5EF4-FFF2-40B4-BE49-F238E27FC236}">
                <a16:creationId xmlns:a16="http://schemas.microsoft.com/office/drawing/2014/main" id="{F4B95520-81C6-5D49-AF5B-F948477EEF1D}"/>
              </a:ext>
            </a:extLst>
          </p:cNvPr>
          <p:cNvSpPr/>
          <p:nvPr/>
        </p:nvSpPr>
        <p:spPr bwMode="auto">
          <a:xfrm>
            <a:off x="551416" y="1800106"/>
            <a:ext cx="288000" cy="288000"/>
          </a:xfrm>
          <a:prstGeom prst="ellipse">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a:ln>
                  <a:noFill/>
                </a:ln>
                <a:solidFill>
                  <a:srgbClr val="3B687F"/>
                </a:solidFill>
                <a:effectLst/>
                <a:latin typeface="Arial" charset="0"/>
                <a:ea typeface="ＭＳ Ｐゴシック" charset="-128"/>
              </a:rPr>
              <a:t>1</a:t>
            </a:r>
          </a:p>
        </p:txBody>
      </p:sp>
      <p:sp>
        <p:nvSpPr>
          <p:cNvPr id="17" name="Oval 16">
            <a:extLst>
              <a:ext uri="{FF2B5EF4-FFF2-40B4-BE49-F238E27FC236}">
                <a16:creationId xmlns:a16="http://schemas.microsoft.com/office/drawing/2014/main" id="{53ECD448-A538-FF4D-944B-A38DDE6E06BF}"/>
              </a:ext>
            </a:extLst>
          </p:cNvPr>
          <p:cNvSpPr/>
          <p:nvPr/>
        </p:nvSpPr>
        <p:spPr bwMode="auto">
          <a:xfrm>
            <a:off x="4563736" y="1800106"/>
            <a:ext cx="288000" cy="288000"/>
          </a:xfrm>
          <a:prstGeom prst="ellipse">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b="1">
                <a:solidFill>
                  <a:srgbClr val="3B687F"/>
                </a:solidFill>
              </a:rPr>
              <a:t>2</a:t>
            </a:r>
            <a:endParaRPr kumimoji="0" lang="en-US" sz="1600" b="1" i="0" u="none" strike="noStrike" cap="none" normalizeH="0" baseline="0">
              <a:ln>
                <a:noFill/>
              </a:ln>
              <a:solidFill>
                <a:srgbClr val="3B687F"/>
              </a:solidFill>
              <a:effectLst/>
            </a:endParaRPr>
          </a:p>
        </p:txBody>
      </p:sp>
      <p:sp>
        <p:nvSpPr>
          <p:cNvPr id="18" name="Oval 17">
            <a:extLst>
              <a:ext uri="{FF2B5EF4-FFF2-40B4-BE49-F238E27FC236}">
                <a16:creationId xmlns:a16="http://schemas.microsoft.com/office/drawing/2014/main" id="{5C2F358E-3EDD-E64D-BF29-F86DCFB95848}"/>
              </a:ext>
            </a:extLst>
          </p:cNvPr>
          <p:cNvSpPr/>
          <p:nvPr/>
        </p:nvSpPr>
        <p:spPr bwMode="auto">
          <a:xfrm>
            <a:off x="8452168" y="1800106"/>
            <a:ext cx="288000" cy="288000"/>
          </a:xfrm>
          <a:prstGeom prst="ellipse">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b="1">
                <a:solidFill>
                  <a:srgbClr val="3B687F"/>
                </a:solidFill>
              </a:rPr>
              <a:t>3</a:t>
            </a:r>
            <a:endParaRPr kumimoji="0" lang="en-US" sz="1600" b="1" i="0" u="none" strike="noStrike" cap="none" normalizeH="0" baseline="0">
              <a:ln>
                <a:noFill/>
              </a:ln>
              <a:solidFill>
                <a:srgbClr val="3B687F"/>
              </a:solidFill>
              <a:effectLst/>
            </a:endParaRPr>
          </a:p>
        </p:txBody>
      </p:sp>
    </p:spTree>
    <p:extLst>
      <p:ext uri="{BB962C8B-B14F-4D97-AF65-F5344CB8AC3E}">
        <p14:creationId xmlns:p14="http://schemas.microsoft.com/office/powerpoint/2010/main" val="40053741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032746-FDC1-F642-8CE8-4CE6A6B7BBF6}"/>
              </a:ext>
            </a:extLst>
          </p:cNvPr>
          <p:cNvSpPr>
            <a:spLocks noGrp="1"/>
          </p:cNvSpPr>
          <p:nvPr>
            <p:ph type="title"/>
          </p:nvPr>
        </p:nvSpPr>
        <p:spPr>
          <a:xfrm>
            <a:off x="431801" y="935038"/>
            <a:ext cx="11425767" cy="500062"/>
          </a:xfrm>
        </p:spPr>
        <p:txBody>
          <a:bodyPr/>
          <a:lstStyle/>
          <a:p>
            <a:r>
              <a:rPr lang="de-DE"/>
              <a:t>Vernetzung zu Nachhaltigem Einkauf – Brancheninitiativen und Verbände</a:t>
            </a:r>
          </a:p>
        </p:txBody>
      </p:sp>
      <p:sp>
        <p:nvSpPr>
          <p:cNvPr id="4" name="Fußzeilenplatzhalter 3">
            <a:extLst>
              <a:ext uri="{FF2B5EF4-FFF2-40B4-BE49-F238E27FC236}">
                <a16:creationId xmlns:a16="http://schemas.microsoft.com/office/drawing/2014/main" id="{D541BC83-5765-AA42-8516-56B026E39D64}"/>
              </a:ext>
            </a:extLst>
          </p:cNvPr>
          <p:cNvSpPr>
            <a:spLocks noGrp="1"/>
          </p:cNvSpPr>
          <p:nvPr>
            <p:ph type="ftr" sz="quarter" idx="10"/>
          </p:nvPr>
        </p:nvSpPr>
        <p:spPr/>
        <p:txBody>
          <a:bodyPr/>
          <a:lstStyle/>
          <a:p>
            <a:r>
              <a:rPr lang="de-DE" dirty="0" smtClean="0"/>
              <a:t>© LfU / IZU Infozentrum </a:t>
            </a:r>
            <a:r>
              <a:rPr lang="de-DE" dirty="0" err="1" smtClean="0"/>
              <a:t>UmweltWirtschaft</a:t>
            </a:r>
            <a:r>
              <a:rPr lang="de-DE" dirty="0" smtClean="0"/>
              <a:t> / 2022</a:t>
            </a:r>
            <a:endParaRPr lang="de-DE" dirty="0"/>
          </a:p>
        </p:txBody>
      </p:sp>
      <p:sp>
        <p:nvSpPr>
          <p:cNvPr id="6" name="Foliennummernplatzhalter 5">
            <a:extLst>
              <a:ext uri="{FF2B5EF4-FFF2-40B4-BE49-F238E27FC236}">
                <a16:creationId xmlns:a16="http://schemas.microsoft.com/office/drawing/2014/main" id="{1F327968-3A89-9C4C-A16A-755E0A964D3A}"/>
              </a:ext>
            </a:extLst>
          </p:cNvPr>
          <p:cNvSpPr>
            <a:spLocks noGrp="1"/>
          </p:cNvSpPr>
          <p:nvPr>
            <p:ph type="sldNum" sz="quarter" idx="4"/>
          </p:nvPr>
        </p:nvSpPr>
        <p:spPr/>
        <p:txBody>
          <a:bodyPr/>
          <a:lstStyle/>
          <a:p>
            <a:fld id="{894680D0-7A83-433A-9719-C4143F27F647}" type="slidenum">
              <a:rPr lang="de-DE" smtClean="0"/>
              <a:pPr/>
              <a:t>50</a:t>
            </a:fld>
            <a:endParaRPr lang="de-DE"/>
          </a:p>
        </p:txBody>
      </p:sp>
      <p:sp>
        <p:nvSpPr>
          <p:cNvPr id="9" name="Textfeld 8">
            <a:extLst>
              <a:ext uri="{FF2B5EF4-FFF2-40B4-BE49-F238E27FC236}">
                <a16:creationId xmlns:a16="http://schemas.microsoft.com/office/drawing/2014/main" id="{B21A79A7-DC59-F449-84D4-BEE95CB2B375}"/>
              </a:ext>
            </a:extLst>
          </p:cNvPr>
          <p:cNvSpPr txBox="1"/>
          <p:nvPr/>
        </p:nvSpPr>
        <p:spPr>
          <a:xfrm>
            <a:off x="431801" y="1628774"/>
            <a:ext cx="9048575" cy="492443"/>
          </a:xfrm>
          <a:prstGeom prst="rect">
            <a:avLst/>
          </a:prstGeom>
          <a:noFill/>
        </p:spPr>
        <p:txBody>
          <a:bodyPr wrap="square" rtlCol="0">
            <a:spAutoFit/>
          </a:bodyPr>
          <a:lstStyle/>
          <a:p>
            <a:pPr algn="l"/>
            <a:r>
              <a:rPr lang="de-DE" sz="1300">
                <a:solidFill>
                  <a:srgbClr val="3B687F"/>
                </a:solidFill>
              </a:rPr>
              <a:t>Ein Vielfallt von Brancheninitiativen unterstützt Unternehmen dabei, neue Standards für Branchen zu entwickeln, den Austausch zu fördern und ökologische und soziale Rahmenbedingungen in den Lieferketten zu verbessern.</a:t>
            </a:r>
          </a:p>
        </p:txBody>
      </p:sp>
      <p:sp>
        <p:nvSpPr>
          <p:cNvPr id="13" name="Rechteck 12">
            <a:extLst>
              <a:ext uri="{FF2B5EF4-FFF2-40B4-BE49-F238E27FC236}">
                <a16:creationId xmlns:a16="http://schemas.microsoft.com/office/drawing/2014/main" id="{5F1470DD-DE99-8D4F-B891-7A667015243D}"/>
              </a:ext>
            </a:extLst>
          </p:cNvPr>
          <p:cNvSpPr/>
          <p:nvPr/>
        </p:nvSpPr>
        <p:spPr bwMode="auto">
          <a:xfrm>
            <a:off x="9624392" y="1628774"/>
            <a:ext cx="2232646" cy="4701600"/>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0000" tIns="72000" rIns="91440" bIns="72000" numCol="1" rtlCol="0" anchor="t" anchorCtr="0" compatLnSpc="1">
            <a:prstTxWarp prst="textNoShape">
              <a:avLst/>
            </a:prstTxWarp>
          </a:bodyPr>
          <a:lstStyle/>
          <a:p>
            <a:pPr marL="182563" marR="0" algn="l" defTabSz="914400" rtl="0" eaLnBrk="0" fontAlgn="base" latinLnBrk="0" hangingPunct="0">
              <a:lnSpc>
                <a:spcPct val="100000"/>
              </a:lnSpc>
              <a:spcBef>
                <a:spcPct val="0"/>
              </a:spcBef>
              <a:spcAft>
                <a:spcPts val="600"/>
              </a:spcAft>
              <a:buClrTx/>
              <a:buSzTx/>
              <a:buFontTx/>
              <a:buNone/>
            </a:pPr>
            <a:r>
              <a:rPr kumimoji="0" lang="de-DE" sz="1000" b="1" i="0" u="none" strike="noStrike" cap="none" normalizeH="0" baseline="0">
                <a:ln>
                  <a:noFill/>
                </a:ln>
                <a:solidFill>
                  <a:srgbClr val="3B687F"/>
                </a:solidFill>
                <a:effectLst/>
                <a:latin typeface="Arial" charset="0"/>
                <a:ea typeface="ＭＳ Ｐゴシック" charset="-128"/>
              </a:rPr>
              <a:t>Weiterführende Informationen</a:t>
            </a:r>
          </a:p>
          <a:p>
            <a:pPr marL="182563" marR="0" indent="-182563" algn="l" defTabSz="914400" rtl="0" eaLnBrk="0" fontAlgn="base" latinLnBrk="0" hangingPunct="0">
              <a:lnSpc>
                <a:spcPct val="100000"/>
              </a:lnSpc>
              <a:spcBef>
                <a:spcPct val="0"/>
              </a:spcBef>
              <a:spcAft>
                <a:spcPts val="300"/>
              </a:spcAft>
              <a:buClrTx/>
              <a:buSzTx/>
              <a:buFont typeface="Arial" panose="020B0604020202020204" pitchFamily="34" charset="0"/>
              <a:buChar char="•"/>
            </a:pPr>
            <a:r>
              <a:rPr kumimoji="0" lang="de-DE" sz="1000" i="0" u="none" strike="noStrike" cap="none" normalizeH="0" baseline="0">
                <a:ln>
                  <a:noFill/>
                </a:ln>
                <a:solidFill>
                  <a:srgbClr val="3B687F"/>
                </a:solidFill>
                <a:effectLst/>
                <a:latin typeface="Arial" charset="0"/>
                <a:ea typeface="ＭＳ Ｐゴシック" charset="-128"/>
              </a:rPr>
              <a:t>Brancheninitiativen leisten einen Beitrag zu verbesserten sozialen und ökologischen Bedingungen in der Lieferkette (BMAS, 2017)</a:t>
            </a:r>
          </a:p>
          <a:p>
            <a:pPr marL="182563" marR="0" indent="-182563" algn="l" defTabSz="914400" rtl="0" eaLnBrk="0" fontAlgn="base" latinLnBrk="0" hangingPunct="0">
              <a:lnSpc>
                <a:spcPct val="100000"/>
              </a:lnSpc>
              <a:spcBef>
                <a:spcPct val="0"/>
              </a:spcBef>
              <a:spcAft>
                <a:spcPts val="300"/>
              </a:spcAft>
              <a:buClrTx/>
              <a:buSzTx/>
              <a:buFont typeface="Arial" panose="020B0604020202020204" pitchFamily="34" charset="0"/>
              <a:buChar char="•"/>
            </a:pPr>
            <a:r>
              <a:rPr lang="de-DE" sz="1000">
                <a:solidFill>
                  <a:srgbClr val="3B687F"/>
                </a:solidFill>
              </a:rPr>
              <a:t>Durch den Beitritt in Branchen-initiativen können Unternehmen erhöhten Einfluss auf Lieferanten nehmen (BMAS, 2017)</a:t>
            </a:r>
            <a:endParaRPr kumimoji="0" lang="de-DE" sz="1000" i="0" u="none" strike="noStrike" cap="none" normalizeH="0" baseline="0">
              <a:ln>
                <a:noFill/>
              </a:ln>
              <a:solidFill>
                <a:srgbClr val="3B687F"/>
              </a:solidFill>
              <a:effectLst/>
              <a:latin typeface="Arial" charset="0"/>
              <a:ea typeface="ＭＳ Ｐゴシック" charset="-128"/>
            </a:endParaRPr>
          </a:p>
          <a:p>
            <a:pPr marR="0" algn="l" defTabSz="914400" rtl="0" eaLnBrk="0" fontAlgn="base" latinLnBrk="0" hangingPunct="0">
              <a:lnSpc>
                <a:spcPct val="100000"/>
              </a:lnSpc>
              <a:spcBef>
                <a:spcPct val="0"/>
              </a:spcBef>
              <a:spcAft>
                <a:spcPct val="0"/>
              </a:spcAft>
              <a:buClrTx/>
              <a:buSzTx/>
            </a:pPr>
            <a:endParaRPr lang="de-DE" sz="1000">
              <a:solidFill>
                <a:srgbClr val="3B687F"/>
              </a:solidFill>
            </a:endParaRPr>
          </a:p>
          <a:p>
            <a:pPr marL="182563" algn="l">
              <a:spcAft>
                <a:spcPts val="600"/>
              </a:spcAft>
            </a:pPr>
            <a:r>
              <a:rPr lang="de-DE" sz="1000" b="1">
                <a:solidFill>
                  <a:srgbClr val="3B687F"/>
                </a:solidFill>
              </a:rPr>
              <a:t>Weiterführende Referenzen</a:t>
            </a:r>
            <a:endParaRPr lang="de-DE" sz="1000">
              <a:solidFill>
                <a:srgbClr val="3B687F"/>
              </a:solidFill>
            </a:endParaRPr>
          </a:p>
          <a:p>
            <a:pPr marL="182563" indent="-182563" algn="l">
              <a:spcAft>
                <a:spcPts val="300"/>
              </a:spcAft>
              <a:buFont typeface="Arial" panose="020B0604020202020204" pitchFamily="34" charset="0"/>
              <a:buChar char="•"/>
            </a:pPr>
            <a:r>
              <a:rPr lang="de-DE" sz="1000">
                <a:solidFill>
                  <a:srgbClr val="3B687F"/>
                </a:solidFill>
                <a:hlinkClick r:id="rId3">
                  <a:extLst>
                    <a:ext uri="{A12FA001-AC4F-418D-AE19-62706E023703}">
                      <ahyp:hlinkClr xmlns:ahyp="http://schemas.microsoft.com/office/drawing/2018/hyperlinkcolor" xmlns="" val="tx"/>
                    </a:ext>
                  </a:extLst>
                </a:hlinkClick>
              </a:rPr>
              <a:t>BMAS</a:t>
            </a:r>
            <a:r>
              <a:rPr lang="de-DE" sz="1000">
                <a:solidFill>
                  <a:srgbClr val="3B687F"/>
                </a:solidFill>
              </a:rPr>
              <a:t> (2017)</a:t>
            </a:r>
          </a:p>
          <a:p>
            <a:pPr marL="182563" indent="-182563" algn="l">
              <a:spcAft>
                <a:spcPts val="300"/>
              </a:spcAft>
              <a:buFont typeface="Arial" panose="020B0604020202020204" pitchFamily="34" charset="0"/>
              <a:buChar char="•"/>
            </a:pPr>
            <a:r>
              <a:rPr lang="de-DE" sz="1000">
                <a:solidFill>
                  <a:srgbClr val="3B687F"/>
                </a:solidFill>
                <a:hlinkClick r:id="rId4">
                  <a:extLst>
                    <a:ext uri="{A12FA001-AC4F-418D-AE19-62706E023703}">
                      <ahyp:hlinkClr xmlns:ahyp="http://schemas.microsoft.com/office/drawing/2018/hyperlinkcolor" xmlns="" val="tx"/>
                    </a:ext>
                  </a:extLst>
                </a:hlinkClick>
              </a:rPr>
              <a:t>UPJ</a:t>
            </a:r>
            <a:r>
              <a:rPr lang="de-DE" sz="1000">
                <a:solidFill>
                  <a:srgbClr val="3B687F"/>
                </a:solidFill>
              </a:rPr>
              <a:t> (2019)</a:t>
            </a:r>
          </a:p>
          <a:p>
            <a:pPr lvl="0" algn="l"/>
            <a:endParaRPr lang="de-DE" sz="1000">
              <a:solidFill>
                <a:srgbClr val="3B687F"/>
              </a:solidFill>
            </a:endParaRPr>
          </a:p>
          <a:p>
            <a:pPr marL="182563" lvl="0" indent="-182563" algn="l">
              <a:buFont typeface="Arial" panose="020B0604020202020204" pitchFamily="34" charset="0"/>
              <a:buChar char="•"/>
            </a:pPr>
            <a:endParaRPr lang="de-DE" sz="1000">
              <a:solidFill>
                <a:srgbClr val="3B687F"/>
              </a:solidFill>
            </a:endParaRPr>
          </a:p>
          <a:p>
            <a:pPr marL="182563" lvl="0" indent="-182563" algn="l">
              <a:buFont typeface="Arial" panose="020B0604020202020204" pitchFamily="34" charset="0"/>
              <a:buChar char="•"/>
            </a:pPr>
            <a:endParaRPr lang="de-DE" sz="1000">
              <a:solidFill>
                <a:srgbClr val="3B687F"/>
              </a:solidFill>
            </a:endParaRPr>
          </a:p>
          <a:p>
            <a:pPr marL="182563" lvl="0" indent="-182563" algn="l">
              <a:buFont typeface="Arial" panose="020B0604020202020204" pitchFamily="34" charset="0"/>
              <a:buChar char="•"/>
            </a:pPr>
            <a:endParaRPr lang="de-DE" sz="1000">
              <a:solidFill>
                <a:srgbClr val="3B687F"/>
              </a:solidFill>
            </a:endParaRPr>
          </a:p>
          <a:p>
            <a:pPr marL="184150" algn="l"/>
            <a:endParaRPr lang="de-DE" sz="1000">
              <a:solidFill>
                <a:srgbClr val="3B687F"/>
              </a:solidFill>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lang="de-DE" sz="1000">
              <a:solidFill>
                <a:srgbClr val="3B687F"/>
              </a:solidFill>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kumimoji="0" lang="de-DE" sz="1000" i="0" u="none" strike="noStrike" cap="none" normalizeH="0" baseline="0">
              <a:ln>
                <a:noFill/>
              </a:ln>
              <a:solidFill>
                <a:srgbClr val="3B687F"/>
              </a:solidFill>
              <a:effectLst/>
              <a:latin typeface="Arial" charset="0"/>
              <a:ea typeface="ＭＳ Ｐゴシック" charset="-128"/>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kumimoji="0" lang="de-DE" sz="1000" i="0" u="none" strike="noStrike" cap="none" normalizeH="0" baseline="0">
              <a:ln>
                <a:noFill/>
              </a:ln>
              <a:solidFill>
                <a:srgbClr val="3B687F"/>
              </a:solidFill>
              <a:effectLst/>
              <a:latin typeface="Arial" charset="0"/>
              <a:ea typeface="ＭＳ Ｐゴシック" charset="-128"/>
            </a:endParaRPr>
          </a:p>
        </p:txBody>
      </p:sp>
      <p:pic>
        <p:nvPicPr>
          <p:cNvPr id="14" name="Grafik 13" descr="Informationen mit einfarbiger Füllung">
            <a:extLst>
              <a:ext uri="{FF2B5EF4-FFF2-40B4-BE49-F238E27FC236}">
                <a16:creationId xmlns:a16="http://schemas.microsoft.com/office/drawing/2014/main" id="{BD2189F9-C91F-E544-BDD1-A0A0BC5A483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9648000" y="1658527"/>
            <a:ext cx="216000" cy="216000"/>
          </a:xfrm>
          <a:prstGeom prst="rect">
            <a:avLst/>
          </a:prstGeom>
        </p:spPr>
      </p:pic>
      <p:graphicFrame>
        <p:nvGraphicFramePr>
          <p:cNvPr id="18" name="Tabelle 9">
            <a:extLst>
              <a:ext uri="{FF2B5EF4-FFF2-40B4-BE49-F238E27FC236}">
                <a16:creationId xmlns:a16="http://schemas.microsoft.com/office/drawing/2014/main" id="{4254809E-DC49-4901-80A1-76A13D3E19C6}"/>
              </a:ext>
            </a:extLst>
          </p:cNvPr>
          <p:cNvGraphicFramePr>
            <a:graphicFrameLocks noGrp="1"/>
          </p:cNvGraphicFramePr>
          <p:nvPr>
            <p:extLst>
              <p:ext uri="{D42A27DB-BD31-4B8C-83A1-F6EECF244321}">
                <p14:modId xmlns:p14="http://schemas.microsoft.com/office/powerpoint/2010/main" val="3141718534"/>
              </p:ext>
            </p:extLst>
          </p:nvPr>
        </p:nvGraphicFramePr>
        <p:xfrm>
          <a:off x="442913" y="2267843"/>
          <a:ext cx="8963845" cy="3660224"/>
        </p:xfrm>
        <a:graphic>
          <a:graphicData uri="http://schemas.openxmlformats.org/drawingml/2006/table">
            <a:tbl>
              <a:tblPr firstRow="1" bandRow="1">
                <a:tableStyleId>{5C22544A-7EE6-4342-B048-85BDC9FD1C3A}</a:tableStyleId>
              </a:tblPr>
              <a:tblGrid>
                <a:gridCol w="2213018">
                  <a:extLst>
                    <a:ext uri="{9D8B030D-6E8A-4147-A177-3AD203B41FA5}">
                      <a16:colId xmlns:a16="http://schemas.microsoft.com/office/drawing/2014/main" val="195927569"/>
                    </a:ext>
                  </a:extLst>
                </a:gridCol>
                <a:gridCol w="1767579">
                  <a:extLst>
                    <a:ext uri="{9D8B030D-6E8A-4147-A177-3AD203B41FA5}">
                      <a16:colId xmlns:a16="http://schemas.microsoft.com/office/drawing/2014/main" val="2972074684"/>
                    </a:ext>
                  </a:extLst>
                </a:gridCol>
                <a:gridCol w="4983248">
                  <a:extLst>
                    <a:ext uri="{9D8B030D-6E8A-4147-A177-3AD203B41FA5}">
                      <a16:colId xmlns:a16="http://schemas.microsoft.com/office/drawing/2014/main" val="3186105565"/>
                    </a:ext>
                  </a:extLst>
                </a:gridCol>
              </a:tblGrid>
              <a:tr h="360000">
                <a:tc>
                  <a:txBody>
                    <a:bodyPr/>
                    <a:lstStyle/>
                    <a:p>
                      <a:r>
                        <a:rPr lang="de-DE" sz="1100"/>
                        <a:t>Initiative / Verband</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B687F"/>
                    </a:solidFill>
                  </a:tcPr>
                </a:tc>
                <a:tc>
                  <a:txBody>
                    <a:bodyPr/>
                    <a:lstStyle/>
                    <a:p>
                      <a:r>
                        <a:rPr lang="de-DE" sz="1100"/>
                        <a:t>Branche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B687F"/>
                    </a:solidFill>
                  </a:tcPr>
                </a:tc>
                <a:tc>
                  <a:txBody>
                    <a:bodyPr/>
                    <a:lstStyle/>
                    <a:p>
                      <a:r>
                        <a:rPr lang="de-DE" sz="1100"/>
                        <a:t>Kurzbeschreibung</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B687F"/>
                    </a:solidFill>
                  </a:tcPr>
                </a:tc>
                <a:extLst>
                  <a:ext uri="{0D108BD9-81ED-4DB2-BD59-A6C34878D82A}">
                    <a16:rowId xmlns:a16="http://schemas.microsoft.com/office/drawing/2014/main" val="958107529"/>
                  </a:ext>
                </a:extLst>
              </a:tr>
              <a:tr h="687896">
                <a:tc>
                  <a:txBody>
                    <a:bodyPr/>
                    <a:lstStyle/>
                    <a:p>
                      <a:pPr algn="l"/>
                      <a:endParaRPr lang="de-DE" sz="1000" b="1">
                        <a:solidFill>
                          <a:srgbClr val="3B687F"/>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a:r>
                        <a:rPr lang="de-DE" sz="1000" b="1">
                          <a:solidFill>
                            <a:srgbClr val="3B687F"/>
                          </a:solidFill>
                        </a:rPr>
                        <a:t>Chemiebranche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indent="0">
                        <a:buFont typeface="Wingdings" panose="05000000000000000000" pitchFamily="2" charset="2"/>
                        <a:buNone/>
                      </a:pPr>
                      <a:r>
                        <a:rPr lang="de-DE" sz="1000">
                          <a:solidFill>
                            <a:srgbClr val="3B687F"/>
                          </a:solidFill>
                          <a:hlinkClick r:id="rId7">
                            <a:extLst>
                              <a:ext uri="{A12FA001-AC4F-418D-AE19-62706E023703}">
                                <ahyp:hlinkClr xmlns:ahyp="http://schemas.microsoft.com/office/drawing/2018/hyperlinkcolor" xmlns="" val="tx"/>
                              </a:ext>
                            </a:extLst>
                          </a:hlinkClick>
                        </a:rPr>
                        <a:t>Together for Sustainability (TfS) </a:t>
                      </a:r>
                      <a:r>
                        <a:rPr lang="de-DE" sz="1000">
                          <a:solidFill>
                            <a:srgbClr val="3B687F"/>
                          </a:solidFill>
                        </a:rPr>
                        <a:t>ist eine von Chemieunternehmen gegründete Brancheninitative die sich das Ziel gesetzt hat, Audit- und Lieferstandards weltweit zu vereinheitlichen und durchzusetzen.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152276009"/>
                  </a:ext>
                </a:extLst>
              </a:tr>
              <a:tr h="687896">
                <a:tc>
                  <a:txBody>
                    <a:bodyPr/>
                    <a:lstStyle/>
                    <a:p>
                      <a:pPr algn="l"/>
                      <a:endParaRPr lang="en-US" sz="1000" b="1" noProof="0">
                        <a:solidFill>
                          <a:srgbClr val="3B687F"/>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a:r>
                        <a:rPr lang="de-DE" sz="1000" b="1">
                          <a:solidFill>
                            <a:srgbClr val="3B687F"/>
                          </a:solidFill>
                        </a:rPr>
                        <a:t>Textilbranche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indent="0">
                        <a:buFont typeface="Wingdings" panose="05000000000000000000" pitchFamily="2" charset="2"/>
                        <a:buNone/>
                      </a:pPr>
                      <a:r>
                        <a:rPr lang="de-DE" sz="1000">
                          <a:solidFill>
                            <a:srgbClr val="3B687F"/>
                          </a:solidFill>
                        </a:rPr>
                        <a:t>Das </a:t>
                      </a:r>
                      <a:r>
                        <a:rPr lang="de-DE" sz="1000">
                          <a:solidFill>
                            <a:srgbClr val="3B687F"/>
                          </a:solidFill>
                          <a:hlinkClick r:id="rId8">
                            <a:extLst>
                              <a:ext uri="{A12FA001-AC4F-418D-AE19-62706E023703}">
                                <ahyp:hlinkClr xmlns:ahyp="http://schemas.microsoft.com/office/drawing/2018/hyperlinkcolor" xmlns="" val="tx"/>
                              </a:ext>
                            </a:extLst>
                          </a:hlinkClick>
                        </a:rPr>
                        <a:t>Textilbündnis</a:t>
                      </a:r>
                      <a:r>
                        <a:rPr lang="de-DE" sz="1000">
                          <a:solidFill>
                            <a:srgbClr val="3B687F"/>
                          </a:solidFill>
                        </a:rPr>
                        <a:t> ist eine Multistakeholderinitiative, mit dem Ziel die soziale, ökologische und ökonomische Rahmenbedingungen in den Produktionsländern zu verbessern.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900767399"/>
                  </a:ext>
                </a:extLst>
              </a:tr>
              <a:tr h="687896">
                <a:tc>
                  <a:txBody>
                    <a:bodyPr/>
                    <a:lstStyle/>
                    <a:p>
                      <a:pPr algn="l"/>
                      <a:endParaRPr lang="en-US" sz="1000" b="1" noProof="0">
                        <a:solidFill>
                          <a:srgbClr val="3B687F"/>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a:r>
                        <a:rPr lang="de-DE" sz="1000" b="1">
                          <a:solidFill>
                            <a:srgbClr val="3B687F"/>
                          </a:solidFill>
                        </a:rPr>
                        <a:t>Aluminiumbranche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indent="0">
                        <a:buFont typeface="Wingdings" panose="05000000000000000000" pitchFamily="2" charset="2"/>
                        <a:buNone/>
                      </a:pPr>
                      <a:r>
                        <a:rPr lang="de-DE" sz="1000">
                          <a:solidFill>
                            <a:srgbClr val="3B687F"/>
                          </a:solidFill>
                        </a:rPr>
                        <a:t>Die </a:t>
                      </a:r>
                      <a:r>
                        <a:rPr lang="de-DE" sz="1000">
                          <a:solidFill>
                            <a:srgbClr val="3B687F"/>
                          </a:solidFill>
                          <a:hlinkClick r:id="rId9">
                            <a:extLst>
                              <a:ext uri="{A12FA001-AC4F-418D-AE19-62706E023703}">
                                <ahyp:hlinkClr xmlns:ahyp="http://schemas.microsoft.com/office/drawing/2018/hyperlinkcolor" xmlns="" val="tx"/>
                              </a:ext>
                            </a:extLst>
                          </a:hlinkClick>
                        </a:rPr>
                        <a:t>Aluminium Stewardship Initative </a:t>
                      </a:r>
                      <a:r>
                        <a:rPr lang="de-DE" sz="1000">
                          <a:solidFill>
                            <a:srgbClr val="3B687F"/>
                          </a:solidFill>
                        </a:rPr>
                        <a:t>fördert die verantwortungsvolle Produktion, Beschaffung und den verantwortungsvollen Umgang mit Aluminium von der Gewinnung über die Herstellung und Verwendung bis hin zum Recycling.</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41843559"/>
                  </a:ext>
                </a:extLst>
              </a:tr>
              <a:tr h="6878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1" noProof="0">
                        <a:solidFill>
                          <a:srgbClr val="3B687F"/>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a:r>
                        <a:rPr lang="de-DE" sz="1000" b="1">
                          <a:solidFill>
                            <a:srgbClr val="3B687F"/>
                          </a:solidFill>
                        </a:rPr>
                        <a:t>Lebensmittelindustrie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indent="0">
                        <a:buFont typeface="Wingdings" panose="05000000000000000000" pitchFamily="2" charset="2"/>
                        <a:buNone/>
                      </a:pPr>
                      <a:r>
                        <a:rPr lang="de-DE" sz="1000">
                          <a:solidFill>
                            <a:srgbClr val="3B687F"/>
                          </a:solidFill>
                          <a:hlinkClick r:id="rId10">
                            <a:extLst>
                              <a:ext uri="{A12FA001-AC4F-418D-AE19-62706E023703}">
                                <ahyp:hlinkClr xmlns:ahyp="http://schemas.microsoft.com/office/drawing/2018/hyperlinkcolor" xmlns="" val="tx"/>
                              </a:ext>
                            </a:extLst>
                          </a:hlinkClick>
                        </a:rPr>
                        <a:t>Global Coffee Plattform (GCP) </a:t>
                      </a:r>
                      <a:r>
                        <a:rPr lang="de-DE" sz="1000">
                          <a:solidFill>
                            <a:srgbClr val="3B687F"/>
                          </a:solidFill>
                        </a:rPr>
                        <a:t>bringt die Akteure der Kaffeebranche zusammen, um Nachhaltigkeit in der Lieferkette zu forcieren und auf lokale Probleme einzugehen wie die Lebens-grundlage der Landwirte zu verbessern.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769105529"/>
                  </a:ext>
                </a:extLst>
              </a:tr>
              <a:tr h="538354">
                <a:tc>
                  <a:txBody>
                    <a:bodyPr/>
                    <a:lstStyle/>
                    <a:p>
                      <a:pPr algn="l"/>
                      <a:endParaRPr lang="en-US" sz="1000" b="1" noProof="0">
                        <a:solidFill>
                          <a:srgbClr val="3B687F"/>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a:r>
                        <a:rPr lang="de-DE" sz="1000" b="1">
                          <a:solidFill>
                            <a:srgbClr val="3B687F"/>
                          </a:solidFill>
                        </a:rPr>
                        <a:t>Automobilindustrie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indent="0">
                        <a:buFont typeface="Wingdings" panose="05000000000000000000" pitchFamily="2" charset="2"/>
                        <a:buNone/>
                      </a:pPr>
                      <a:r>
                        <a:rPr lang="de-DE" sz="1000" dirty="0">
                          <a:solidFill>
                            <a:srgbClr val="3B687F"/>
                          </a:solidFill>
                          <a:hlinkClick r:id="rId11">
                            <a:extLst>
                              <a:ext uri="{A12FA001-AC4F-418D-AE19-62706E023703}">
                                <ahyp:hlinkClr xmlns:ahyp="http://schemas.microsoft.com/office/drawing/2018/hyperlinkcolor" xmlns="" val="tx"/>
                              </a:ext>
                            </a:extLst>
                          </a:hlinkClick>
                        </a:rPr>
                        <a:t>Drive </a:t>
                      </a:r>
                      <a:r>
                        <a:rPr lang="de-DE" sz="1000" dirty="0" err="1">
                          <a:solidFill>
                            <a:srgbClr val="3B687F"/>
                          </a:solidFill>
                          <a:hlinkClick r:id="rId11">
                            <a:extLst>
                              <a:ext uri="{A12FA001-AC4F-418D-AE19-62706E023703}">
                                <ahyp:hlinkClr xmlns:ahyp="http://schemas.microsoft.com/office/drawing/2018/hyperlinkcolor" xmlns="" val="tx"/>
                              </a:ext>
                            </a:extLst>
                          </a:hlinkClick>
                        </a:rPr>
                        <a:t>Sustainability</a:t>
                      </a:r>
                      <a:r>
                        <a:rPr lang="de-DE" sz="1000" dirty="0">
                          <a:solidFill>
                            <a:srgbClr val="3B687F"/>
                          </a:solidFill>
                          <a:hlinkClick r:id="rId11">
                            <a:extLst>
                              <a:ext uri="{A12FA001-AC4F-418D-AE19-62706E023703}">
                                <ahyp:hlinkClr xmlns:ahyp="http://schemas.microsoft.com/office/drawing/2018/hyperlinkcolor" xmlns="" val="tx"/>
                              </a:ext>
                            </a:extLst>
                          </a:hlinkClick>
                        </a:rPr>
                        <a:t> </a:t>
                      </a:r>
                      <a:r>
                        <a:rPr lang="de-DE" sz="1000" dirty="0">
                          <a:solidFill>
                            <a:srgbClr val="3B687F"/>
                          </a:solidFill>
                        </a:rPr>
                        <a:t>ist ein Zusammenschluss von Automobilherstellern. Durch den Austausch von Erfahrungen und Informationen zu Nachhaltigkeit in der Automobil-zulieferkette, sollen gemeinsame Standard entwickelt und angewendet werden.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131181829"/>
                  </a:ext>
                </a:extLst>
              </a:tr>
            </a:tbl>
          </a:graphicData>
        </a:graphic>
      </p:graphicFrame>
      <p:pic>
        <p:nvPicPr>
          <p:cNvPr id="11" name="Grafik 10" descr="Ein Bild, das Text enthält.&#10;&#10;Automatisch generierte Beschreibung">
            <a:extLst>
              <a:ext uri="{FF2B5EF4-FFF2-40B4-BE49-F238E27FC236}">
                <a16:creationId xmlns:a16="http://schemas.microsoft.com/office/drawing/2014/main" id="{642ECD47-CC2A-1B45-B00C-98ED572B2F10}"/>
              </a:ext>
            </a:extLst>
          </p:cNvPr>
          <p:cNvPicPr>
            <a:picLocks noChangeAspect="1"/>
          </p:cNvPicPr>
          <p:nvPr/>
        </p:nvPicPr>
        <p:blipFill>
          <a:blip r:embed="rId12" cstate="print">
            <a:extLst>
              <a:ext uri="{28A0092B-C50C-407E-A947-70E740481C1C}">
                <a14:useLocalDpi xmlns:a14="http://schemas.microsoft.com/office/drawing/2010/main" val="0"/>
              </a:ext>
              <a:ext uri="{837473B0-CC2E-450A-ABE3-18F120FF3D39}">
                <a1611:picAttrSrcUrl xmlns:a1611="http://schemas.microsoft.com/office/drawing/2016/11/main" xmlns="" r:id="rId13"/>
              </a:ext>
            </a:extLst>
          </a:blip>
          <a:stretch>
            <a:fillRect/>
          </a:stretch>
        </p:blipFill>
        <p:spPr>
          <a:xfrm>
            <a:off x="592994" y="2752440"/>
            <a:ext cx="1375486" cy="468598"/>
          </a:xfrm>
          <a:prstGeom prst="rect">
            <a:avLst/>
          </a:prstGeom>
        </p:spPr>
      </p:pic>
      <p:pic>
        <p:nvPicPr>
          <p:cNvPr id="7" name="Grafik 6" descr="Ein Bild, das Text enthält.&#10;&#10;Automatisch generierte Beschreibung">
            <a:extLst>
              <a:ext uri="{FF2B5EF4-FFF2-40B4-BE49-F238E27FC236}">
                <a16:creationId xmlns:a16="http://schemas.microsoft.com/office/drawing/2014/main" id="{256EEF1E-751A-B643-9994-A7F56ABE2C5B}"/>
              </a:ext>
            </a:extLst>
          </p:cNvPr>
          <p:cNvPicPr>
            <a:picLocks noChangeAspect="1"/>
          </p:cNvPicPr>
          <p:nvPr/>
        </p:nvPicPr>
        <p:blipFill rotWithShape="1">
          <a:blip r:embed="rId14" cstate="print">
            <a:extLst>
              <a:ext uri="{28A0092B-C50C-407E-A947-70E740481C1C}">
                <a14:useLocalDpi xmlns:a14="http://schemas.microsoft.com/office/drawing/2010/main" val="0"/>
              </a:ext>
              <a:ext uri="{837473B0-CC2E-450A-ABE3-18F120FF3D39}">
                <a1611:picAttrSrcUrl xmlns:a1611="http://schemas.microsoft.com/office/drawing/2016/11/main" xmlns="" r:id="rId15"/>
              </a:ext>
            </a:extLst>
          </a:blip>
          <a:srcRect/>
          <a:stretch/>
        </p:blipFill>
        <p:spPr>
          <a:xfrm>
            <a:off x="592994" y="3396159"/>
            <a:ext cx="1755009" cy="468598"/>
          </a:xfrm>
          <a:prstGeom prst="rect">
            <a:avLst/>
          </a:prstGeom>
        </p:spPr>
      </p:pic>
      <p:pic>
        <p:nvPicPr>
          <p:cNvPr id="6146" name="Picture 2" descr="Aluminium Stewardship Initiative">
            <a:extLst>
              <a:ext uri="{FF2B5EF4-FFF2-40B4-BE49-F238E27FC236}">
                <a16:creationId xmlns:a16="http://schemas.microsoft.com/office/drawing/2014/main" id="{7E7F22E9-1698-A547-B575-3C1272576BA3}"/>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92994" y="4039878"/>
            <a:ext cx="1755008" cy="52602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GCP logo | Global Coffee Platform">
            <a:extLst>
              <a:ext uri="{FF2B5EF4-FFF2-40B4-BE49-F238E27FC236}">
                <a16:creationId xmlns:a16="http://schemas.microsoft.com/office/drawing/2014/main" id="{E402872A-F1F3-4346-943F-13769D7683AF}"/>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92994" y="4741023"/>
            <a:ext cx="1476008" cy="526024"/>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Drive Sustainability">
            <a:extLst>
              <a:ext uri="{FF2B5EF4-FFF2-40B4-BE49-F238E27FC236}">
                <a16:creationId xmlns:a16="http://schemas.microsoft.com/office/drawing/2014/main" id="{C1F5A0A5-57F7-2142-B81D-9EA56C809791}"/>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92994" y="5442168"/>
            <a:ext cx="1553858" cy="438188"/>
          </a:xfrm>
          <a:prstGeom prst="rect">
            <a:avLst/>
          </a:prstGeom>
          <a:noFill/>
          <a:extLst>
            <a:ext uri="{909E8E84-426E-40DD-AFC4-6F175D3DCCD1}">
              <a14:hiddenFill xmlns:a14="http://schemas.microsoft.com/office/drawing/2010/main">
                <a:solidFill>
                  <a:srgbClr val="FFFFFF"/>
                </a:solidFill>
              </a14:hiddenFill>
            </a:ext>
          </a:extLst>
        </p:spPr>
      </p:pic>
      <p:sp>
        <p:nvSpPr>
          <p:cNvPr id="19" name="Datumsplatzhalter 5">
            <a:extLst>
              <a:ext uri="{FF2B5EF4-FFF2-40B4-BE49-F238E27FC236}">
                <a16:creationId xmlns:a16="http://schemas.microsoft.com/office/drawing/2014/main" id="{D1D5A23A-5EBF-1941-A5C6-ECE45F3A1C1C}"/>
              </a:ext>
            </a:extLst>
          </p:cNvPr>
          <p:cNvSpPr>
            <a:spLocks noGrp="1"/>
          </p:cNvSpPr>
          <p:nvPr>
            <p:ph type="dt" sz="half" idx="12"/>
          </p:nvPr>
        </p:nvSpPr>
        <p:spPr>
          <a:xfrm>
            <a:off x="431801" y="223838"/>
            <a:ext cx="8450942" cy="476250"/>
          </a:xfrm>
        </p:spPr>
        <p:txBody>
          <a:bodyPr/>
          <a:lstStyle/>
          <a:p>
            <a:r>
              <a:rPr lang="de-DE" smtClean="0"/>
              <a:t>Schulungskonzept für Nachhaltigen Einkauf – 3. Praktische Anwendung &amp; Vernetzung</a:t>
            </a:r>
            <a:endParaRPr lang="de-DE" kern="0">
              <a:cs typeface="Calibri" panose="020F0502020204030204" pitchFamily="34" charset="0"/>
            </a:endParaRPr>
          </a:p>
        </p:txBody>
      </p:sp>
      <p:sp>
        <p:nvSpPr>
          <p:cNvPr id="17" name="Freeform 141">
            <a:extLst>
              <a:ext uri="{FF2B5EF4-FFF2-40B4-BE49-F238E27FC236}">
                <a16:creationId xmlns:a16="http://schemas.microsoft.com/office/drawing/2014/main" id="{A94195D9-FC80-8B41-B29E-16672F638404}"/>
              </a:ext>
            </a:extLst>
          </p:cNvPr>
          <p:cNvSpPr>
            <a:spLocks noEditPoints="1"/>
          </p:cNvSpPr>
          <p:nvPr/>
        </p:nvSpPr>
        <p:spPr bwMode="auto">
          <a:xfrm>
            <a:off x="9676506" y="3381164"/>
            <a:ext cx="163886" cy="143760"/>
          </a:xfrm>
          <a:custGeom>
            <a:avLst/>
            <a:gdLst>
              <a:gd name="T0" fmla="*/ 37 w 48"/>
              <a:gd name="T1" fmla="*/ 34 h 42"/>
              <a:gd name="T2" fmla="*/ 30 w 48"/>
              <a:gd name="T3" fmla="*/ 42 h 42"/>
              <a:gd name="T4" fmla="*/ 7 w 48"/>
              <a:gd name="T5" fmla="*/ 42 h 42"/>
              <a:gd name="T6" fmla="*/ 0 w 48"/>
              <a:gd name="T7" fmla="*/ 34 h 42"/>
              <a:gd name="T8" fmla="*/ 0 w 48"/>
              <a:gd name="T9" fmla="*/ 12 h 42"/>
              <a:gd name="T10" fmla="*/ 7 w 48"/>
              <a:gd name="T11" fmla="*/ 4 h 42"/>
              <a:gd name="T12" fmla="*/ 26 w 48"/>
              <a:gd name="T13" fmla="*/ 4 h 42"/>
              <a:gd name="T14" fmla="*/ 27 w 48"/>
              <a:gd name="T15" fmla="*/ 5 h 42"/>
              <a:gd name="T16" fmla="*/ 27 w 48"/>
              <a:gd name="T17" fmla="*/ 6 h 42"/>
              <a:gd name="T18" fmla="*/ 26 w 48"/>
              <a:gd name="T19" fmla="*/ 7 h 42"/>
              <a:gd name="T20" fmla="*/ 7 w 48"/>
              <a:gd name="T21" fmla="*/ 7 h 42"/>
              <a:gd name="T22" fmla="*/ 3 w 48"/>
              <a:gd name="T23" fmla="*/ 12 h 42"/>
              <a:gd name="T24" fmla="*/ 3 w 48"/>
              <a:gd name="T25" fmla="*/ 34 h 42"/>
              <a:gd name="T26" fmla="*/ 7 w 48"/>
              <a:gd name="T27" fmla="*/ 38 h 42"/>
              <a:gd name="T28" fmla="*/ 30 w 48"/>
              <a:gd name="T29" fmla="*/ 38 h 42"/>
              <a:gd name="T30" fmla="*/ 34 w 48"/>
              <a:gd name="T31" fmla="*/ 34 h 42"/>
              <a:gd name="T32" fmla="*/ 34 w 48"/>
              <a:gd name="T33" fmla="*/ 25 h 42"/>
              <a:gd name="T34" fmla="*/ 35 w 48"/>
              <a:gd name="T35" fmla="*/ 24 h 42"/>
              <a:gd name="T36" fmla="*/ 36 w 48"/>
              <a:gd name="T37" fmla="*/ 24 h 42"/>
              <a:gd name="T38" fmla="*/ 37 w 48"/>
              <a:gd name="T39" fmla="*/ 25 h 42"/>
              <a:gd name="T40" fmla="*/ 37 w 48"/>
              <a:gd name="T41" fmla="*/ 34 h 42"/>
              <a:gd name="T42" fmla="*/ 48 w 48"/>
              <a:gd name="T43" fmla="*/ 16 h 42"/>
              <a:gd name="T44" fmla="*/ 46 w 48"/>
              <a:gd name="T45" fmla="*/ 18 h 42"/>
              <a:gd name="T46" fmla="*/ 45 w 48"/>
              <a:gd name="T47" fmla="*/ 17 h 42"/>
              <a:gd name="T48" fmla="*/ 40 w 48"/>
              <a:gd name="T49" fmla="*/ 12 h 42"/>
              <a:gd name="T50" fmla="*/ 22 w 48"/>
              <a:gd name="T51" fmla="*/ 30 h 42"/>
              <a:gd name="T52" fmla="*/ 22 w 48"/>
              <a:gd name="T53" fmla="*/ 30 h 42"/>
              <a:gd name="T54" fmla="*/ 21 w 48"/>
              <a:gd name="T55" fmla="*/ 30 h 42"/>
              <a:gd name="T56" fmla="*/ 18 w 48"/>
              <a:gd name="T57" fmla="*/ 27 h 42"/>
              <a:gd name="T58" fmla="*/ 18 w 48"/>
              <a:gd name="T59" fmla="*/ 26 h 42"/>
              <a:gd name="T60" fmla="*/ 18 w 48"/>
              <a:gd name="T61" fmla="*/ 26 h 42"/>
              <a:gd name="T62" fmla="*/ 36 w 48"/>
              <a:gd name="T63" fmla="*/ 8 h 42"/>
              <a:gd name="T64" fmla="*/ 31 w 48"/>
              <a:gd name="T65" fmla="*/ 3 h 42"/>
              <a:gd name="T66" fmla="*/ 30 w 48"/>
              <a:gd name="T67" fmla="*/ 2 h 42"/>
              <a:gd name="T68" fmla="*/ 32 w 48"/>
              <a:gd name="T69" fmla="*/ 0 h 42"/>
              <a:gd name="T70" fmla="*/ 46 w 48"/>
              <a:gd name="T71" fmla="*/ 0 h 42"/>
              <a:gd name="T72" fmla="*/ 48 w 48"/>
              <a:gd name="T73" fmla="*/ 2 h 42"/>
              <a:gd name="T74" fmla="*/ 48 w 48"/>
              <a:gd name="T75" fmla="*/ 1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 h="42">
                <a:moveTo>
                  <a:pt x="37" y="34"/>
                </a:moveTo>
                <a:cubicBezTo>
                  <a:pt x="37" y="38"/>
                  <a:pt x="34" y="42"/>
                  <a:pt x="30" y="42"/>
                </a:cubicBezTo>
                <a:cubicBezTo>
                  <a:pt x="7" y="42"/>
                  <a:pt x="7" y="42"/>
                  <a:pt x="7" y="42"/>
                </a:cubicBezTo>
                <a:cubicBezTo>
                  <a:pt x="3" y="42"/>
                  <a:pt x="0" y="38"/>
                  <a:pt x="0" y="34"/>
                </a:cubicBezTo>
                <a:cubicBezTo>
                  <a:pt x="0" y="12"/>
                  <a:pt x="0" y="12"/>
                  <a:pt x="0" y="12"/>
                </a:cubicBezTo>
                <a:cubicBezTo>
                  <a:pt x="0" y="7"/>
                  <a:pt x="3" y="4"/>
                  <a:pt x="7" y="4"/>
                </a:cubicBezTo>
                <a:cubicBezTo>
                  <a:pt x="26" y="4"/>
                  <a:pt x="26" y="4"/>
                  <a:pt x="26" y="4"/>
                </a:cubicBezTo>
                <a:cubicBezTo>
                  <a:pt x="27" y="4"/>
                  <a:pt x="27" y="4"/>
                  <a:pt x="27" y="5"/>
                </a:cubicBezTo>
                <a:cubicBezTo>
                  <a:pt x="27" y="6"/>
                  <a:pt x="27" y="6"/>
                  <a:pt x="27" y="6"/>
                </a:cubicBezTo>
                <a:cubicBezTo>
                  <a:pt x="27" y="7"/>
                  <a:pt x="27" y="7"/>
                  <a:pt x="26" y="7"/>
                </a:cubicBezTo>
                <a:cubicBezTo>
                  <a:pt x="7" y="7"/>
                  <a:pt x="7" y="7"/>
                  <a:pt x="7" y="7"/>
                </a:cubicBezTo>
                <a:cubicBezTo>
                  <a:pt x="5" y="7"/>
                  <a:pt x="3" y="9"/>
                  <a:pt x="3" y="12"/>
                </a:cubicBezTo>
                <a:cubicBezTo>
                  <a:pt x="3" y="34"/>
                  <a:pt x="3" y="34"/>
                  <a:pt x="3" y="34"/>
                </a:cubicBezTo>
                <a:cubicBezTo>
                  <a:pt x="3" y="36"/>
                  <a:pt x="5" y="38"/>
                  <a:pt x="7" y="38"/>
                </a:cubicBezTo>
                <a:cubicBezTo>
                  <a:pt x="30" y="38"/>
                  <a:pt x="30" y="38"/>
                  <a:pt x="30" y="38"/>
                </a:cubicBezTo>
                <a:cubicBezTo>
                  <a:pt x="32" y="38"/>
                  <a:pt x="34" y="36"/>
                  <a:pt x="34" y="34"/>
                </a:cubicBezTo>
                <a:cubicBezTo>
                  <a:pt x="34" y="25"/>
                  <a:pt x="34" y="25"/>
                  <a:pt x="34" y="25"/>
                </a:cubicBezTo>
                <a:cubicBezTo>
                  <a:pt x="34" y="25"/>
                  <a:pt x="34" y="24"/>
                  <a:pt x="35" y="24"/>
                </a:cubicBezTo>
                <a:cubicBezTo>
                  <a:pt x="36" y="24"/>
                  <a:pt x="36" y="24"/>
                  <a:pt x="36" y="24"/>
                </a:cubicBezTo>
                <a:cubicBezTo>
                  <a:pt x="37" y="24"/>
                  <a:pt x="37" y="25"/>
                  <a:pt x="37" y="25"/>
                </a:cubicBezTo>
                <a:lnTo>
                  <a:pt x="37" y="34"/>
                </a:lnTo>
                <a:close/>
                <a:moveTo>
                  <a:pt x="48" y="16"/>
                </a:moveTo>
                <a:cubicBezTo>
                  <a:pt x="48" y="17"/>
                  <a:pt x="47" y="18"/>
                  <a:pt x="46" y="18"/>
                </a:cubicBezTo>
                <a:cubicBezTo>
                  <a:pt x="45" y="18"/>
                  <a:pt x="45" y="17"/>
                  <a:pt x="45" y="17"/>
                </a:cubicBezTo>
                <a:cubicBezTo>
                  <a:pt x="40" y="12"/>
                  <a:pt x="40" y="12"/>
                  <a:pt x="40" y="12"/>
                </a:cubicBezTo>
                <a:cubicBezTo>
                  <a:pt x="22" y="30"/>
                  <a:pt x="22" y="30"/>
                  <a:pt x="22" y="30"/>
                </a:cubicBezTo>
                <a:cubicBezTo>
                  <a:pt x="22" y="30"/>
                  <a:pt x="22" y="30"/>
                  <a:pt x="22" y="30"/>
                </a:cubicBezTo>
                <a:cubicBezTo>
                  <a:pt x="22" y="30"/>
                  <a:pt x="21" y="30"/>
                  <a:pt x="21" y="30"/>
                </a:cubicBezTo>
                <a:cubicBezTo>
                  <a:pt x="18" y="27"/>
                  <a:pt x="18" y="27"/>
                  <a:pt x="18" y="27"/>
                </a:cubicBezTo>
                <a:cubicBezTo>
                  <a:pt x="18" y="27"/>
                  <a:pt x="18" y="26"/>
                  <a:pt x="18" y="26"/>
                </a:cubicBezTo>
                <a:cubicBezTo>
                  <a:pt x="18" y="26"/>
                  <a:pt x="18" y="26"/>
                  <a:pt x="18" y="26"/>
                </a:cubicBezTo>
                <a:cubicBezTo>
                  <a:pt x="36" y="8"/>
                  <a:pt x="36" y="8"/>
                  <a:pt x="36" y="8"/>
                </a:cubicBezTo>
                <a:cubicBezTo>
                  <a:pt x="31" y="3"/>
                  <a:pt x="31" y="3"/>
                  <a:pt x="31" y="3"/>
                </a:cubicBezTo>
                <a:cubicBezTo>
                  <a:pt x="31" y="3"/>
                  <a:pt x="30" y="3"/>
                  <a:pt x="30" y="2"/>
                </a:cubicBezTo>
                <a:cubicBezTo>
                  <a:pt x="30" y="1"/>
                  <a:pt x="31" y="0"/>
                  <a:pt x="32" y="0"/>
                </a:cubicBezTo>
                <a:cubicBezTo>
                  <a:pt x="46" y="0"/>
                  <a:pt x="46" y="0"/>
                  <a:pt x="46" y="0"/>
                </a:cubicBezTo>
                <a:cubicBezTo>
                  <a:pt x="47" y="0"/>
                  <a:pt x="48" y="1"/>
                  <a:pt x="48" y="2"/>
                </a:cubicBezTo>
                <a:lnTo>
                  <a:pt x="48" y="16"/>
                </a:lnTo>
                <a:close/>
              </a:path>
            </a:pathLst>
          </a:custGeom>
          <a:solidFill>
            <a:srgbClr val="F9AA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id-ID" sz="1799"/>
          </a:p>
        </p:txBody>
      </p:sp>
      <p:sp>
        <p:nvSpPr>
          <p:cNvPr id="16" name="Fußzeilenplatzhalter 3">
            <a:extLst>
              <a:ext uri="{FF2B5EF4-FFF2-40B4-BE49-F238E27FC236}">
                <a16:creationId xmlns:a16="http://schemas.microsoft.com/office/drawing/2014/main" id="{CE12B999-0939-534A-A0B4-E2A48AE8063D}"/>
              </a:ext>
            </a:extLst>
          </p:cNvPr>
          <p:cNvSpPr txBox="1">
            <a:spLocks/>
          </p:cNvSpPr>
          <p:nvPr/>
        </p:nvSpPr>
        <p:spPr bwMode="auto">
          <a:xfrm>
            <a:off x="431801" y="6477000"/>
            <a:ext cx="5226049" cy="237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eaLnBrk="0" fontAlgn="base" hangingPunct="0">
              <a:spcBef>
                <a:spcPct val="0"/>
              </a:spcBef>
              <a:spcAft>
                <a:spcPct val="0"/>
              </a:spcAft>
              <a:defRPr sz="1000" kern="1200">
                <a:solidFill>
                  <a:srgbClr val="3B687F"/>
                </a:solidFill>
                <a:latin typeface="Arial" charset="0"/>
                <a:ea typeface="ＭＳ Ｐゴシック"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algn="l"/>
            <a:r>
              <a:rPr lang="de-DE"/>
              <a:t>Die Liste stellt lediglich einen Auszug dar und erhebt keinen Anspruch auf Vollständigkeit</a:t>
            </a:r>
          </a:p>
        </p:txBody>
      </p:sp>
    </p:spTree>
    <p:extLst>
      <p:ext uri="{BB962C8B-B14F-4D97-AF65-F5344CB8AC3E}">
        <p14:creationId xmlns:p14="http://schemas.microsoft.com/office/powerpoint/2010/main" val="4050776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271549D3-89AB-4FBF-9F32-9D6848BE55FF}"/>
              </a:ext>
            </a:extLst>
          </p:cNvPr>
          <p:cNvSpPr>
            <a:spLocks noGrp="1"/>
          </p:cNvSpPr>
          <p:nvPr>
            <p:ph type="sldNum" sz="quarter" idx="4"/>
          </p:nvPr>
        </p:nvSpPr>
        <p:spPr/>
        <p:txBody>
          <a:bodyPr/>
          <a:lstStyle/>
          <a:p>
            <a:fld id="{894680D0-7A83-433A-9719-C4143F27F647}" type="slidenum">
              <a:rPr lang="de-DE" smtClean="0"/>
              <a:pPr/>
              <a:t>51</a:t>
            </a:fld>
            <a:endParaRPr lang="de-DE"/>
          </a:p>
        </p:txBody>
      </p:sp>
      <p:sp>
        <p:nvSpPr>
          <p:cNvPr id="11" name="Rechteck 10">
            <a:extLst>
              <a:ext uri="{FF2B5EF4-FFF2-40B4-BE49-F238E27FC236}">
                <a16:creationId xmlns:a16="http://schemas.microsoft.com/office/drawing/2014/main" id="{AB3BCE7C-5643-4966-B62A-98BD5658DD7B}"/>
              </a:ext>
            </a:extLst>
          </p:cNvPr>
          <p:cNvSpPr/>
          <p:nvPr/>
        </p:nvSpPr>
        <p:spPr>
          <a:xfrm>
            <a:off x="442913" y="981075"/>
            <a:ext cx="8511035" cy="4555093"/>
          </a:xfrm>
          <a:prstGeom prst="rect">
            <a:avLst/>
          </a:prstGeom>
        </p:spPr>
        <p:txBody>
          <a:bodyPr wrap="square">
            <a:spAutoFit/>
          </a:bodyPr>
          <a:lstStyle/>
          <a:p>
            <a:pPr algn="l">
              <a:spcAft>
                <a:spcPts val="300"/>
              </a:spcAft>
              <a:defRPr/>
            </a:pPr>
            <a:r>
              <a:rPr lang="de-DE" altLang="de-DE" sz="1100" b="1" dirty="0">
                <a:solidFill>
                  <a:srgbClr val="3B687F"/>
                </a:solidFill>
                <a:latin typeface="Arial" pitchFamily="34" charset="0"/>
                <a:ea typeface="Times New Roman" pitchFamily="18" charset="0"/>
                <a:cs typeface="Times New Roman" pitchFamily="18" charset="0"/>
              </a:rPr>
              <a:t>Herausgeber:</a:t>
            </a:r>
            <a:endParaRPr lang="de-DE" altLang="de-DE" sz="1100" b="1" dirty="0">
              <a:solidFill>
                <a:sysClr val="windowText" lastClr="000000"/>
              </a:solidFill>
              <a:latin typeface="Arial" pitchFamily="34" charset="0"/>
              <a:ea typeface="ＭＳ Ｐゴシック"/>
              <a:cs typeface="Arial" pitchFamily="34" charset="0"/>
            </a:endParaRPr>
          </a:p>
          <a:p>
            <a:pPr algn="l">
              <a:defRPr/>
            </a:pPr>
            <a:r>
              <a:rPr lang="de-DE" altLang="de-DE" sz="1000" dirty="0">
                <a:solidFill>
                  <a:sysClr val="windowText" lastClr="000000"/>
                </a:solidFill>
                <a:latin typeface="Arial" pitchFamily="34" charset="0"/>
                <a:ea typeface="Times New Roman" pitchFamily="18" charset="0"/>
                <a:cs typeface="Times New Roman" pitchFamily="18" charset="0"/>
              </a:rPr>
              <a:t>Bayerisches Landesamt für Umwelt (</a:t>
            </a:r>
            <a:r>
              <a:rPr lang="de-DE" altLang="de-DE" sz="1000" dirty="0" err="1">
                <a:solidFill>
                  <a:sysClr val="windowText" lastClr="000000"/>
                </a:solidFill>
                <a:latin typeface="Arial" pitchFamily="34" charset="0"/>
                <a:ea typeface="Times New Roman" pitchFamily="18" charset="0"/>
                <a:cs typeface="Times New Roman" pitchFamily="18" charset="0"/>
              </a:rPr>
              <a:t>LfU</a:t>
            </a:r>
            <a:r>
              <a:rPr lang="de-DE" altLang="de-DE" sz="1000" dirty="0">
                <a:solidFill>
                  <a:sysClr val="windowText" lastClr="000000"/>
                </a:solidFill>
                <a:latin typeface="Arial" pitchFamily="34" charset="0"/>
                <a:ea typeface="Times New Roman" pitchFamily="18" charset="0"/>
                <a:cs typeface="Times New Roman" pitchFamily="18" charset="0"/>
              </a:rPr>
              <a:t>)</a:t>
            </a:r>
            <a:endParaRPr lang="de-DE" altLang="de-DE" sz="1000" dirty="0">
              <a:solidFill>
                <a:sysClr val="windowText" lastClr="000000"/>
              </a:solidFill>
              <a:latin typeface="Arial" pitchFamily="34" charset="0"/>
              <a:ea typeface="ＭＳ Ｐゴシック"/>
              <a:cs typeface="Arial" pitchFamily="34" charset="0"/>
            </a:endParaRPr>
          </a:p>
          <a:p>
            <a:pPr algn="l">
              <a:defRPr/>
            </a:pPr>
            <a:r>
              <a:rPr lang="de-DE" altLang="de-DE" sz="1000" dirty="0">
                <a:solidFill>
                  <a:sysClr val="windowText" lastClr="000000"/>
                </a:solidFill>
                <a:latin typeface="Arial" pitchFamily="34" charset="0"/>
                <a:ea typeface="Times New Roman" pitchFamily="18" charset="0"/>
                <a:cs typeface="Times New Roman" pitchFamily="18" charset="0"/>
              </a:rPr>
              <a:t>Bürgermeister-Ulrich-Straße 160</a:t>
            </a:r>
            <a:endParaRPr lang="de-DE" altLang="de-DE" sz="1000" dirty="0">
              <a:solidFill>
                <a:sysClr val="windowText" lastClr="000000"/>
              </a:solidFill>
              <a:latin typeface="Arial" pitchFamily="34" charset="0"/>
              <a:ea typeface="ＭＳ Ｐゴシック"/>
              <a:cs typeface="Arial" pitchFamily="34" charset="0"/>
            </a:endParaRPr>
          </a:p>
          <a:p>
            <a:pPr algn="l">
              <a:defRPr/>
            </a:pPr>
            <a:r>
              <a:rPr lang="de-DE" altLang="de-DE" sz="1000" dirty="0">
                <a:solidFill>
                  <a:sysClr val="windowText" lastClr="000000"/>
                </a:solidFill>
                <a:latin typeface="Arial" pitchFamily="34" charset="0"/>
                <a:ea typeface="Times New Roman" pitchFamily="18" charset="0"/>
                <a:cs typeface="Times New Roman" pitchFamily="18" charset="0"/>
              </a:rPr>
              <a:t>86179 Augsburg</a:t>
            </a:r>
            <a:endParaRPr lang="de-DE" altLang="de-DE" sz="1000" dirty="0">
              <a:solidFill>
                <a:sysClr val="windowText" lastClr="000000"/>
              </a:solidFill>
              <a:latin typeface="Arial" pitchFamily="34" charset="0"/>
              <a:ea typeface="ＭＳ Ｐゴシック"/>
              <a:cs typeface="Arial" pitchFamily="34" charset="0"/>
            </a:endParaRPr>
          </a:p>
          <a:p>
            <a:pPr algn="l">
              <a:defRPr/>
            </a:pPr>
            <a:r>
              <a:rPr lang="de-DE" altLang="de-DE" sz="1000" dirty="0">
                <a:solidFill>
                  <a:sysClr val="windowText" lastClr="000000"/>
                </a:solidFill>
                <a:latin typeface="Arial" pitchFamily="34" charset="0"/>
                <a:ea typeface="Times New Roman" pitchFamily="18" charset="0"/>
                <a:cs typeface="Times New Roman" pitchFamily="18" charset="0"/>
              </a:rPr>
              <a:t>Tel.: 	0821 </a:t>
            </a:r>
            <a:r>
              <a:rPr lang="de-DE" altLang="de-DE" sz="1000" dirty="0" smtClean="0">
                <a:solidFill>
                  <a:sysClr val="windowText" lastClr="000000"/>
                </a:solidFill>
                <a:latin typeface="Arial" pitchFamily="34" charset="0"/>
                <a:ea typeface="Times New Roman" pitchFamily="18" charset="0"/>
                <a:cs typeface="Times New Roman" pitchFamily="18" charset="0"/>
              </a:rPr>
              <a:t>9071-0</a:t>
            </a:r>
            <a:endParaRPr lang="de-DE" altLang="de-DE" sz="1000" dirty="0">
              <a:solidFill>
                <a:sysClr val="windowText" lastClr="000000"/>
              </a:solidFill>
              <a:latin typeface="Arial" pitchFamily="34" charset="0"/>
              <a:ea typeface="ＭＳ Ｐゴシック"/>
              <a:cs typeface="Arial" pitchFamily="34" charset="0"/>
            </a:endParaRPr>
          </a:p>
          <a:p>
            <a:pPr algn="l">
              <a:defRPr/>
            </a:pPr>
            <a:r>
              <a:rPr lang="de-DE" sz="1000" dirty="0">
                <a:latin typeface="Arial" panose="020B0604020202020204" pitchFamily="34" charset="0"/>
                <a:ea typeface="Times New Roman" panose="02020603050405020304" pitchFamily="18" charset="0"/>
                <a:cs typeface="Times New Roman" panose="02020603050405020304" pitchFamily="18" charset="0"/>
              </a:rPr>
              <a:t>E-Mail:	</a:t>
            </a:r>
            <a:r>
              <a:rPr lang="de-DE" sz="1000" u="sng" dirty="0">
                <a:solidFill>
                  <a:srgbClr val="3B687F"/>
                </a:solidFill>
                <a:latin typeface="Arial" panose="020B0604020202020204" pitchFamily="34" charset="0"/>
                <a:ea typeface="Times New Roman" panose="02020603050405020304" pitchFamily="18" charset="0"/>
                <a:cs typeface="Times New Roman" panose="02020603050405020304" pitchFamily="18" charset="0"/>
                <a:hlinkClick r:id="rId2"/>
              </a:rPr>
              <a:t>poststelle@lfu.bayern.de</a:t>
            </a:r>
            <a:endParaRPr lang="de-DE" altLang="de-DE" sz="1000" dirty="0">
              <a:solidFill>
                <a:sysClr val="windowText" lastClr="000000"/>
              </a:solidFill>
              <a:latin typeface="Arial" pitchFamily="34" charset="0"/>
              <a:ea typeface="ＭＳ Ｐゴシック"/>
              <a:cs typeface="Arial" pitchFamily="34" charset="0"/>
            </a:endParaRPr>
          </a:p>
          <a:p>
            <a:pPr algn="l">
              <a:defRPr/>
            </a:pPr>
            <a:r>
              <a:rPr lang="de-DE" altLang="de-DE" sz="1000" dirty="0">
                <a:solidFill>
                  <a:sysClr val="windowText" lastClr="000000"/>
                </a:solidFill>
                <a:latin typeface="Arial" pitchFamily="34" charset="0"/>
                <a:ea typeface="Times New Roman" pitchFamily="18" charset="0"/>
                <a:cs typeface="Times New Roman" pitchFamily="18" charset="0"/>
              </a:rPr>
              <a:t>Internet: 	</a:t>
            </a:r>
            <a:r>
              <a:rPr lang="de-DE" altLang="de-DE" sz="1000" dirty="0">
                <a:solidFill>
                  <a:sysClr val="windowText" lastClr="000000"/>
                </a:solidFill>
                <a:latin typeface="Arial" pitchFamily="34" charset="0"/>
                <a:ea typeface="Times New Roman" pitchFamily="18" charset="0"/>
                <a:cs typeface="Times New Roman" pitchFamily="18" charset="0"/>
                <a:hlinkClick r:id="rId3"/>
              </a:rPr>
              <a:t>www.lfu.bayern.de</a:t>
            </a:r>
            <a:endParaRPr lang="de-DE" altLang="de-DE" sz="1000" dirty="0">
              <a:solidFill>
                <a:sysClr val="windowText" lastClr="000000"/>
              </a:solidFill>
              <a:latin typeface="Arial" pitchFamily="34" charset="0"/>
              <a:ea typeface="Times New Roman" pitchFamily="18" charset="0"/>
              <a:cs typeface="Times New Roman" pitchFamily="18" charset="0"/>
            </a:endParaRPr>
          </a:p>
          <a:p>
            <a:pPr algn="l">
              <a:defRPr/>
            </a:pPr>
            <a:endParaRPr lang="de-DE" altLang="de-DE" sz="1000" dirty="0">
              <a:solidFill>
                <a:sysClr val="windowText" lastClr="000000"/>
              </a:solidFill>
              <a:latin typeface="Arial" pitchFamily="34" charset="0"/>
              <a:ea typeface="ＭＳ Ｐゴシック"/>
              <a:cs typeface="Arial" pitchFamily="34" charset="0"/>
            </a:endParaRPr>
          </a:p>
          <a:p>
            <a:pPr algn="l">
              <a:spcAft>
                <a:spcPts val="300"/>
              </a:spcAft>
              <a:defRPr/>
            </a:pPr>
            <a:r>
              <a:rPr lang="de-DE" altLang="de-DE" sz="1100" b="1" dirty="0">
                <a:solidFill>
                  <a:srgbClr val="3B687F"/>
                </a:solidFill>
                <a:latin typeface="Arial" pitchFamily="34" charset="0"/>
                <a:cs typeface="Times New Roman" pitchFamily="18" charset="0"/>
              </a:rPr>
              <a:t>Bearbeitung/ Text/ Konzept:</a:t>
            </a:r>
          </a:p>
          <a:p>
            <a:pPr algn="l">
              <a:defRPr/>
            </a:pPr>
            <a:r>
              <a:rPr lang="de-DE" sz="1000" dirty="0" err="1">
                <a:solidFill>
                  <a:sysClr val="windowText" lastClr="000000"/>
                </a:solidFill>
                <a:latin typeface="Arial" pitchFamily="34" charset="0"/>
                <a:ea typeface="Times New Roman" pitchFamily="18" charset="0"/>
                <a:cs typeface="Times New Roman" pitchFamily="18" charset="0"/>
              </a:rPr>
              <a:t>sustainable</a:t>
            </a:r>
            <a:r>
              <a:rPr lang="de-DE" sz="1000" dirty="0">
                <a:solidFill>
                  <a:sysClr val="windowText" lastClr="000000"/>
                </a:solidFill>
                <a:latin typeface="Arial" pitchFamily="34" charset="0"/>
                <a:ea typeface="Times New Roman" pitchFamily="18" charset="0"/>
                <a:cs typeface="Times New Roman" pitchFamily="18" charset="0"/>
              </a:rPr>
              <a:t> AG</a:t>
            </a:r>
          </a:p>
          <a:p>
            <a:pPr algn="l">
              <a:defRPr/>
            </a:pPr>
            <a:r>
              <a:rPr lang="de-DE" sz="1000" dirty="0">
                <a:solidFill>
                  <a:sysClr val="windowText" lastClr="000000"/>
                </a:solidFill>
                <a:latin typeface="Arial" pitchFamily="34" charset="0"/>
                <a:ea typeface="Times New Roman" pitchFamily="18" charset="0"/>
                <a:cs typeface="Times New Roman" pitchFamily="18" charset="0"/>
              </a:rPr>
              <a:t>Michaela </a:t>
            </a:r>
            <a:r>
              <a:rPr lang="de-DE" sz="1000" dirty="0" err="1">
                <a:solidFill>
                  <a:sysClr val="windowText" lastClr="000000"/>
                </a:solidFill>
                <a:latin typeface="Arial" pitchFamily="34" charset="0"/>
                <a:ea typeface="Times New Roman" pitchFamily="18" charset="0"/>
                <a:cs typeface="Times New Roman" pitchFamily="18" charset="0"/>
              </a:rPr>
              <a:t>Goette</a:t>
            </a:r>
            <a:r>
              <a:rPr lang="de-DE" sz="1000" dirty="0">
                <a:solidFill>
                  <a:sysClr val="windowText" lastClr="000000"/>
                </a:solidFill>
                <a:latin typeface="Arial" pitchFamily="34" charset="0"/>
                <a:ea typeface="Times New Roman" pitchFamily="18" charset="0"/>
                <a:cs typeface="Times New Roman" pitchFamily="18" charset="0"/>
              </a:rPr>
              <a:t>-Köse</a:t>
            </a:r>
          </a:p>
          <a:p>
            <a:pPr algn="l">
              <a:defRPr/>
            </a:pPr>
            <a:r>
              <a:rPr lang="de-DE" sz="1000" dirty="0">
                <a:solidFill>
                  <a:sysClr val="windowText" lastClr="000000"/>
                </a:solidFill>
                <a:latin typeface="Arial" pitchFamily="34" charset="0"/>
                <a:ea typeface="Times New Roman" pitchFamily="18" charset="0"/>
                <a:cs typeface="Times New Roman" pitchFamily="18" charset="0"/>
              </a:rPr>
              <a:t>Dr. Albert Hans Baur</a:t>
            </a:r>
          </a:p>
          <a:p>
            <a:pPr algn="l">
              <a:defRPr/>
            </a:pPr>
            <a:r>
              <a:rPr lang="de-DE" sz="1000" dirty="0">
                <a:solidFill>
                  <a:sysClr val="windowText" lastClr="000000"/>
                </a:solidFill>
                <a:latin typeface="Arial" pitchFamily="34" charset="0"/>
                <a:ea typeface="Times New Roman" pitchFamily="18" charset="0"/>
                <a:cs typeface="Times New Roman" pitchFamily="18" charset="0"/>
              </a:rPr>
              <a:t>Corneliusstraße 10</a:t>
            </a:r>
          </a:p>
          <a:p>
            <a:pPr algn="l">
              <a:defRPr/>
            </a:pPr>
            <a:r>
              <a:rPr lang="de-DE" sz="1000" dirty="0">
                <a:solidFill>
                  <a:srgbClr val="000000"/>
                </a:solidFill>
              </a:rPr>
              <a:t>80469 München </a:t>
            </a:r>
          </a:p>
          <a:p>
            <a:pPr algn="l">
              <a:defRPr/>
            </a:pPr>
            <a:r>
              <a:rPr lang="de-DE" sz="1000" dirty="0">
                <a:solidFill>
                  <a:srgbClr val="3B687F"/>
                </a:solidFill>
                <a:latin typeface="Arial" pitchFamily="34" charset="0"/>
                <a:ea typeface="Times New Roman" pitchFamily="18" charset="0"/>
                <a:cs typeface="Times New Roman" pitchFamily="18" charset="0"/>
                <a:hlinkClick r:id="rId4">
                  <a:extLst>
                    <a:ext uri="{A12FA001-AC4F-418D-AE19-62706E023703}">
                      <ahyp:hlinkClr xmlns:ahyp="http://schemas.microsoft.com/office/drawing/2018/hyperlinkcolor" xmlns="" val="tx"/>
                    </a:ext>
                  </a:extLst>
                </a:hlinkClick>
              </a:rPr>
              <a:t>info@sustainable.de</a:t>
            </a:r>
            <a:r>
              <a:rPr lang="de-DE" sz="1000" dirty="0">
                <a:solidFill>
                  <a:srgbClr val="3B687F"/>
                </a:solidFill>
                <a:latin typeface="Arial" pitchFamily="34" charset="0"/>
                <a:ea typeface="Times New Roman" pitchFamily="18" charset="0"/>
                <a:cs typeface="Times New Roman" pitchFamily="18" charset="0"/>
              </a:rPr>
              <a:t> </a:t>
            </a:r>
          </a:p>
          <a:p>
            <a:pPr algn="l">
              <a:defRPr/>
            </a:pPr>
            <a:r>
              <a:rPr lang="de-DE" sz="1000" dirty="0">
                <a:solidFill>
                  <a:srgbClr val="3B687F"/>
                </a:solidFill>
                <a:latin typeface="Arial" pitchFamily="34" charset="0"/>
                <a:ea typeface="Times New Roman" pitchFamily="18" charset="0"/>
                <a:cs typeface="Times New Roman" pitchFamily="18" charset="0"/>
                <a:hlinkClick r:id="rId5">
                  <a:extLst>
                    <a:ext uri="{A12FA001-AC4F-418D-AE19-62706E023703}">
                      <ahyp:hlinkClr xmlns:ahyp="http://schemas.microsoft.com/office/drawing/2018/hyperlinkcolor" xmlns="" val="tx"/>
                    </a:ext>
                  </a:extLst>
                </a:hlinkClick>
              </a:rPr>
              <a:t>www.sustainable.de</a:t>
            </a:r>
            <a:r>
              <a:rPr lang="de-DE" sz="1000" dirty="0">
                <a:solidFill>
                  <a:srgbClr val="3B687F"/>
                </a:solidFill>
                <a:latin typeface="Arial" pitchFamily="34" charset="0"/>
                <a:ea typeface="Times New Roman" pitchFamily="18" charset="0"/>
                <a:cs typeface="Times New Roman" pitchFamily="18" charset="0"/>
              </a:rPr>
              <a:t> </a:t>
            </a:r>
          </a:p>
          <a:p>
            <a:pPr algn="l">
              <a:defRPr/>
            </a:pPr>
            <a:endParaRPr lang="de-DE" altLang="de-DE" sz="1000" dirty="0">
              <a:solidFill>
                <a:sysClr val="windowText" lastClr="000000"/>
              </a:solidFill>
              <a:latin typeface="Arial" pitchFamily="34" charset="0"/>
              <a:ea typeface="ＭＳ Ｐゴシック"/>
              <a:cs typeface="Arial" pitchFamily="34" charset="0"/>
            </a:endParaRPr>
          </a:p>
          <a:p>
            <a:pPr algn="l">
              <a:defRPr/>
            </a:pPr>
            <a:endParaRPr lang="de-DE" altLang="de-DE" sz="1000" b="1" dirty="0">
              <a:solidFill>
                <a:srgbClr val="3B687F"/>
              </a:solidFill>
              <a:latin typeface="Arial" pitchFamily="34" charset="0"/>
              <a:cs typeface="Times New Roman" pitchFamily="18" charset="0"/>
            </a:endParaRPr>
          </a:p>
          <a:p>
            <a:pPr algn="l">
              <a:defRPr/>
            </a:pPr>
            <a:endParaRPr lang="de-DE" altLang="de-DE" sz="1000" b="1" dirty="0">
              <a:solidFill>
                <a:srgbClr val="3B687F"/>
              </a:solidFill>
              <a:latin typeface="Arial" pitchFamily="34" charset="0"/>
              <a:cs typeface="Times New Roman" pitchFamily="18" charset="0"/>
            </a:endParaRPr>
          </a:p>
          <a:p>
            <a:pPr algn="l">
              <a:defRPr/>
            </a:pPr>
            <a:r>
              <a:rPr lang="de-DE" altLang="de-DE" sz="1100" b="1" dirty="0">
                <a:solidFill>
                  <a:srgbClr val="3B687F"/>
                </a:solidFill>
                <a:latin typeface="Arial" pitchFamily="34" charset="0"/>
                <a:cs typeface="Times New Roman" pitchFamily="18" charset="0"/>
              </a:rPr>
              <a:t>Redaktion</a:t>
            </a:r>
            <a:r>
              <a:rPr lang="de-DE" altLang="de-DE" sz="1000" b="1" dirty="0">
                <a:solidFill>
                  <a:srgbClr val="3B687F"/>
                </a:solidFill>
                <a:latin typeface="Arial" pitchFamily="34" charset="0"/>
                <a:cs typeface="Times New Roman" pitchFamily="18" charset="0"/>
              </a:rPr>
              <a:t>: </a:t>
            </a:r>
            <a:r>
              <a:rPr lang="de-DE" altLang="de-DE" sz="1000" dirty="0">
                <a:solidFill>
                  <a:sysClr val="windowText" lastClr="000000"/>
                </a:solidFill>
                <a:latin typeface="Arial" pitchFamily="34" charset="0"/>
                <a:ea typeface="Times New Roman" pitchFamily="18" charset="0"/>
                <a:cs typeface="Times New Roman" pitchFamily="18" charset="0"/>
              </a:rPr>
              <a:t>LfU, </a:t>
            </a:r>
            <a:r>
              <a:rPr lang="de-DE" altLang="de-DE" sz="1000" dirty="0" smtClean="0">
                <a:solidFill>
                  <a:sysClr val="windowText" lastClr="000000"/>
                </a:solidFill>
                <a:latin typeface="Arial" pitchFamily="34" charset="0"/>
                <a:ea typeface="Times New Roman" pitchFamily="18" charset="0"/>
                <a:cs typeface="Times New Roman" pitchFamily="18" charset="0"/>
              </a:rPr>
              <a:t>Infozentrum </a:t>
            </a:r>
            <a:r>
              <a:rPr lang="de-DE" altLang="de-DE" sz="1000" dirty="0" err="1">
                <a:solidFill>
                  <a:sysClr val="windowText" lastClr="000000"/>
                </a:solidFill>
                <a:latin typeface="Arial" pitchFamily="34" charset="0"/>
                <a:ea typeface="Times New Roman" pitchFamily="18" charset="0"/>
                <a:cs typeface="Times New Roman" pitchFamily="18" charset="0"/>
              </a:rPr>
              <a:t>UmweltWirtschaft</a:t>
            </a:r>
            <a:endParaRPr lang="de-DE" altLang="de-DE" sz="1000" dirty="0">
              <a:solidFill>
                <a:sysClr val="windowText" lastClr="000000"/>
              </a:solidFill>
              <a:latin typeface="Arial" pitchFamily="34" charset="0"/>
              <a:ea typeface="Times New Roman" pitchFamily="18" charset="0"/>
              <a:cs typeface="Times New Roman" pitchFamily="18" charset="0"/>
            </a:endParaRPr>
          </a:p>
          <a:p>
            <a:pPr algn="l">
              <a:defRPr/>
            </a:pPr>
            <a:endParaRPr lang="de-DE" altLang="de-DE" sz="1000" dirty="0">
              <a:solidFill>
                <a:sysClr val="windowText" lastClr="000000"/>
              </a:solidFill>
              <a:latin typeface="Arial" pitchFamily="34" charset="0"/>
              <a:ea typeface="ＭＳ Ｐゴシック"/>
              <a:cs typeface="Arial" pitchFamily="34" charset="0"/>
            </a:endParaRPr>
          </a:p>
          <a:p>
            <a:pPr algn="l">
              <a:defRPr/>
            </a:pPr>
            <a:r>
              <a:rPr lang="de-DE" altLang="de-DE" sz="1100" b="1" dirty="0">
                <a:solidFill>
                  <a:srgbClr val="3B687F"/>
                </a:solidFill>
                <a:latin typeface="Arial" pitchFamily="34" charset="0"/>
                <a:cs typeface="Times New Roman" pitchFamily="18" charset="0"/>
              </a:rPr>
              <a:t>Stand</a:t>
            </a:r>
            <a:r>
              <a:rPr lang="de-DE" altLang="de-DE" sz="1000" b="1" dirty="0">
                <a:solidFill>
                  <a:srgbClr val="3B687F"/>
                </a:solidFill>
                <a:latin typeface="Arial" pitchFamily="34" charset="0"/>
                <a:cs typeface="Times New Roman" pitchFamily="18" charset="0"/>
              </a:rPr>
              <a:t>: </a:t>
            </a:r>
            <a:r>
              <a:rPr lang="de-DE" altLang="de-DE" sz="1000" dirty="0" smtClean="0">
                <a:solidFill>
                  <a:sysClr val="windowText" lastClr="000000"/>
                </a:solidFill>
                <a:latin typeface="Arial" pitchFamily="34" charset="0"/>
                <a:ea typeface="Times New Roman" pitchFamily="18" charset="0"/>
                <a:cs typeface="Times New Roman" pitchFamily="18" charset="0"/>
              </a:rPr>
              <a:t>Mai 2022</a:t>
            </a:r>
            <a:endParaRPr lang="de-DE" altLang="de-DE" sz="1000" dirty="0">
              <a:solidFill>
                <a:sysClr val="windowText" lastClr="000000"/>
              </a:solidFill>
              <a:latin typeface="Arial" pitchFamily="34" charset="0"/>
              <a:ea typeface="Times New Roman" pitchFamily="18" charset="0"/>
              <a:cs typeface="Times New Roman" pitchFamily="18" charset="0"/>
            </a:endParaRPr>
          </a:p>
          <a:p>
            <a:pPr algn="l">
              <a:defRPr/>
            </a:pPr>
            <a:endParaRPr lang="de-DE" altLang="de-DE" sz="1000" dirty="0">
              <a:solidFill>
                <a:sysClr val="windowText" lastClr="000000"/>
              </a:solidFill>
              <a:latin typeface="Arial" pitchFamily="34" charset="0"/>
              <a:ea typeface="Times New Roman" pitchFamily="18" charset="0"/>
              <a:cs typeface="Times New Roman" pitchFamily="18" charset="0"/>
            </a:endParaRPr>
          </a:p>
          <a:p>
            <a:pPr algn="l">
              <a:defRPr/>
            </a:pPr>
            <a:r>
              <a:rPr lang="de-DE" altLang="de-DE" sz="1100" b="1" dirty="0">
                <a:solidFill>
                  <a:srgbClr val="3B687F"/>
                </a:solidFill>
                <a:latin typeface="Arial" pitchFamily="34" charset="0"/>
                <a:ea typeface="Times New Roman" pitchFamily="18" charset="0"/>
                <a:cs typeface="Times New Roman" pitchFamily="18" charset="0"/>
              </a:rPr>
              <a:t>Copyright: </a:t>
            </a:r>
          </a:p>
          <a:p>
            <a:pPr algn="l">
              <a:defRPr/>
            </a:pPr>
            <a:r>
              <a:rPr lang="de-DE" altLang="de-DE" sz="1000" dirty="0">
                <a:solidFill>
                  <a:sysClr val="windowText" lastClr="000000"/>
                </a:solidFill>
                <a:latin typeface="Arial" pitchFamily="34" charset="0"/>
                <a:ea typeface="ＭＳ Ｐゴシック"/>
                <a:cs typeface="Times New Roman" pitchFamily="18" charset="0"/>
              </a:rPr>
              <a:t>Bayerisches Landesamt für Umwelt (</a:t>
            </a:r>
            <a:r>
              <a:rPr lang="de-DE" altLang="de-DE" sz="1000" dirty="0" err="1">
                <a:solidFill>
                  <a:sysClr val="windowText" lastClr="000000"/>
                </a:solidFill>
                <a:latin typeface="Arial" pitchFamily="34" charset="0"/>
                <a:ea typeface="ＭＳ Ｐゴシック"/>
                <a:cs typeface="Times New Roman" pitchFamily="18" charset="0"/>
              </a:rPr>
              <a:t>LfU</a:t>
            </a:r>
            <a:r>
              <a:rPr lang="de-DE" altLang="de-DE" sz="1000" dirty="0">
                <a:solidFill>
                  <a:sysClr val="windowText" lastClr="000000"/>
                </a:solidFill>
                <a:latin typeface="Arial" pitchFamily="34" charset="0"/>
                <a:ea typeface="ＭＳ Ｐゴシック"/>
                <a:cs typeface="Times New Roman" pitchFamily="18" charset="0"/>
              </a:rPr>
              <a:t>)</a:t>
            </a:r>
          </a:p>
          <a:p>
            <a:pPr algn="l">
              <a:defRPr/>
            </a:pPr>
            <a:r>
              <a:rPr lang="de-DE" sz="1000" dirty="0">
                <a:solidFill>
                  <a:srgbClr val="000000"/>
                </a:solidFill>
              </a:rPr>
              <a:t>Dieses Dokument ist Teil des Bausteins „Nachhaltige Lieferkette“ des „Online-Tools Nachhaltigkeitsmanagement für KMU“. Die Arbeitsmaterialien wurden im Rahmen des Umweltpakts Bayern in Kooperation mit dem Bayerischen Industrie-und Handelskammertag e. V. (BIHK) erstellt.</a:t>
            </a:r>
          </a:p>
          <a:p>
            <a:pPr algn="l">
              <a:defRPr/>
            </a:pPr>
            <a:endParaRPr lang="de-DE" altLang="de-DE" sz="1000" dirty="0">
              <a:solidFill>
                <a:sysClr val="windowText" lastClr="000000"/>
              </a:solidFill>
              <a:latin typeface="Arial" pitchFamily="34" charset="0"/>
              <a:ea typeface="ＭＳ Ｐゴシック"/>
              <a:cs typeface="Times New Roman" pitchFamily="18" charset="0"/>
            </a:endParaRPr>
          </a:p>
        </p:txBody>
      </p:sp>
      <p:pic>
        <p:nvPicPr>
          <p:cNvPr id="13" name="Grafik 12" descr="U:\Abt01\Ref11\Daten\02_Betrieblicher Umweltschutz, Managementsysteme, Förderfibel\Betrieb\Pilotprojekt_Lieferkette\Logos\Logo BIHK.jpg">
            <a:extLst>
              <a:ext uri="{FF2B5EF4-FFF2-40B4-BE49-F238E27FC236}">
                <a16:creationId xmlns:a16="http://schemas.microsoft.com/office/drawing/2014/main" id="{D8680466-BF14-49E2-8F16-F475DB9E7D75}"/>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73635" y="5851456"/>
            <a:ext cx="2263775" cy="489585"/>
          </a:xfrm>
          <a:prstGeom prst="rect">
            <a:avLst/>
          </a:prstGeom>
          <a:noFill/>
          <a:ln>
            <a:noFill/>
          </a:ln>
        </p:spPr>
      </p:pic>
      <p:sp>
        <p:nvSpPr>
          <p:cNvPr id="14" name="Fußzeilenplatzhalter 3">
            <a:extLst>
              <a:ext uri="{FF2B5EF4-FFF2-40B4-BE49-F238E27FC236}">
                <a16:creationId xmlns:a16="http://schemas.microsoft.com/office/drawing/2014/main" id="{6117CD38-7E7F-4E42-9A0E-58A668672D8F}"/>
              </a:ext>
            </a:extLst>
          </p:cNvPr>
          <p:cNvSpPr>
            <a:spLocks noGrp="1"/>
          </p:cNvSpPr>
          <p:nvPr>
            <p:ph type="ftr" sz="quarter" idx="10"/>
          </p:nvPr>
        </p:nvSpPr>
        <p:spPr>
          <a:xfrm>
            <a:off x="6741546" y="6477000"/>
            <a:ext cx="4904317" cy="279400"/>
          </a:xfrm>
        </p:spPr>
        <p:txBody>
          <a:bodyPr/>
          <a:lstStyle/>
          <a:p>
            <a:r>
              <a:rPr lang="de-DE" dirty="0" smtClean="0"/>
              <a:t>© LfU / IZU Infozentrum </a:t>
            </a:r>
            <a:r>
              <a:rPr lang="de-DE" dirty="0" err="1" smtClean="0"/>
              <a:t>UmweltWirtschaft</a:t>
            </a:r>
            <a:r>
              <a:rPr lang="de-DE" smtClean="0"/>
              <a:t> / 2022</a:t>
            </a:r>
            <a:endParaRPr lang="de-DE"/>
          </a:p>
        </p:txBody>
      </p:sp>
      <p:pic>
        <p:nvPicPr>
          <p:cNvPr id="3" name="Grafik 2">
            <a:extLst>
              <a:ext uri="{FF2B5EF4-FFF2-40B4-BE49-F238E27FC236}">
                <a16:creationId xmlns:a16="http://schemas.microsoft.com/office/drawing/2014/main" id="{13000CE8-1C07-48D6-A992-69571F2E8C2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5938" y="5802688"/>
            <a:ext cx="504930" cy="542550"/>
          </a:xfrm>
          <a:prstGeom prst="rect">
            <a:avLst/>
          </a:prstGeom>
        </p:spPr>
      </p:pic>
      <p:sp>
        <p:nvSpPr>
          <p:cNvPr id="4" name="Textfeld 3">
            <a:extLst>
              <a:ext uri="{FF2B5EF4-FFF2-40B4-BE49-F238E27FC236}">
                <a16:creationId xmlns:a16="http://schemas.microsoft.com/office/drawing/2014/main" id="{C17A0E29-6068-0240-8732-21C4AFC644C4}"/>
              </a:ext>
            </a:extLst>
          </p:cNvPr>
          <p:cNvSpPr txBox="1"/>
          <p:nvPr/>
        </p:nvSpPr>
        <p:spPr>
          <a:xfrm>
            <a:off x="2342938" y="2763319"/>
            <a:ext cx="1367682" cy="1015663"/>
          </a:xfrm>
          <a:prstGeom prst="rect">
            <a:avLst/>
          </a:prstGeom>
          <a:noFill/>
        </p:spPr>
        <p:txBody>
          <a:bodyPr wrap="none" rtlCol="0">
            <a:spAutoFit/>
          </a:bodyPr>
          <a:lstStyle/>
          <a:p>
            <a:pPr lvl="0" algn="l">
              <a:defRPr/>
            </a:pPr>
            <a:r>
              <a:rPr lang="de-DE" altLang="de-DE" sz="1000" err="1">
                <a:solidFill>
                  <a:sysClr val="windowText" lastClr="000000"/>
                </a:solidFill>
                <a:latin typeface="Arial" pitchFamily="34" charset="0"/>
                <a:ea typeface="Times New Roman" pitchFamily="18" charset="0"/>
                <a:cs typeface="Times New Roman" pitchFamily="18" charset="0"/>
              </a:rPr>
              <a:t>adelphi</a:t>
            </a:r>
            <a:r>
              <a:rPr lang="de-DE" altLang="de-DE" sz="1000">
                <a:solidFill>
                  <a:sysClr val="windowText" lastClr="000000"/>
                </a:solidFill>
                <a:latin typeface="Arial" pitchFamily="34" charset="0"/>
                <a:ea typeface="Times New Roman" pitchFamily="18" charset="0"/>
                <a:cs typeface="Times New Roman" pitchFamily="18" charset="0"/>
              </a:rPr>
              <a:t> – Büro Berlin</a:t>
            </a:r>
          </a:p>
          <a:p>
            <a:pPr lvl="0" algn="l">
              <a:defRPr/>
            </a:pPr>
            <a:r>
              <a:rPr lang="de-DE" altLang="de-DE" sz="1000">
                <a:solidFill>
                  <a:sysClr val="windowText" lastClr="000000"/>
                </a:solidFill>
                <a:latin typeface="Arial" pitchFamily="34" charset="0"/>
                <a:ea typeface="Times New Roman" pitchFamily="18" charset="0"/>
                <a:cs typeface="Times New Roman" pitchFamily="18" charset="0"/>
              </a:rPr>
              <a:t>Daniel </a:t>
            </a:r>
            <a:r>
              <a:rPr lang="de-DE" altLang="de-DE" sz="1000" err="1">
                <a:solidFill>
                  <a:sysClr val="windowText" lastClr="000000"/>
                </a:solidFill>
                <a:latin typeface="Arial" pitchFamily="34" charset="0"/>
                <a:ea typeface="Times New Roman" pitchFamily="18" charset="0"/>
                <a:cs typeface="Times New Roman" pitchFamily="18" charset="0"/>
              </a:rPr>
              <a:t>Weiss</a:t>
            </a:r>
            <a:r>
              <a:rPr lang="de-DE" altLang="de-DE" sz="1000">
                <a:solidFill>
                  <a:sysClr val="windowText" lastClr="000000"/>
                </a:solidFill>
                <a:latin typeface="Arial" pitchFamily="34" charset="0"/>
                <a:ea typeface="Times New Roman" pitchFamily="18" charset="0"/>
                <a:cs typeface="Times New Roman" pitchFamily="18" charset="0"/>
              </a:rPr>
              <a:t> </a:t>
            </a:r>
          </a:p>
          <a:p>
            <a:pPr lvl="0" algn="l">
              <a:defRPr/>
            </a:pPr>
            <a:r>
              <a:rPr lang="de-DE" altLang="de-DE" sz="1000">
                <a:solidFill>
                  <a:sysClr val="windowText" lastClr="000000"/>
                </a:solidFill>
                <a:latin typeface="Arial" pitchFamily="34" charset="0"/>
                <a:ea typeface="Times New Roman" pitchFamily="18" charset="0"/>
                <a:cs typeface="Times New Roman" pitchFamily="18" charset="0"/>
              </a:rPr>
              <a:t>Alt-Moabit 91</a:t>
            </a:r>
          </a:p>
          <a:p>
            <a:pPr lvl="0" algn="l">
              <a:defRPr/>
            </a:pPr>
            <a:r>
              <a:rPr lang="de-DE" altLang="de-DE" sz="1000">
                <a:solidFill>
                  <a:sysClr val="windowText" lastClr="000000"/>
                </a:solidFill>
                <a:latin typeface="Arial" pitchFamily="34" charset="0"/>
                <a:ea typeface="Times New Roman" pitchFamily="18" charset="0"/>
                <a:cs typeface="Times New Roman" pitchFamily="18" charset="0"/>
              </a:rPr>
              <a:t>10559 Berlin</a:t>
            </a:r>
          </a:p>
          <a:p>
            <a:pPr lvl="0" algn="l">
              <a:defRPr/>
            </a:pPr>
            <a:r>
              <a:rPr lang="de-DE" sz="1000">
                <a:solidFill>
                  <a:srgbClr val="3B687F"/>
                </a:solidFill>
                <a:hlinkClick r:id="rId8">
                  <a:extLst>
                    <a:ext uri="{A12FA001-AC4F-418D-AE19-62706E023703}">
                      <ahyp:hlinkClr xmlns:ahyp="http://schemas.microsoft.com/office/drawing/2018/hyperlinkcolor" xmlns="" val="tx"/>
                    </a:ext>
                  </a:extLst>
                </a:hlinkClick>
              </a:rPr>
              <a:t>office@adelphi.de</a:t>
            </a:r>
            <a:endParaRPr lang="de-DE" sz="1000">
              <a:solidFill>
                <a:srgbClr val="3B687F"/>
              </a:solidFill>
            </a:endParaRPr>
          </a:p>
          <a:p>
            <a:pPr lvl="0" algn="l">
              <a:defRPr/>
            </a:pPr>
            <a:r>
              <a:rPr lang="de-DE" sz="1000">
                <a:solidFill>
                  <a:srgbClr val="3B687F"/>
                </a:solidFill>
                <a:hlinkClick r:id="rId9">
                  <a:extLst>
                    <a:ext uri="{A12FA001-AC4F-418D-AE19-62706E023703}">
                      <ahyp:hlinkClr xmlns:ahyp="http://schemas.microsoft.com/office/drawing/2018/hyperlinkcolor" xmlns="" val="tx"/>
                    </a:ext>
                  </a:extLst>
                </a:hlinkClick>
              </a:rPr>
              <a:t>www.adelphi.de</a:t>
            </a:r>
            <a:r>
              <a:rPr lang="de-DE" sz="1000">
                <a:solidFill>
                  <a:srgbClr val="3B687F"/>
                </a:solidFill>
              </a:rPr>
              <a:t> </a:t>
            </a:r>
          </a:p>
        </p:txBody>
      </p:sp>
      <p:sp>
        <p:nvSpPr>
          <p:cNvPr id="10" name="Datumsplatzhalter 5">
            <a:extLst>
              <a:ext uri="{FF2B5EF4-FFF2-40B4-BE49-F238E27FC236}">
                <a16:creationId xmlns:a16="http://schemas.microsoft.com/office/drawing/2014/main" id="{BBA3553D-39CD-C74C-9C84-7E8C294687CA}"/>
              </a:ext>
            </a:extLst>
          </p:cNvPr>
          <p:cNvSpPr>
            <a:spLocks noGrp="1"/>
          </p:cNvSpPr>
          <p:nvPr>
            <p:ph type="dt" sz="half" idx="12"/>
          </p:nvPr>
        </p:nvSpPr>
        <p:spPr>
          <a:xfrm>
            <a:off x="431801" y="223838"/>
            <a:ext cx="8450942" cy="476250"/>
          </a:xfrm>
        </p:spPr>
        <p:txBody>
          <a:bodyPr/>
          <a:lstStyle/>
          <a:p>
            <a:r>
              <a:rPr lang="de-DE" smtClean="0"/>
              <a:t>Schulungskonzept für Nachhaltigen Einkauf – Impressum</a:t>
            </a:r>
            <a:endParaRPr lang="de-DE" kern="0">
              <a:cs typeface="Calibri" panose="020F0502020204030204" pitchFamily="34" charset="0"/>
            </a:endParaRPr>
          </a:p>
        </p:txBody>
      </p:sp>
    </p:spTree>
    <p:extLst>
      <p:ext uri="{BB962C8B-B14F-4D97-AF65-F5344CB8AC3E}">
        <p14:creationId xmlns:p14="http://schemas.microsoft.com/office/powerpoint/2010/main" val="42230227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805542-DACC-0F45-A3B5-7F3CCADE698D}"/>
              </a:ext>
            </a:extLst>
          </p:cNvPr>
          <p:cNvSpPr>
            <a:spLocks noGrp="1"/>
          </p:cNvSpPr>
          <p:nvPr>
            <p:ph type="title"/>
          </p:nvPr>
        </p:nvSpPr>
        <p:spPr/>
        <p:txBody>
          <a:bodyPr/>
          <a:lstStyle/>
          <a:p>
            <a:r>
              <a:rPr lang="de-DE"/>
              <a:t>Quellenverzeichnis 1/3</a:t>
            </a:r>
          </a:p>
        </p:txBody>
      </p:sp>
      <p:sp>
        <p:nvSpPr>
          <p:cNvPr id="3" name="Inhaltsplatzhalter 2">
            <a:extLst>
              <a:ext uri="{FF2B5EF4-FFF2-40B4-BE49-F238E27FC236}">
                <a16:creationId xmlns:a16="http://schemas.microsoft.com/office/drawing/2014/main" id="{2E1F9AC9-6FA5-364A-BDED-6589CC11D3D6}"/>
              </a:ext>
            </a:extLst>
          </p:cNvPr>
          <p:cNvSpPr>
            <a:spLocks noGrp="1"/>
          </p:cNvSpPr>
          <p:nvPr>
            <p:ph idx="1"/>
          </p:nvPr>
        </p:nvSpPr>
        <p:spPr>
          <a:xfrm>
            <a:off x="515938" y="1592263"/>
            <a:ext cx="11425767" cy="4848224"/>
          </a:xfrm>
        </p:spPr>
        <p:txBody>
          <a:bodyPr/>
          <a:lstStyle/>
          <a:p>
            <a:r>
              <a:rPr lang="de-DE" sz="800" kern="1200">
                <a:solidFill>
                  <a:srgbClr val="3B687F"/>
                </a:solidFill>
                <a:latin typeface="Arial" charset="0"/>
                <a:ea typeface="ＭＳ Ｐゴシック" charset="-128"/>
              </a:rPr>
              <a:t>Aachener Stiftung Kathy Beys (2015): Lexikon der Nachhaltigkeit. https://</a:t>
            </a:r>
            <a:r>
              <a:rPr lang="de-DE" sz="800" kern="1200" err="1">
                <a:solidFill>
                  <a:srgbClr val="3B687F"/>
                </a:solidFill>
                <a:latin typeface="Arial" charset="0"/>
                <a:ea typeface="ＭＳ Ｐゴシック" charset="-128"/>
              </a:rPr>
              <a:t>www.nachhaltigkeit.info</a:t>
            </a:r>
            <a:r>
              <a:rPr lang="de-DE" sz="800" kern="1200">
                <a:solidFill>
                  <a:srgbClr val="3B687F"/>
                </a:solidFill>
                <a:latin typeface="Arial" charset="0"/>
                <a:ea typeface="ＭＳ Ｐゴシック" charset="-128"/>
              </a:rPr>
              <a:t>/</a:t>
            </a:r>
            <a:r>
              <a:rPr lang="de-DE" sz="800" kern="1200" err="1">
                <a:solidFill>
                  <a:srgbClr val="3B687F"/>
                </a:solidFill>
                <a:latin typeface="Arial" charset="0"/>
                <a:ea typeface="ＭＳ Ｐゴシック" charset="-128"/>
              </a:rPr>
              <a:t>artikel</a:t>
            </a:r>
            <a:r>
              <a:rPr lang="de-DE" sz="800" kern="1200">
                <a:solidFill>
                  <a:srgbClr val="3B687F"/>
                </a:solidFill>
                <a:latin typeface="Arial" charset="0"/>
                <a:ea typeface="ＭＳ Ｐゴシック" charset="-128"/>
              </a:rPr>
              <a:t>/uebersicht_gesetze_programme_und_massnahmen_des_bm_1457.htm (Abruf am 09. September 2021).</a:t>
            </a:r>
          </a:p>
          <a:p>
            <a:r>
              <a:rPr lang="de-DE" sz="800" kern="1200" err="1">
                <a:solidFill>
                  <a:srgbClr val="3B687F"/>
                </a:solidFill>
                <a:latin typeface="Arial" charset="0"/>
                <a:ea typeface="ＭＳ Ｐゴシック" charset="-128"/>
              </a:rPr>
              <a:t>adelphi</a:t>
            </a:r>
            <a:r>
              <a:rPr lang="de-DE" sz="800" kern="1200">
                <a:solidFill>
                  <a:srgbClr val="3B687F"/>
                </a:solidFill>
                <a:latin typeface="Arial" charset="0"/>
                <a:ea typeface="ＭＳ Ｐゴシック" charset="-128"/>
              </a:rPr>
              <a:t> und </a:t>
            </a:r>
            <a:r>
              <a:rPr lang="de-DE" sz="800" kern="1200" err="1">
                <a:solidFill>
                  <a:srgbClr val="3B687F"/>
                </a:solidFill>
                <a:latin typeface="Arial" charset="0"/>
                <a:ea typeface="ＭＳ Ｐゴシック" charset="-128"/>
              </a:rPr>
              <a:t>Systain</a:t>
            </a:r>
            <a:r>
              <a:rPr lang="de-DE" sz="800" kern="1200">
                <a:solidFill>
                  <a:srgbClr val="3B687F"/>
                </a:solidFill>
                <a:latin typeface="Arial" charset="0"/>
                <a:ea typeface="ＭＳ Ｐゴシック" charset="-128"/>
              </a:rPr>
              <a:t> Consulting (Hrsg.) (2017): Umweltatlas Lieferketten. Umweltwirkungen und Hot-Spots in der Lieferkette. https://</a:t>
            </a:r>
            <a:r>
              <a:rPr lang="de-DE" sz="800" kern="1200" err="1">
                <a:solidFill>
                  <a:srgbClr val="3B687F"/>
                </a:solidFill>
                <a:latin typeface="Arial" charset="0"/>
                <a:ea typeface="ＭＳ Ｐゴシック" charset="-128"/>
              </a:rPr>
              <a:t>www.adelphi.de</a:t>
            </a:r>
            <a:r>
              <a:rPr lang="de-DE" sz="800" kern="1200">
                <a:solidFill>
                  <a:srgbClr val="3B687F"/>
                </a:solidFill>
                <a:latin typeface="Arial" charset="0"/>
                <a:ea typeface="ＭＳ Ｐゴシック" charset="-128"/>
              </a:rPr>
              <a:t>/de/</a:t>
            </a:r>
            <a:r>
              <a:rPr lang="de-DE" sz="800" kern="1200" err="1">
                <a:solidFill>
                  <a:srgbClr val="3B687F"/>
                </a:solidFill>
                <a:latin typeface="Arial" charset="0"/>
                <a:ea typeface="ＭＳ Ｐゴシック" charset="-128"/>
              </a:rPr>
              <a:t>system</a:t>
            </a:r>
            <a:r>
              <a:rPr lang="de-DE" sz="800" kern="1200">
                <a:solidFill>
                  <a:srgbClr val="3B687F"/>
                </a:solidFill>
                <a:latin typeface="Arial" charset="0"/>
                <a:ea typeface="ＭＳ Ｐゴシック" charset="-128"/>
              </a:rPr>
              <a:t>/</a:t>
            </a:r>
            <a:r>
              <a:rPr lang="de-DE" sz="800" kern="1200" err="1">
                <a:solidFill>
                  <a:srgbClr val="3B687F"/>
                </a:solidFill>
                <a:latin typeface="Arial" charset="0"/>
                <a:ea typeface="ＭＳ Ｐゴシック" charset="-128"/>
              </a:rPr>
              <a:t>files</a:t>
            </a:r>
            <a:r>
              <a:rPr lang="de-DE" sz="800" kern="1200">
                <a:solidFill>
                  <a:srgbClr val="3B687F"/>
                </a:solidFill>
                <a:latin typeface="Arial" charset="0"/>
                <a:ea typeface="ＭＳ Ｐゴシック" charset="-128"/>
              </a:rPr>
              <a:t>/</a:t>
            </a:r>
            <a:r>
              <a:rPr lang="de-DE" sz="800" kern="1200" err="1">
                <a:solidFill>
                  <a:srgbClr val="3B687F"/>
                </a:solidFill>
                <a:latin typeface="Arial" charset="0"/>
                <a:ea typeface="ＭＳ Ｐゴシック" charset="-128"/>
              </a:rPr>
              <a:t>mediathek</a:t>
            </a:r>
            <a:r>
              <a:rPr lang="de-DE" sz="800" kern="1200">
                <a:solidFill>
                  <a:srgbClr val="3B687F"/>
                </a:solidFill>
                <a:latin typeface="Arial" charset="0"/>
                <a:ea typeface="ＭＳ Ｐゴシック" charset="-128"/>
              </a:rPr>
              <a:t>/</a:t>
            </a:r>
            <a:r>
              <a:rPr lang="de-DE" sz="800" kern="1200" err="1">
                <a:solidFill>
                  <a:srgbClr val="3B687F"/>
                </a:solidFill>
                <a:latin typeface="Arial" charset="0"/>
                <a:ea typeface="ＭＳ Ｐゴシック" charset="-128"/>
              </a:rPr>
              <a:t>bilder</a:t>
            </a:r>
            <a:r>
              <a:rPr lang="de-DE" sz="800" kern="1200">
                <a:solidFill>
                  <a:srgbClr val="3B687F"/>
                </a:solidFill>
                <a:latin typeface="Arial" charset="0"/>
                <a:ea typeface="ＭＳ Ｐゴシック" charset="-128"/>
              </a:rPr>
              <a:t>/Umweltatlas%20Lieferkette%20-%20adelphi-Systain.pdf (Abruf am 09. August 2021). </a:t>
            </a:r>
          </a:p>
          <a:p>
            <a:r>
              <a:rPr lang="de-DE" sz="800" kern="1200">
                <a:solidFill>
                  <a:srgbClr val="3B687F"/>
                </a:solidFill>
                <a:latin typeface="Arial" charset="0"/>
                <a:ea typeface="ＭＳ Ｐゴシック" charset="-128"/>
              </a:rPr>
              <a:t>Aluminium </a:t>
            </a:r>
            <a:r>
              <a:rPr lang="de-DE" sz="800" kern="1200" err="1">
                <a:solidFill>
                  <a:srgbClr val="3B687F"/>
                </a:solidFill>
                <a:latin typeface="Arial" charset="0"/>
                <a:ea typeface="ＭＳ Ｐゴシック" charset="-128"/>
              </a:rPr>
              <a:t>Stewardship</a:t>
            </a:r>
            <a:r>
              <a:rPr lang="de-DE" sz="800" kern="1200">
                <a:solidFill>
                  <a:srgbClr val="3B687F"/>
                </a:solidFill>
                <a:latin typeface="Arial" charset="0"/>
                <a:ea typeface="ＭＳ Ｐゴシック" charset="-128"/>
              </a:rPr>
              <a:t> Initiative (2021): </a:t>
            </a:r>
            <a:r>
              <a:rPr lang="de-DE" sz="800" kern="1200" err="1">
                <a:solidFill>
                  <a:srgbClr val="3B687F"/>
                </a:solidFill>
                <a:latin typeface="Arial" charset="0"/>
                <a:ea typeface="ＭＳ Ｐゴシック" charset="-128"/>
              </a:rPr>
              <a:t>About</a:t>
            </a:r>
            <a:r>
              <a:rPr lang="de-DE" sz="800" kern="1200">
                <a:solidFill>
                  <a:srgbClr val="3B687F"/>
                </a:solidFill>
                <a:latin typeface="Arial" charset="0"/>
                <a:ea typeface="ＭＳ Ｐゴシック" charset="-128"/>
              </a:rPr>
              <a:t> </a:t>
            </a:r>
            <a:r>
              <a:rPr lang="de-DE" sz="800" kern="1200" err="1">
                <a:solidFill>
                  <a:srgbClr val="3B687F"/>
                </a:solidFill>
                <a:latin typeface="Arial" charset="0"/>
                <a:ea typeface="ＭＳ Ｐゴシック" charset="-128"/>
              </a:rPr>
              <a:t>us</a:t>
            </a:r>
            <a:r>
              <a:rPr lang="de-DE" sz="800" kern="1200">
                <a:solidFill>
                  <a:srgbClr val="3B687F"/>
                </a:solidFill>
                <a:latin typeface="Arial" charset="0"/>
                <a:ea typeface="ＭＳ Ｐゴシック" charset="-128"/>
              </a:rPr>
              <a:t>. https://aluminium-</a:t>
            </a:r>
            <a:r>
              <a:rPr lang="de-DE" sz="800" kern="1200" err="1">
                <a:solidFill>
                  <a:srgbClr val="3B687F"/>
                </a:solidFill>
                <a:latin typeface="Arial" charset="0"/>
                <a:ea typeface="ＭＳ Ｐゴシック" charset="-128"/>
              </a:rPr>
              <a:t>stewardship.org</a:t>
            </a:r>
            <a:r>
              <a:rPr lang="de-DE" sz="800" kern="1200">
                <a:solidFill>
                  <a:srgbClr val="3B687F"/>
                </a:solidFill>
                <a:latin typeface="Arial" charset="0"/>
                <a:ea typeface="ＭＳ Ｐゴシック" charset="-128"/>
              </a:rPr>
              <a:t>/ Podcast (Abruf am 09. September 2021). </a:t>
            </a:r>
          </a:p>
          <a:p>
            <a:r>
              <a:rPr lang="de-DE" sz="800" kern="1200" err="1">
                <a:solidFill>
                  <a:srgbClr val="3B687F"/>
                </a:solidFill>
                <a:latin typeface="Arial" charset="0"/>
                <a:ea typeface="ＭＳ Ｐゴシック" charset="-128"/>
              </a:rPr>
              <a:t>Amcor</a:t>
            </a:r>
            <a:r>
              <a:rPr lang="de-DE" sz="800" kern="1200">
                <a:solidFill>
                  <a:srgbClr val="3B687F"/>
                </a:solidFill>
                <a:latin typeface="Arial" charset="0"/>
                <a:ea typeface="ＭＳ Ｐゴシック" charset="-128"/>
              </a:rPr>
              <a:t> (2021) Big </a:t>
            </a:r>
            <a:r>
              <a:rPr lang="de-DE" sz="800" kern="1200" err="1">
                <a:solidFill>
                  <a:srgbClr val="3B687F"/>
                </a:solidFill>
                <a:latin typeface="Arial" charset="0"/>
                <a:ea typeface="ＭＳ Ｐゴシック" charset="-128"/>
              </a:rPr>
              <a:t>Ideas</a:t>
            </a:r>
            <a:r>
              <a:rPr lang="de-DE" sz="800" kern="1200">
                <a:solidFill>
                  <a:srgbClr val="3B687F"/>
                </a:solidFill>
                <a:latin typeface="Arial" charset="0"/>
                <a:ea typeface="ＭＳ Ｐゴシック" charset="-128"/>
              </a:rPr>
              <a:t>. </a:t>
            </a:r>
            <a:r>
              <a:rPr lang="de-DE" sz="800" kern="1200" err="1">
                <a:solidFill>
                  <a:srgbClr val="3B687F"/>
                </a:solidFill>
                <a:latin typeface="Arial" charset="0"/>
                <a:ea typeface="ＭＳ Ｐゴシック" charset="-128"/>
              </a:rPr>
              <a:t>Stay</a:t>
            </a:r>
            <a:r>
              <a:rPr lang="de-DE" sz="800" kern="1200">
                <a:solidFill>
                  <a:srgbClr val="3B687F"/>
                </a:solidFill>
                <a:latin typeface="Arial" charset="0"/>
                <a:ea typeface="ＭＳ Ｐゴシック" charset="-128"/>
              </a:rPr>
              <a:t> </a:t>
            </a:r>
            <a:r>
              <a:rPr lang="de-DE" sz="800" kern="1200" err="1">
                <a:solidFill>
                  <a:srgbClr val="3B687F"/>
                </a:solidFill>
                <a:latin typeface="Arial" charset="0"/>
                <a:ea typeface="ＭＳ Ｐゴシック" charset="-128"/>
              </a:rPr>
              <a:t>Connected</a:t>
            </a:r>
            <a:r>
              <a:rPr lang="de-DE" sz="800" kern="1200">
                <a:solidFill>
                  <a:srgbClr val="3B687F"/>
                </a:solidFill>
                <a:latin typeface="Arial" charset="0"/>
                <a:ea typeface="ＭＳ Ｐゴシック" charset="-128"/>
              </a:rPr>
              <a:t> in a New Age. https://</a:t>
            </a:r>
            <a:r>
              <a:rPr lang="de-DE" sz="800" kern="1200" err="1">
                <a:solidFill>
                  <a:srgbClr val="3B687F"/>
                </a:solidFill>
                <a:latin typeface="Arial" charset="0"/>
                <a:ea typeface="ＭＳ Ｐゴシック" charset="-128"/>
              </a:rPr>
              <a:t>www.amcor.com</a:t>
            </a:r>
            <a:r>
              <a:rPr lang="de-DE" sz="800" kern="1200">
                <a:solidFill>
                  <a:srgbClr val="3B687F"/>
                </a:solidFill>
                <a:latin typeface="Arial" charset="0"/>
                <a:ea typeface="ＭＳ Ｐゴシック" charset="-128"/>
              </a:rPr>
              <a:t>/</a:t>
            </a:r>
            <a:r>
              <a:rPr lang="de-DE" sz="800" kern="1200" err="1">
                <a:solidFill>
                  <a:srgbClr val="3B687F"/>
                </a:solidFill>
                <a:latin typeface="Arial" charset="0"/>
                <a:ea typeface="ＭＳ Ｐゴシック" charset="-128"/>
              </a:rPr>
              <a:t>insights</a:t>
            </a:r>
            <a:r>
              <a:rPr lang="de-DE" sz="800" kern="1200">
                <a:solidFill>
                  <a:srgbClr val="3B687F"/>
                </a:solidFill>
                <a:latin typeface="Arial" charset="0"/>
                <a:ea typeface="ＭＳ Ｐゴシック" charset="-128"/>
              </a:rPr>
              <a:t>/</a:t>
            </a:r>
            <a:r>
              <a:rPr lang="de-DE" sz="800" kern="1200" err="1">
                <a:solidFill>
                  <a:srgbClr val="3B687F"/>
                </a:solidFill>
                <a:latin typeface="Arial" charset="0"/>
                <a:ea typeface="ＭＳ Ｐゴシック" charset="-128"/>
              </a:rPr>
              <a:t>big-ideas?tag</a:t>
            </a:r>
            <a:r>
              <a:rPr lang="de-DE" sz="800" kern="1200">
                <a:solidFill>
                  <a:srgbClr val="3B687F"/>
                </a:solidFill>
                <a:latin typeface="Arial" charset="0"/>
                <a:ea typeface="ＭＳ Ｐゴシック" charset="-128"/>
              </a:rPr>
              <a:t>=Podcast (Abruf am 09. September 2021). </a:t>
            </a:r>
          </a:p>
          <a:p>
            <a:r>
              <a:rPr lang="de-DE" sz="800" kern="1200">
                <a:solidFill>
                  <a:srgbClr val="3B687F"/>
                </a:solidFill>
                <a:latin typeface="Arial" charset="0"/>
                <a:ea typeface="ＭＳ Ｐゴシック" charset="-128"/>
              </a:rPr>
              <a:t>Bayrisches Staatsministerium für Wirtschaft, Landesentwicklung und Energie (</a:t>
            </a:r>
            <a:r>
              <a:rPr lang="de-DE" sz="800" kern="1200" err="1">
                <a:solidFill>
                  <a:srgbClr val="3B687F"/>
                </a:solidFill>
                <a:latin typeface="Arial" charset="0"/>
                <a:ea typeface="ＭＳ Ｐゴシック" charset="-128"/>
              </a:rPr>
              <a:t>StMWi</a:t>
            </a:r>
            <a:r>
              <a:rPr lang="de-DE" sz="800" kern="1200">
                <a:solidFill>
                  <a:srgbClr val="3B687F"/>
                </a:solidFill>
                <a:latin typeface="Arial" charset="0"/>
                <a:ea typeface="ＭＳ Ｐゴシック" charset="-128"/>
              </a:rPr>
              <a:t>) (Hrsg.) (2019): Aktuell normierte Managementsysteme. Qualitäts-, Umwelt-, Energie-, Arbeitsschutz-, Risiko- und Nachhaltigkeitsmanagement. Ein Überblick für kleinere und mittlere Unternehmen. 2. Auflage. https://</a:t>
            </a:r>
            <a:r>
              <a:rPr lang="de-DE" sz="800" kern="1200" err="1">
                <a:solidFill>
                  <a:srgbClr val="3B687F"/>
                </a:solidFill>
                <a:latin typeface="Arial" charset="0"/>
                <a:ea typeface="ＭＳ Ｐゴシック" charset="-128"/>
              </a:rPr>
              <a:t>www.stmwi.bayern.de</a:t>
            </a:r>
            <a:r>
              <a:rPr lang="de-DE" sz="800" kern="1200">
                <a:solidFill>
                  <a:srgbClr val="3B687F"/>
                </a:solidFill>
                <a:latin typeface="Arial" charset="0"/>
                <a:ea typeface="ＭＳ Ｐゴシック" charset="-128"/>
              </a:rPr>
              <a:t>/</a:t>
            </a:r>
            <a:r>
              <a:rPr lang="de-DE" sz="800" kern="1200" err="1">
                <a:solidFill>
                  <a:srgbClr val="3B687F"/>
                </a:solidFill>
                <a:latin typeface="Arial" charset="0"/>
                <a:ea typeface="ＭＳ Ｐゴシック" charset="-128"/>
              </a:rPr>
              <a:t>fileadmin</a:t>
            </a:r>
            <a:r>
              <a:rPr lang="de-DE" sz="800" kern="1200">
                <a:solidFill>
                  <a:srgbClr val="3B687F"/>
                </a:solidFill>
                <a:latin typeface="Arial" charset="0"/>
                <a:ea typeface="ＭＳ Ｐゴシック" charset="-128"/>
              </a:rPr>
              <a:t>/</a:t>
            </a:r>
            <a:r>
              <a:rPr lang="de-DE" sz="800" kern="1200" err="1">
                <a:solidFill>
                  <a:srgbClr val="3B687F"/>
                </a:solidFill>
                <a:latin typeface="Arial" charset="0"/>
                <a:ea typeface="ＭＳ Ｐゴシック" charset="-128"/>
              </a:rPr>
              <a:t>user_upload</a:t>
            </a:r>
            <a:r>
              <a:rPr lang="de-DE" sz="800" kern="1200">
                <a:solidFill>
                  <a:srgbClr val="3B687F"/>
                </a:solidFill>
                <a:latin typeface="Arial" charset="0"/>
                <a:ea typeface="ＭＳ Ｐゴシック" charset="-128"/>
              </a:rPr>
              <a:t>/</a:t>
            </a:r>
            <a:r>
              <a:rPr lang="de-DE" sz="800" kern="1200" err="1">
                <a:solidFill>
                  <a:srgbClr val="3B687F"/>
                </a:solidFill>
                <a:latin typeface="Arial" charset="0"/>
                <a:ea typeface="ＭＳ Ｐゴシック" charset="-128"/>
              </a:rPr>
              <a:t>stmwi</a:t>
            </a:r>
            <a:r>
              <a:rPr lang="de-DE" sz="800" kern="1200">
                <a:solidFill>
                  <a:srgbClr val="3B687F"/>
                </a:solidFill>
                <a:latin typeface="Arial" charset="0"/>
                <a:ea typeface="ＭＳ Ｐゴシック" charset="-128"/>
              </a:rPr>
              <a:t>/Publikationen/2019/2018-01-15_Managementsysteme.pdf (Abruf am 09. August 2021). </a:t>
            </a:r>
          </a:p>
          <a:p>
            <a:r>
              <a:rPr lang="de-DE" sz="800" kern="1200" err="1">
                <a:solidFill>
                  <a:srgbClr val="3B687F"/>
                </a:solidFill>
                <a:latin typeface="Arial" charset="0"/>
                <a:ea typeface="ＭＳ Ｐゴシック" charset="-128"/>
              </a:rPr>
              <a:t>Borderstep</a:t>
            </a:r>
            <a:r>
              <a:rPr lang="de-DE" sz="800" kern="1200">
                <a:solidFill>
                  <a:srgbClr val="3B687F"/>
                </a:solidFill>
                <a:latin typeface="Arial" charset="0"/>
                <a:ea typeface="ＭＳ Ｐゴシック" charset="-128"/>
              </a:rPr>
              <a:t> Institut für Innovation und Nachhaltigkeit (Hrsg.) (2021): Green Startup Monitor 2021. https://</a:t>
            </a:r>
            <a:r>
              <a:rPr lang="de-DE" sz="800" kern="1200" err="1">
                <a:solidFill>
                  <a:srgbClr val="3B687F"/>
                </a:solidFill>
                <a:latin typeface="Arial" charset="0"/>
                <a:ea typeface="ＭＳ Ｐゴシック" charset="-128"/>
              </a:rPr>
              <a:t>deutschestartups.org</a:t>
            </a:r>
            <a:r>
              <a:rPr lang="de-DE" sz="800" kern="1200">
                <a:solidFill>
                  <a:srgbClr val="3B687F"/>
                </a:solidFill>
                <a:latin typeface="Arial" charset="0"/>
                <a:ea typeface="ＭＳ Ｐゴシック" charset="-128"/>
              </a:rPr>
              <a:t>/</a:t>
            </a:r>
            <a:r>
              <a:rPr lang="de-DE" sz="800" kern="1200" err="1">
                <a:solidFill>
                  <a:srgbClr val="3B687F"/>
                </a:solidFill>
                <a:latin typeface="Arial" charset="0"/>
                <a:ea typeface="ＭＳ Ｐゴシック" charset="-128"/>
              </a:rPr>
              <a:t>wp</a:t>
            </a:r>
            <a:r>
              <a:rPr lang="de-DE" sz="800" kern="1200">
                <a:solidFill>
                  <a:srgbClr val="3B687F"/>
                </a:solidFill>
                <a:latin typeface="Arial" charset="0"/>
                <a:ea typeface="ＭＳ Ｐゴシック" charset="-128"/>
              </a:rPr>
              <a:t>-content/</a:t>
            </a:r>
            <a:r>
              <a:rPr lang="de-DE" sz="800" kern="1200" err="1">
                <a:solidFill>
                  <a:srgbClr val="3B687F"/>
                </a:solidFill>
                <a:latin typeface="Arial" charset="0"/>
                <a:ea typeface="ＭＳ Ｐゴシック" charset="-128"/>
              </a:rPr>
              <a:t>uploads</a:t>
            </a:r>
            <a:r>
              <a:rPr lang="de-DE" sz="800" kern="1200">
                <a:solidFill>
                  <a:srgbClr val="3B687F"/>
                </a:solidFill>
                <a:latin typeface="Arial" charset="0"/>
                <a:ea typeface="ＭＳ Ｐゴシック" charset="-128"/>
              </a:rPr>
              <a:t>/2021/03/GreenStartupMonitor2021.pdf (Abruf am 09. August 2021). </a:t>
            </a:r>
          </a:p>
          <a:p>
            <a:r>
              <a:rPr lang="de-DE" sz="800" kern="1200">
                <a:solidFill>
                  <a:srgbClr val="3B687F"/>
                </a:solidFill>
                <a:latin typeface="Arial" charset="0"/>
                <a:ea typeface="ＭＳ Ｐゴシック" charset="-128"/>
              </a:rPr>
              <a:t>Bundesgesetzblatt (BGBL) (2021): Gesetz über die unternehmerischen Sorgfaltspflichten in Lieferketten. https://</a:t>
            </a:r>
            <a:r>
              <a:rPr lang="de-DE" sz="800" kern="1200" err="1">
                <a:solidFill>
                  <a:srgbClr val="3B687F"/>
                </a:solidFill>
                <a:latin typeface="Arial" charset="0"/>
                <a:ea typeface="ＭＳ Ｐゴシック" charset="-128"/>
              </a:rPr>
              <a:t>www.bgbl.de</a:t>
            </a:r>
            <a:r>
              <a:rPr lang="de-DE" sz="800" kern="1200">
                <a:solidFill>
                  <a:srgbClr val="3B687F"/>
                </a:solidFill>
                <a:latin typeface="Arial" charset="0"/>
                <a:ea typeface="ＭＳ Ｐゴシック" charset="-128"/>
              </a:rPr>
              <a:t>/</a:t>
            </a:r>
            <a:r>
              <a:rPr lang="de-DE" sz="800" kern="1200" err="1">
                <a:solidFill>
                  <a:srgbClr val="3B687F"/>
                </a:solidFill>
                <a:latin typeface="Arial" charset="0"/>
                <a:ea typeface="ＭＳ Ｐゴシック" charset="-128"/>
              </a:rPr>
              <a:t>xaver</a:t>
            </a:r>
            <a:r>
              <a:rPr lang="de-DE" sz="800" kern="1200">
                <a:solidFill>
                  <a:srgbClr val="3B687F"/>
                </a:solidFill>
                <a:latin typeface="Arial" charset="0"/>
                <a:ea typeface="ＭＳ Ｐゴシック" charset="-128"/>
              </a:rPr>
              <a:t>/</a:t>
            </a:r>
            <a:r>
              <a:rPr lang="de-DE" sz="800" kern="1200" err="1">
                <a:solidFill>
                  <a:srgbClr val="3B687F"/>
                </a:solidFill>
                <a:latin typeface="Arial" charset="0"/>
                <a:ea typeface="ＭＳ Ｐゴシック" charset="-128"/>
              </a:rPr>
              <a:t>bgbl</a:t>
            </a:r>
            <a:r>
              <a:rPr lang="de-DE" sz="800" kern="1200">
                <a:solidFill>
                  <a:srgbClr val="3B687F"/>
                </a:solidFill>
                <a:latin typeface="Arial" charset="0"/>
                <a:ea typeface="ＭＳ Ｐゴシック" charset="-128"/>
              </a:rPr>
              <a:t>/</a:t>
            </a:r>
            <a:r>
              <a:rPr lang="de-DE" sz="800" kern="1200" err="1">
                <a:solidFill>
                  <a:srgbClr val="3B687F"/>
                </a:solidFill>
                <a:latin typeface="Arial" charset="0"/>
                <a:ea typeface="ＭＳ Ｐゴシック" charset="-128"/>
              </a:rPr>
              <a:t>start.xav?start</a:t>
            </a:r>
            <a:r>
              <a:rPr lang="de-DE" sz="800" kern="1200">
                <a:solidFill>
                  <a:srgbClr val="3B687F"/>
                </a:solidFill>
                <a:latin typeface="Arial" charset="0"/>
                <a:ea typeface="ＭＳ Ｐゴシック" charset="-128"/>
              </a:rPr>
              <a:t>=//*%5B@attr_id=%27bgbl121s2959.pdf%27%5D#__bgbl__%2F%2F*%5B%40attr_id%3D%27bgbl121s2959.pdf%27%5D__1631177881978  (Abruf am 09. September 2021). </a:t>
            </a:r>
          </a:p>
          <a:p>
            <a:r>
              <a:rPr lang="de-DE" sz="800" kern="1200">
                <a:solidFill>
                  <a:srgbClr val="3B687F"/>
                </a:solidFill>
                <a:latin typeface="Arial" charset="0"/>
                <a:ea typeface="ＭＳ Ｐゴシック" charset="-128"/>
              </a:rPr>
              <a:t>Bundesregierung (Hrsg.) (2021): Nachhaltigkeitsziele verständlich erklärt. https://</a:t>
            </a:r>
            <a:r>
              <a:rPr lang="de-DE" sz="800" kern="1200" err="1">
                <a:solidFill>
                  <a:srgbClr val="3B687F"/>
                </a:solidFill>
                <a:latin typeface="Arial" charset="0"/>
                <a:ea typeface="ＭＳ Ｐゴシック" charset="-128"/>
              </a:rPr>
              <a:t>www.bundesregierung.de</a:t>
            </a:r>
            <a:r>
              <a:rPr lang="de-DE" sz="800" kern="1200">
                <a:solidFill>
                  <a:srgbClr val="3B687F"/>
                </a:solidFill>
                <a:latin typeface="Arial" charset="0"/>
                <a:ea typeface="ＭＳ Ｐゴシック" charset="-128"/>
              </a:rPr>
              <a:t>/</a:t>
            </a:r>
            <a:r>
              <a:rPr lang="de-DE" sz="800" kern="1200" err="1">
                <a:solidFill>
                  <a:srgbClr val="3B687F"/>
                </a:solidFill>
                <a:latin typeface="Arial" charset="0"/>
                <a:ea typeface="ＭＳ Ｐゴシック" charset="-128"/>
              </a:rPr>
              <a:t>breg</a:t>
            </a:r>
            <a:r>
              <a:rPr lang="de-DE" sz="800" kern="1200">
                <a:solidFill>
                  <a:srgbClr val="3B687F"/>
                </a:solidFill>
                <a:latin typeface="Arial" charset="0"/>
                <a:ea typeface="ＭＳ Ｐゴシック" charset="-128"/>
              </a:rPr>
              <a:t>-de/</a:t>
            </a:r>
            <a:r>
              <a:rPr lang="de-DE" sz="800" kern="1200" err="1">
                <a:solidFill>
                  <a:srgbClr val="3B687F"/>
                </a:solidFill>
                <a:latin typeface="Arial" charset="0"/>
                <a:ea typeface="ＭＳ Ｐゴシック" charset="-128"/>
              </a:rPr>
              <a:t>themen</a:t>
            </a:r>
            <a:r>
              <a:rPr lang="de-DE" sz="800" kern="1200">
                <a:solidFill>
                  <a:srgbClr val="3B687F"/>
                </a:solidFill>
                <a:latin typeface="Arial" charset="0"/>
                <a:ea typeface="ＭＳ Ｐゴシック" charset="-128"/>
              </a:rPr>
              <a:t>/</a:t>
            </a:r>
            <a:r>
              <a:rPr lang="de-DE" sz="800" kern="1200" err="1">
                <a:solidFill>
                  <a:srgbClr val="3B687F"/>
                </a:solidFill>
                <a:latin typeface="Arial" charset="0"/>
                <a:ea typeface="ＭＳ Ｐゴシック" charset="-128"/>
              </a:rPr>
              <a:t>nachhaltigkeitspolitik</a:t>
            </a:r>
            <a:r>
              <a:rPr lang="de-DE" sz="800" kern="1200">
                <a:solidFill>
                  <a:srgbClr val="3B687F"/>
                </a:solidFill>
                <a:latin typeface="Arial" charset="0"/>
                <a:ea typeface="ＭＳ Ｐゴシック" charset="-128"/>
              </a:rPr>
              <a:t>/nachhaltigkeitsziele-verstaendlich-erklaert-232174 (Abruf am 09. September 2021).</a:t>
            </a:r>
          </a:p>
          <a:p>
            <a:r>
              <a:rPr lang="de-DE" sz="800" kern="1200">
                <a:solidFill>
                  <a:srgbClr val="3B687F"/>
                </a:solidFill>
                <a:latin typeface="Arial" charset="0"/>
                <a:ea typeface="ＭＳ Ｐゴシック" charset="-128"/>
              </a:rPr>
              <a:t>Bundesministerium für Arbeit und Soziales (BMAS) (Hrsg.) (2017):Potenziale von Brancheninitiativen zur nachhaltigen Gestaltung von Liefer- und Wertschöpfungsketten. https://</a:t>
            </a:r>
            <a:r>
              <a:rPr lang="de-DE" sz="800" kern="1200" err="1">
                <a:solidFill>
                  <a:srgbClr val="3B687F"/>
                </a:solidFill>
                <a:latin typeface="Arial" charset="0"/>
                <a:ea typeface="ＭＳ Ｐゴシック" charset="-128"/>
              </a:rPr>
              <a:t>www.bmas.de</a:t>
            </a:r>
            <a:r>
              <a:rPr lang="de-DE" sz="800" kern="1200">
                <a:solidFill>
                  <a:srgbClr val="3B687F"/>
                </a:solidFill>
                <a:latin typeface="Arial" charset="0"/>
                <a:ea typeface="ＭＳ Ｐゴシック" charset="-128"/>
              </a:rPr>
              <a:t>/</a:t>
            </a:r>
            <a:r>
              <a:rPr lang="de-DE" sz="800" kern="1200" err="1">
                <a:solidFill>
                  <a:srgbClr val="3B687F"/>
                </a:solidFill>
                <a:latin typeface="Arial" charset="0"/>
                <a:ea typeface="ＭＳ Ｐゴシック" charset="-128"/>
              </a:rPr>
              <a:t>SharedDocs</a:t>
            </a:r>
            <a:r>
              <a:rPr lang="de-DE" sz="800" kern="1200">
                <a:solidFill>
                  <a:srgbClr val="3B687F"/>
                </a:solidFill>
                <a:latin typeface="Arial" charset="0"/>
                <a:ea typeface="ＭＳ Ｐゴシック" charset="-128"/>
              </a:rPr>
              <a:t>/Downloads/DE/Publikationen/Forschungsberichte/fb483-potenziale-von-brancheninitiativen.pdf;jsessionid=51E574037F012411EC7605CE2AFC487F.delivery1-replication?__blob=</a:t>
            </a:r>
            <a:r>
              <a:rPr lang="de-DE" sz="800" kern="1200" err="1">
                <a:solidFill>
                  <a:srgbClr val="3B687F"/>
                </a:solidFill>
                <a:latin typeface="Arial" charset="0"/>
                <a:ea typeface="ＭＳ Ｐゴシック" charset="-128"/>
              </a:rPr>
              <a:t>publicationFile&amp;v</a:t>
            </a:r>
            <a:r>
              <a:rPr lang="de-DE" sz="800" kern="1200">
                <a:solidFill>
                  <a:srgbClr val="3B687F"/>
                </a:solidFill>
                <a:latin typeface="Arial" charset="0"/>
                <a:ea typeface="ＭＳ Ｐゴシック" charset="-128"/>
              </a:rPr>
              <a:t>=1 (Abruf am 09. September 2021).</a:t>
            </a:r>
          </a:p>
          <a:p>
            <a:r>
              <a:rPr lang="de-DE" sz="800" kern="1200">
                <a:solidFill>
                  <a:srgbClr val="3B687F"/>
                </a:solidFill>
                <a:latin typeface="Arial" charset="0"/>
                <a:ea typeface="ＭＳ Ｐゴシック" charset="-128"/>
              </a:rPr>
              <a:t>Bundesministerium für Umwelt, Naturschutz und nukleare Sicherheit (2015): Gesetze, Vorschriften und Vereinbarungen. https://</a:t>
            </a:r>
            <a:r>
              <a:rPr lang="de-DE" sz="800" kern="1200" err="1">
                <a:solidFill>
                  <a:srgbClr val="3B687F"/>
                </a:solidFill>
                <a:latin typeface="Arial" charset="0"/>
                <a:ea typeface="ＭＳ Ｐゴシック" charset="-128"/>
              </a:rPr>
              <a:t>www.bmu.de</a:t>
            </a:r>
            <a:r>
              <a:rPr lang="de-DE" sz="800" kern="1200">
                <a:solidFill>
                  <a:srgbClr val="3B687F"/>
                </a:solidFill>
                <a:latin typeface="Arial" charset="0"/>
                <a:ea typeface="ＭＳ Ｐゴシック" charset="-128"/>
              </a:rPr>
              <a:t>/</a:t>
            </a:r>
            <a:r>
              <a:rPr lang="de-DE" sz="800" kern="1200" err="1">
                <a:solidFill>
                  <a:srgbClr val="3B687F"/>
                </a:solidFill>
                <a:latin typeface="Arial" charset="0"/>
                <a:ea typeface="ＭＳ Ｐゴシック" charset="-128"/>
              </a:rPr>
              <a:t>ministerium</a:t>
            </a:r>
            <a:r>
              <a:rPr lang="de-DE" sz="800" kern="1200">
                <a:solidFill>
                  <a:srgbClr val="3B687F"/>
                </a:solidFill>
                <a:latin typeface="Arial" charset="0"/>
                <a:ea typeface="ＭＳ Ｐゴシック" charset="-128"/>
              </a:rPr>
              <a:t>/</a:t>
            </a:r>
            <a:r>
              <a:rPr lang="de-DE" sz="800" kern="1200" err="1">
                <a:solidFill>
                  <a:srgbClr val="3B687F"/>
                </a:solidFill>
                <a:latin typeface="Arial" charset="0"/>
                <a:ea typeface="ＭＳ Ｐゴシック" charset="-128"/>
              </a:rPr>
              <a:t>gesetze</a:t>
            </a:r>
            <a:r>
              <a:rPr lang="de-DE" sz="800" kern="1200">
                <a:solidFill>
                  <a:srgbClr val="3B687F"/>
                </a:solidFill>
                <a:latin typeface="Arial" charset="0"/>
                <a:ea typeface="ＭＳ Ｐゴシック" charset="-128"/>
              </a:rPr>
              <a:t>-und-verordnungen (Abruf am 09. September 2021).</a:t>
            </a:r>
          </a:p>
          <a:p>
            <a:r>
              <a:rPr lang="de-DE" sz="800" kern="1200">
                <a:solidFill>
                  <a:srgbClr val="3B687F"/>
                </a:solidFill>
                <a:latin typeface="Arial" charset="0"/>
                <a:ea typeface="ＭＳ Ｐゴシック" charset="-128"/>
              </a:rPr>
              <a:t>Bundesministerium für Zusammenarbeit (BMZ) (2021): Fragen und Antworten zum Lieferkettengesetz. https://</a:t>
            </a:r>
            <a:r>
              <a:rPr lang="de-DE" sz="800" kern="1200" err="1">
                <a:solidFill>
                  <a:srgbClr val="3B687F"/>
                </a:solidFill>
                <a:latin typeface="Arial" charset="0"/>
                <a:ea typeface="ＭＳ Ｐゴシック" charset="-128"/>
              </a:rPr>
              <a:t>www.bmz.de</a:t>
            </a:r>
            <a:r>
              <a:rPr lang="de-DE" sz="800" kern="1200">
                <a:solidFill>
                  <a:srgbClr val="3B687F"/>
                </a:solidFill>
                <a:latin typeface="Arial" charset="0"/>
                <a:ea typeface="ＭＳ Ｐゴシック" charset="-128"/>
              </a:rPr>
              <a:t>/</a:t>
            </a:r>
            <a:r>
              <a:rPr lang="de-DE" sz="800" kern="1200" err="1">
                <a:solidFill>
                  <a:srgbClr val="3B687F"/>
                </a:solidFill>
                <a:latin typeface="Arial" charset="0"/>
                <a:ea typeface="ＭＳ Ｐゴシック" charset="-128"/>
              </a:rPr>
              <a:t>resource</a:t>
            </a:r>
            <a:r>
              <a:rPr lang="de-DE" sz="800" kern="1200">
                <a:solidFill>
                  <a:srgbClr val="3B687F"/>
                </a:solidFill>
                <a:latin typeface="Arial" charset="0"/>
                <a:ea typeface="ＭＳ Ｐゴシック" charset="-128"/>
              </a:rPr>
              <a:t>/</a:t>
            </a:r>
            <a:r>
              <a:rPr lang="de-DE" sz="800" kern="1200" err="1">
                <a:solidFill>
                  <a:srgbClr val="3B687F"/>
                </a:solidFill>
                <a:latin typeface="Arial" charset="0"/>
                <a:ea typeface="ＭＳ Ｐゴシック" charset="-128"/>
              </a:rPr>
              <a:t>blob</a:t>
            </a:r>
            <a:r>
              <a:rPr lang="de-DE" sz="800" kern="1200">
                <a:solidFill>
                  <a:srgbClr val="3B687F"/>
                </a:solidFill>
                <a:latin typeface="Arial" charset="0"/>
                <a:ea typeface="ＭＳ Ｐゴシック" charset="-128"/>
              </a:rPr>
              <a:t>/60000/69fe0aac1e4e7062790db534885e1f5f/</a:t>
            </a:r>
            <a:r>
              <a:rPr lang="de-DE" sz="800" kern="1200" err="1">
                <a:solidFill>
                  <a:srgbClr val="3B687F"/>
                </a:solidFill>
                <a:latin typeface="Arial" charset="0"/>
                <a:ea typeface="ＭＳ Ｐゴシック" charset="-128"/>
              </a:rPr>
              <a:t>faq-lieferkettengesetz</a:t>
            </a:r>
            <a:r>
              <a:rPr lang="de-DE" sz="800" kern="1200">
                <a:solidFill>
                  <a:srgbClr val="3B687F"/>
                </a:solidFill>
                <a:latin typeface="Arial" charset="0"/>
                <a:ea typeface="ＭＳ Ｐゴシック" charset="-128"/>
              </a:rPr>
              <a:t> (Abruf am 09. September 2021).</a:t>
            </a:r>
          </a:p>
          <a:p>
            <a:r>
              <a:rPr lang="de-DE" sz="800" kern="1200">
                <a:solidFill>
                  <a:srgbClr val="3B687F"/>
                </a:solidFill>
                <a:latin typeface="Arial" charset="0"/>
                <a:ea typeface="ＭＳ Ｐゴシック" charset="-128"/>
              </a:rPr>
              <a:t>Bundesverband Materialwirtschaft, Einkauf und Logistik e.V. (BME, Hrsg.) (2019): BME-Praxis-Leitfaden Nachhaltige Beschaffung erschienen. https://</a:t>
            </a:r>
            <a:r>
              <a:rPr lang="de-DE" sz="800" kern="1200" err="1">
                <a:solidFill>
                  <a:srgbClr val="3B687F"/>
                </a:solidFill>
                <a:latin typeface="Arial" charset="0"/>
                <a:ea typeface="ＭＳ Ｐゴシック" charset="-128"/>
              </a:rPr>
              <a:t>www.bme.de</a:t>
            </a:r>
            <a:r>
              <a:rPr lang="de-DE" sz="800" kern="1200">
                <a:solidFill>
                  <a:srgbClr val="3B687F"/>
                </a:solidFill>
                <a:latin typeface="Arial" charset="0"/>
                <a:ea typeface="ＭＳ Ｐゴシック" charset="-128"/>
              </a:rPr>
              <a:t>/bme-praxis-leitfaden-nachhaltige-beschaffung-erschienen-3036/ (Abruf am 09. September 2021).</a:t>
            </a:r>
          </a:p>
          <a:p>
            <a:r>
              <a:rPr lang="de-DE" sz="800" kern="1200">
                <a:solidFill>
                  <a:srgbClr val="3B687F"/>
                </a:solidFill>
                <a:latin typeface="Arial" charset="0"/>
                <a:ea typeface="ＭＳ Ｐゴシック" charset="-128"/>
              </a:rPr>
              <a:t>Bundesverband Materialwirtschaft, Einkauf und Logistik e.V. (BME.) (2021):Willkommen beim Bundesverband Materialwirtschaft, Einkauf und Logistik e.V. https://</a:t>
            </a:r>
            <a:r>
              <a:rPr lang="de-DE" sz="800" kern="1200" err="1">
                <a:solidFill>
                  <a:srgbClr val="3B687F"/>
                </a:solidFill>
                <a:latin typeface="Arial" charset="0"/>
                <a:ea typeface="ＭＳ Ｐゴシック" charset="-128"/>
              </a:rPr>
              <a:t>www.bme.de</a:t>
            </a:r>
            <a:r>
              <a:rPr lang="de-DE" sz="800" kern="1200">
                <a:solidFill>
                  <a:srgbClr val="3B687F"/>
                </a:solidFill>
                <a:latin typeface="Arial" charset="0"/>
                <a:ea typeface="ＭＳ Ｐゴシック" charset="-128"/>
              </a:rPr>
              <a:t>/</a:t>
            </a:r>
            <a:r>
              <a:rPr lang="de-DE" sz="800" kern="1200" err="1">
                <a:solidFill>
                  <a:srgbClr val="3B687F"/>
                </a:solidFill>
                <a:latin typeface="Arial" charset="0"/>
                <a:ea typeface="ＭＳ Ｐゴシック" charset="-128"/>
              </a:rPr>
              <a:t>start</a:t>
            </a:r>
            <a:r>
              <a:rPr lang="de-DE" sz="800" kern="1200">
                <a:solidFill>
                  <a:srgbClr val="3B687F"/>
                </a:solidFill>
                <a:latin typeface="Arial" charset="0"/>
                <a:ea typeface="ＭＳ Ｐゴシック" charset="-128"/>
              </a:rPr>
              <a:t>/  (Abruf am 09. September 2021).</a:t>
            </a:r>
          </a:p>
          <a:p>
            <a:r>
              <a:rPr lang="de-DE" sz="800" kern="1200" err="1">
                <a:solidFill>
                  <a:srgbClr val="3B687F"/>
                </a:solidFill>
                <a:latin typeface="Arial" charset="0"/>
                <a:ea typeface="ＭＳ Ｐゴシック" charset="-128"/>
              </a:rPr>
              <a:t>Caterpillar</a:t>
            </a:r>
            <a:r>
              <a:rPr lang="de-DE" sz="800" kern="1200">
                <a:solidFill>
                  <a:srgbClr val="3B687F"/>
                </a:solidFill>
                <a:latin typeface="Arial" charset="0"/>
                <a:ea typeface="ＭＳ Ｐゴシック" charset="-128"/>
              </a:rPr>
              <a:t> (2021a): 2020 </a:t>
            </a:r>
            <a:r>
              <a:rPr lang="de-DE" sz="800" kern="1200" err="1">
                <a:solidFill>
                  <a:srgbClr val="3B687F"/>
                </a:solidFill>
                <a:latin typeface="Arial" charset="0"/>
                <a:ea typeface="ＭＳ Ｐゴシック" charset="-128"/>
              </a:rPr>
              <a:t>Sustainability</a:t>
            </a:r>
            <a:r>
              <a:rPr lang="de-DE" sz="800" kern="1200">
                <a:solidFill>
                  <a:srgbClr val="3B687F"/>
                </a:solidFill>
                <a:latin typeface="Arial" charset="0"/>
                <a:ea typeface="ＭＳ Ｐゴシック" charset="-128"/>
              </a:rPr>
              <a:t> Report. https://</a:t>
            </a:r>
            <a:r>
              <a:rPr lang="de-DE" sz="800" kern="1200" err="1">
                <a:solidFill>
                  <a:srgbClr val="3B687F"/>
                </a:solidFill>
                <a:latin typeface="Arial" charset="0"/>
                <a:ea typeface="ＭＳ Ｐゴシック" charset="-128"/>
              </a:rPr>
              <a:t>reports.caterpillar.com</a:t>
            </a:r>
            <a:r>
              <a:rPr lang="de-DE" sz="800" kern="1200">
                <a:solidFill>
                  <a:srgbClr val="3B687F"/>
                </a:solidFill>
                <a:latin typeface="Arial" charset="0"/>
                <a:ea typeface="ＭＳ Ｐゴシック" charset="-128"/>
              </a:rPr>
              <a:t>/</a:t>
            </a:r>
            <a:r>
              <a:rPr lang="de-DE" sz="800" kern="1200" err="1">
                <a:solidFill>
                  <a:srgbClr val="3B687F"/>
                </a:solidFill>
                <a:latin typeface="Arial" charset="0"/>
                <a:ea typeface="ＭＳ Ｐゴシック" charset="-128"/>
              </a:rPr>
              <a:t>sr</a:t>
            </a:r>
            <a:r>
              <a:rPr lang="de-DE" sz="800" kern="1200">
                <a:solidFill>
                  <a:srgbClr val="3B687F"/>
                </a:solidFill>
                <a:latin typeface="Arial" charset="0"/>
                <a:ea typeface="ＭＳ Ｐゴシック" charset="-128"/>
              </a:rPr>
              <a:t>/2020_Caterpillar_Sustainability_Report.pdf (Abruf am 09. September 2021).</a:t>
            </a:r>
          </a:p>
          <a:p>
            <a:r>
              <a:rPr lang="de-DE" sz="800" kern="1200" err="1">
                <a:solidFill>
                  <a:srgbClr val="3B687F"/>
                </a:solidFill>
                <a:latin typeface="Arial" charset="0"/>
                <a:ea typeface="ＭＳ Ｐゴシック" charset="-128"/>
              </a:rPr>
              <a:t>Caterpillar</a:t>
            </a:r>
            <a:r>
              <a:rPr lang="de-DE" sz="800" kern="1200">
                <a:solidFill>
                  <a:srgbClr val="3B687F"/>
                </a:solidFill>
                <a:latin typeface="Arial" charset="0"/>
                <a:ea typeface="ＭＳ Ｐゴシック" charset="-128"/>
              </a:rPr>
              <a:t> (2021b): Kreislaufwirtschaft. https://</a:t>
            </a:r>
            <a:r>
              <a:rPr lang="de-DE" sz="800" kern="1200" err="1">
                <a:solidFill>
                  <a:srgbClr val="3B687F"/>
                </a:solidFill>
                <a:latin typeface="Arial" charset="0"/>
                <a:ea typeface="ＭＳ Ｐゴシック" charset="-128"/>
              </a:rPr>
              <a:t>www.caterpillar.com</a:t>
            </a:r>
            <a:r>
              <a:rPr lang="de-DE" sz="800" kern="1200">
                <a:solidFill>
                  <a:srgbClr val="3B687F"/>
                </a:solidFill>
                <a:latin typeface="Arial" charset="0"/>
                <a:ea typeface="ＭＳ Ｐゴシック" charset="-128"/>
              </a:rPr>
              <a:t>/de/</a:t>
            </a:r>
            <a:r>
              <a:rPr lang="de-DE" sz="800" kern="1200" err="1">
                <a:solidFill>
                  <a:srgbClr val="3B687F"/>
                </a:solidFill>
                <a:latin typeface="Arial" charset="0"/>
                <a:ea typeface="ＭＳ Ｐゴシック" charset="-128"/>
              </a:rPr>
              <a:t>company</a:t>
            </a:r>
            <a:r>
              <a:rPr lang="de-DE" sz="800" kern="1200">
                <a:solidFill>
                  <a:srgbClr val="3B687F"/>
                </a:solidFill>
                <a:latin typeface="Arial" charset="0"/>
                <a:ea typeface="ＭＳ Ｐゴシック" charset="-128"/>
              </a:rPr>
              <a:t>/</a:t>
            </a:r>
            <a:r>
              <a:rPr lang="de-DE" sz="800" kern="1200" err="1">
                <a:solidFill>
                  <a:srgbClr val="3B687F"/>
                </a:solidFill>
                <a:latin typeface="Arial" charset="0"/>
                <a:ea typeface="ＭＳ Ｐゴシック" charset="-128"/>
              </a:rPr>
              <a:t>sustainability</a:t>
            </a:r>
            <a:r>
              <a:rPr lang="de-DE" sz="800" kern="1200">
                <a:solidFill>
                  <a:srgbClr val="3B687F"/>
                </a:solidFill>
                <a:latin typeface="Arial" charset="0"/>
                <a:ea typeface="ＭＳ Ｐゴシック" charset="-128"/>
              </a:rPr>
              <a:t>/</a:t>
            </a:r>
            <a:r>
              <a:rPr lang="de-DE" sz="800" kern="1200" err="1">
                <a:solidFill>
                  <a:srgbClr val="3B687F"/>
                </a:solidFill>
                <a:latin typeface="Arial" charset="0"/>
                <a:ea typeface="ＭＳ Ｐゴシック" charset="-128"/>
              </a:rPr>
              <a:t>remanufacturing.html</a:t>
            </a:r>
            <a:r>
              <a:rPr lang="de-DE" sz="800" kern="1200">
                <a:solidFill>
                  <a:srgbClr val="3B687F"/>
                </a:solidFill>
                <a:latin typeface="Arial" charset="0"/>
                <a:ea typeface="ＭＳ Ｐゴシック" charset="-128"/>
              </a:rPr>
              <a:t> (Abruf am 09. September 2021). </a:t>
            </a:r>
          </a:p>
          <a:p>
            <a:r>
              <a:rPr lang="de-DE" sz="800" kern="1200">
                <a:solidFill>
                  <a:srgbClr val="3B687F"/>
                </a:solidFill>
                <a:latin typeface="Arial" charset="0"/>
                <a:ea typeface="ＭＳ Ｐゴシック" charset="-128"/>
              </a:rPr>
              <a:t>Circle Economy (2021): The </a:t>
            </a:r>
            <a:r>
              <a:rPr lang="de-DE" sz="800" kern="1200" err="1">
                <a:solidFill>
                  <a:srgbClr val="3B687F"/>
                </a:solidFill>
                <a:latin typeface="Arial" charset="0"/>
                <a:ea typeface="ＭＳ Ｐゴシック" charset="-128"/>
              </a:rPr>
              <a:t>Circularity</a:t>
            </a:r>
            <a:r>
              <a:rPr lang="de-DE" sz="800" kern="1200">
                <a:solidFill>
                  <a:srgbClr val="3B687F"/>
                </a:solidFill>
                <a:latin typeface="Arial" charset="0"/>
                <a:ea typeface="ＭＳ Ｐゴシック" charset="-128"/>
              </a:rPr>
              <a:t> Gap Report. https://</a:t>
            </a:r>
            <a:r>
              <a:rPr lang="de-DE" sz="800" kern="1200" err="1">
                <a:solidFill>
                  <a:srgbClr val="3B687F"/>
                </a:solidFill>
                <a:latin typeface="Arial" charset="0"/>
                <a:ea typeface="ＭＳ Ｐゴシック" charset="-128"/>
              </a:rPr>
              <a:t>drive.google.com</a:t>
            </a:r>
            <a:r>
              <a:rPr lang="de-DE" sz="800" kern="1200">
                <a:solidFill>
                  <a:srgbClr val="3B687F"/>
                </a:solidFill>
                <a:latin typeface="Arial" charset="0"/>
                <a:ea typeface="ＭＳ Ｐゴシック" charset="-128"/>
              </a:rPr>
              <a:t>/</a:t>
            </a:r>
            <a:r>
              <a:rPr lang="de-DE" sz="800" kern="1200" err="1">
                <a:solidFill>
                  <a:srgbClr val="3B687F"/>
                </a:solidFill>
                <a:latin typeface="Arial" charset="0"/>
                <a:ea typeface="ＭＳ Ｐゴシック" charset="-128"/>
              </a:rPr>
              <a:t>file</a:t>
            </a:r>
            <a:r>
              <a:rPr lang="de-DE" sz="800" kern="1200">
                <a:solidFill>
                  <a:srgbClr val="3B687F"/>
                </a:solidFill>
                <a:latin typeface="Arial" charset="0"/>
                <a:ea typeface="ＭＳ Ｐゴシック" charset="-128"/>
              </a:rPr>
              <a:t>/d/1MP7EhRU-N8n1S3zpzqlshNWxqFR2hznd/</a:t>
            </a:r>
            <a:r>
              <a:rPr lang="de-DE" sz="800" kern="1200" err="1">
                <a:solidFill>
                  <a:srgbClr val="3B687F"/>
                </a:solidFill>
                <a:latin typeface="Arial" charset="0"/>
                <a:ea typeface="ＭＳ Ｐゴシック" charset="-128"/>
              </a:rPr>
              <a:t>edit</a:t>
            </a:r>
            <a:r>
              <a:rPr lang="de-DE" sz="800" kern="1200">
                <a:solidFill>
                  <a:srgbClr val="3B687F"/>
                </a:solidFill>
                <a:latin typeface="Arial" charset="0"/>
                <a:ea typeface="ＭＳ Ｐゴシック" charset="-128"/>
              </a:rPr>
              <a:t> (Abruf am 09. September 2021) </a:t>
            </a:r>
          </a:p>
          <a:p>
            <a:r>
              <a:rPr lang="de-DE" sz="800" kern="1200" err="1">
                <a:solidFill>
                  <a:srgbClr val="3B687F"/>
                </a:solidFill>
                <a:latin typeface="Arial" charset="0"/>
                <a:ea typeface="ＭＳ Ｐゴシック" charset="-128"/>
              </a:rPr>
              <a:t>Circular</a:t>
            </a:r>
            <a:r>
              <a:rPr lang="de-DE" sz="800" kern="1200">
                <a:solidFill>
                  <a:srgbClr val="3B687F"/>
                </a:solidFill>
                <a:latin typeface="Arial" charset="0"/>
                <a:ea typeface="ＭＳ Ｐゴシック" charset="-128"/>
              </a:rPr>
              <a:t> </a:t>
            </a:r>
            <a:r>
              <a:rPr lang="de-DE" sz="800" kern="1200" err="1">
                <a:solidFill>
                  <a:srgbClr val="3B687F"/>
                </a:solidFill>
                <a:latin typeface="Arial" charset="0"/>
                <a:ea typeface="ＭＳ Ｐゴシック" charset="-128"/>
              </a:rPr>
              <a:t>economy</a:t>
            </a:r>
            <a:r>
              <a:rPr lang="de-DE" sz="800" kern="1200">
                <a:solidFill>
                  <a:srgbClr val="3B687F"/>
                </a:solidFill>
                <a:latin typeface="Arial" charset="0"/>
                <a:ea typeface="ＭＳ Ｐゴシック" charset="-128"/>
              </a:rPr>
              <a:t> </a:t>
            </a:r>
            <a:r>
              <a:rPr lang="de-DE" sz="800" kern="1200" err="1">
                <a:solidFill>
                  <a:srgbClr val="3B687F"/>
                </a:solidFill>
                <a:latin typeface="Arial" charset="0"/>
                <a:ea typeface="ＭＳ Ｐゴシック" charset="-128"/>
              </a:rPr>
              <a:t>procurement</a:t>
            </a:r>
            <a:r>
              <a:rPr lang="de-DE" sz="800" kern="1200">
                <a:solidFill>
                  <a:srgbClr val="3B687F"/>
                </a:solidFill>
                <a:latin typeface="Arial" charset="0"/>
                <a:ea typeface="ＭＳ Ｐゴシック" charset="-128"/>
              </a:rPr>
              <a:t> </a:t>
            </a:r>
            <a:r>
              <a:rPr lang="de-DE" sz="800" kern="1200" err="1">
                <a:solidFill>
                  <a:srgbClr val="3B687F"/>
                </a:solidFill>
                <a:latin typeface="Arial" charset="0"/>
                <a:ea typeface="ＭＳ Ｐゴシック" charset="-128"/>
              </a:rPr>
              <a:t>framework</a:t>
            </a:r>
            <a:r>
              <a:rPr lang="de-DE" sz="800" kern="1200">
                <a:solidFill>
                  <a:srgbClr val="3B687F"/>
                </a:solidFill>
                <a:latin typeface="Arial" charset="0"/>
                <a:ea typeface="ＭＳ Ｐゴシック" charset="-128"/>
              </a:rPr>
              <a:t> (2021): </a:t>
            </a:r>
            <a:r>
              <a:rPr lang="de-DE" sz="800" kern="1200" err="1">
                <a:solidFill>
                  <a:srgbClr val="3B687F"/>
                </a:solidFill>
                <a:latin typeface="Arial" charset="0"/>
                <a:ea typeface="ＭＳ Ｐゴシック" charset="-128"/>
              </a:rPr>
              <a:t>Introduction</a:t>
            </a:r>
            <a:r>
              <a:rPr lang="de-DE" sz="800" kern="1200">
                <a:solidFill>
                  <a:srgbClr val="3B687F"/>
                </a:solidFill>
                <a:latin typeface="Arial" charset="0"/>
                <a:ea typeface="ＭＳ Ｐゴシック" charset="-128"/>
              </a:rPr>
              <a:t>. https://</a:t>
            </a:r>
            <a:r>
              <a:rPr lang="de-DE" sz="800" kern="1200" err="1">
                <a:solidFill>
                  <a:srgbClr val="3B687F"/>
                </a:solidFill>
                <a:latin typeface="Arial" charset="0"/>
                <a:ea typeface="ＭＳ Ｐゴシック" charset="-128"/>
              </a:rPr>
              <a:t>emf.gitbook.io</a:t>
            </a:r>
            <a:r>
              <a:rPr lang="de-DE" sz="800" kern="1200">
                <a:solidFill>
                  <a:srgbClr val="3B687F"/>
                </a:solidFill>
                <a:latin typeface="Arial" charset="0"/>
                <a:ea typeface="ＭＳ Ｐゴシック" charset="-128"/>
              </a:rPr>
              <a:t>/</a:t>
            </a:r>
            <a:r>
              <a:rPr lang="de-DE" sz="800" kern="1200" err="1">
                <a:solidFill>
                  <a:srgbClr val="3B687F"/>
                </a:solidFill>
                <a:latin typeface="Arial" charset="0"/>
                <a:ea typeface="ＭＳ Ｐゴシック" charset="-128"/>
              </a:rPr>
              <a:t>circular-procurement</a:t>
            </a:r>
            <a:r>
              <a:rPr lang="de-DE" sz="800" kern="1200">
                <a:solidFill>
                  <a:srgbClr val="3B687F"/>
                </a:solidFill>
                <a:latin typeface="Arial" charset="0"/>
                <a:ea typeface="ＭＳ Ｐゴシック" charset="-128"/>
              </a:rPr>
              <a:t>/-MB3yM1RMC1i8iNc-VYj/ (Abruf am 09. September 2021) </a:t>
            </a:r>
          </a:p>
          <a:p>
            <a:r>
              <a:rPr lang="de-DE" sz="800" kern="1200">
                <a:solidFill>
                  <a:srgbClr val="3B687F"/>
                </a:solidFill>
                <a:latin typeface="Arial" charset="0"/>
                <a:ea typeface="ＭＳ Ｐゴシック" charset="-128"/>
              </a:rPr>
              <a:t>CBS International Business School (2020): </a:t>
            </a:r>
            <a:r>
              <a:rPr lang="de-DE" sz="800" kern="1200" err="1">
                <a:solidFill>
                  <a:srgbClr val="3B687F"/>
                </a:solidFill>
                <a:latin typeface="Arial" charset="0"/>
                <a:ea typeface="ＭＳ Ｐゴシック" charset="-128"/>
              </a:rPr>
              <a:t>Unlocking</a:t>
            </a:r>
            <a:r>
              <a:rPr lang="de-DE" sz="800" kern="1200">
                <a:solidFill>
                  <a:srgbClr val="3B687F"/>
                </a:solidFill>
                <a:latin typeface="Arial" charset="0"/>
                <a:ea typeface="ＭＳ Ｐゴシック" charset="-128"/>
              </a:rPr>
              <a:t> The Power </a:t>
            </a:r>
            <a:r>
              <a:rPr lang="de-DE" sz="800" kern="1200" err="1">
                <a:solidFill>
                  <a:srgbClr val="3B687F"/>
                </a:solidFill>
                <a:latin typeface="Arial" charset="0"/>
                <a:ea typeface="ＭＳ Ｐゴシック" charset="-128"/>
              </a:rPr>
              <a:t>Of</a:t>
            </a:r>
            <a:r>
              <a:rPr lang="de-DE" sz="800" kern="1200">
                <a:solidFill>
                  <a:srgbClr val="3B687F"/>
                </a:solidFill>
                <a:latin typeface="Arial" charset="0"/>
                <a:ea typeface="ＭＳ Ｐゴシック" charset="-128"/>
              </a:rPr>
              <a:t> </a:t>
            </a:r>
            <a:r>
              <a:rPr lang="de-DE" sz="800" kern="1200" err="1">
                <a:solidFill>
                  <a:srgbClr val="3B687F"/>
                </a:solidFill>
                <a:latin typeface="Arial" charset="0"/>
                <a:ea typeface="ＭＳ Ｐゴシック" charset="-128"/>
              </a:rPr>
              <a:t>Sustainability</a:t>
            </a:r>
            <a:r>
              <a:rPr lang="de-DE" sz="800" kern="1200">
                <a:solidFill>
                  <a:srgbClr val="3B687F"/>
                </a:solidFill>
                <a:latin typeface="Arial" charset="0"/>
                <a:ea typeface="ＭＳ Ｐゴシック" charset="-128"/>
              </a:rPr>
              <a:t> In </a:t>
            </a:r>
            <a:r>
              <a:rPr lang="de-DE" sz="800" kern="1200" err="1">
                <a:solidFill>
                  <a:srgbClr val="3B687F"/>
                </a:solidFill>
                <a:latin typeface="Arial" charset="0"/>
                <a:ea typeface="ＭＳ Ｐゴシック" charset="-128"/>
              </a:rPr>
              <a:t>Procurement</a:t>
            </a:r>
            <a:r>
              <a:rPr lang="de-DE" sz="800" kern="1200">
                <a:solidFill>
                  <a:srgbClr val="3B687F"/>
                </a:solidFill>
                <a:latin typeface="Arial" charset="0"/>
                <a:ea typeface="ＭＳ Ｐゴシック" charset="-128"/>
              </a:rPr>
              <a:t>. Case Study: </a:t>
            </a:r>
            <a:r>
              <a:rPr lang="de-DE" sz="800" kern="1200" err="1">
                <a:solidFill>
                  <a:srgbClr val="3B687F"/>
                </a:solidFill>
                <a:latin typeface="Arial" charset="0"/>
                <a:ea typeface="ＭＳ Ｐゴシック" charset="-128"/>
              </a:rPr>
              <a:t>Covestro</a:t>
            </a:r>
            <a:r>
              <a:rPr lang="de-DE" sz="800" kern="1200">
                <a:solidFill>
                  <a:srgbClr val="3B687F"/>
                </a:solidFill>
                <a:latin typeface="Arial" charset="0"/>
                <a:ea typeface="ＭＳ Ｐゴシック" charset="-128"/>
              </a:rPr>
              <a:t>. https://www.iso20400.org/unlocking-the-power-of-sustainability-in-procurement-case-study-covestro/?lang=de (Abruf am 09. September 2021).</a:t>
            </a:r>
          </a:p>
          <a:p>
            <a:r>
              <a:rPr lang="de-DE" sz="800" kern="1200" err="1">
                <a:solidFill>
                  <a:srgbClr val="3B687F"/>
                </a:solidFill>
                <a:latin typeface="Arial" charset="0"/>
                <a:ea typeface="ＭＳ Ｐゴシック" charset="-128"/>
              </a:rPr>
              <a:t>Covestro</a:t>
            </a:r>
            <a:r>
              <a:rPr lang="de-DE" sz="800" kern="1200">
                <a:solidFill>
                  <a:srgbClr val="3B687F"/>
                </a:solidFill>
                <a:latin typeface="Arial" charset="0"/>
                <a:ea typeface="ＭＳ Ｐゴシック" charset="-128"/>
              </a:rPr>
              <a:t> (2021): Nachhaltigkeitspraktiken in der Lieferkette verbessern. https://</a:t>
            </a:r>
            <a:r>
              <a:rPr lang="de-DE" sz="800" kern="1200" err="1">
                <a:solidFill>
                  <a:srgbClr val="3B687F"/>
                </a:solidFill>
                <a:latin typeface="Arial" charset="0"/>
                <a:ea typeface="ＭＳ Ｐゴシック" charset="-128"/>
              </a:rPr>
              <a:t>www.covestro.com</a:t>
            </a:r>
            <a:r>
              <a:rPr lang="de-DE" sz="800" kern="1200">
                <a:solidFill>
                  <a:srgbClr val="3B687F"/>
                </a:solidFill>
                <a:latin typeface="Arial" charset="0"/>
                <a:ea typeface="ＭＳ Ｐゴシック" charset="-128"/>
              </a:rPr>
              <a:t>/de/</a:t>
            </a:r>
            <a:r>
              <a:rPr lang="de-DE" sz="800" kern="1200" err="1">
                <a:solidFill>
                  <a:srgbClr val="3B687F"/>
                </a:solidFill>
                <a:latin typeface="Arial" charset="0"/>
                <a:ea typeface="ＭＳ Ｐゴシック" charset="-128"/>
              </a:rPr>
              <a:t>company</a:t>
            </a:r>
            <a:r>
              <a:rPr lang="de-DE" sz="800" kern="1200">
                <a:solidFill>
                  <a:srgbClr val="3B687F"/>
                </a:solidFill>
                <a:latin typeface="Arial" charset="0"/>
                <a:ea typeface="ＭＳ Ｐゴシック" charset="-128"/>
              </a:rPr>
              <a:t>/</a:t>
            </a:r>
            <a:r>
              <a:rPr lang="de-DE" sz="800" kern="1200" err="1">
                <a:solidFill>
                  <a:srgbClr val="3B687F"/>
                </a:solidFill>
                <a:latin typeface="Arial" charset="0"/>
                <a:ea typeface="ＭＳ Ｐゴシック" charset="-128"/>
              </a:rPr>
              <a:t>profile</a:t>
            </a:r>
            <a:r>
              <a:rPr lang="de-DE" sz="800" kern="1200">
                <a:solidFill>
                  <a:srgbClr val="3B687F"/>
                </a:solidFill>
                <a:latin typeface="Arial" charset="0"/>
                <a:ea typeface="ＭＳ Ｐゴシック" charset="-128"/>
              </a:rPr>
              <a:t>/</a:t>
            </a:r>
            <a:r>
              <a:rPr lang="de-DE" sz="800" kern="1200" err="1">
                <a:solidFill>
                  <a:srgbClr val="3B687F"/>
                </a:solidFill>
                <a:latin typeface="Arial" charset="0"/>
                <a:ea typeface="ＭＳ Ｐゴシック" charset="-128"/>
              </a:rPr>
              <a:t>procurement</a:t>
            </a:r>
            <a:r>
              <a:rPr lang="de-DE" sz="800" kern="1200">
                <a:solidFill>
                  <a:srgbClr val="3B687F"/>
                </a:solidFill>
                <a:latin typeface="Arial" charset="0"/>
                <a:ea typeface="ＭＳ Ｐゴシック" charset="-128"/>
              </a:rPr>
              <a:t>/</a:t>
            </a:r>
            <a:r>
              <a:rPr lang="de-DE" sz="800" kern="1200" err="1">
                <a:solidFill>
                  <a:srgbClr val="3B687F"/>
                </a:solidFill>
                <a:latin typeface="Arial" charset="0"/>
                <a:ea typeface="ＭＳ Ｐゴシック" charset="-128"/>
              </a:rPr>
              <a:t>sustainability</a:t>
            </a:r>
            <a:r>
              <a:rPr lang="de-DE" sz="800" kern="1200">
                <a:solidFill>
                  <a:srgbClr val="3B687F"/>
                </a:solidFill>
                <a:latin typeface="Arial" charset="0"/>
                <a:ea typeface="ＭＳ Ｐゴシック" charset="-128"/>
              </a:rPr>
              <a:t>-in-</a:t>
            </a:r>
            <a:r>
              <a:rPr lang="de-DE" sz="800" kern="1200" err="1">
                <a:solidFill>
                  <a:srgbClr val="3B687F"/>
                </a:solidFill>
                <a:latin typeface="Arial" charset="0"/>
                <a:ea typeface="ＭＳ Ｐゴシック" charset="-128"/>
              </a:rPr>
              <a:t>procurement</a:t>
            </a:r>
            <a:r>
              <a:rPr lang="de-DE" sz="800" kern="1200">
                <a:solidFill>
                  <a:srgbClr val="3B687F"/>
                </a:solidFill>
                <a:latin typeface="Arial" charset="0"/>
                <a:ea typeface="ＭＳ Ｐゴシック" charset="-128"/>
              </a:rPr>
              <a:t>/</a:t>
            </a:r>
            <a:r>
              <a:rPr lang="de-DE" sz="800" kern="1200" err="1">
                <a:solidFill>
                  <a:srgbClr val="3B687F"/>
                </a:solidFill>
                <a:latin typeface="Arial" charset="0"/>
                <a:ea typeface="ＭＳ Ｐゴシック" charset="-128"/>
              </a:rPr>
              <a:t>our</a:t>
            </a:r>
            <a:r>
              <a:rPr lang="de-DE" sz="800" kern="1200">
                <a:solidFill>
                  <a:srgbClr val="3B687F"/>
                </a:solidFill>
                <a:latin typeface="Arial" charset="0"/>
                <a:ea typeface="ＭＳ Ｐゴシック" charset="-128"/>
              </a:rPr>
              <a:t>-approach (Abruf am 09. September 2021). </a:t>
            </a:r>
          </a:p>
          <a:p>
            <a:r>
              <a:rPr lang="de-DE" sz="800" kern="1200">
                <a:solidFill>
                  <a:srgbClr val="3B687F"/>
                </a:solidFill>
                <a:latin typeface="Arial" charset="0"/>
                <a:ea typeface="ＭＳ Ｐゴシック" charset="-128"/>
              </a:rPr>
              <a:t>Copper8 (2018): </a:t>
            </a:r>
            <a:r>
              <a:rPr lang="de-DE" sz="800" kern="1200" err="1">
                <a:solidFill>
                  <a:srgbClr val="3B687F"/>
                </a:solidFill>
                <a:latin typeface="Arial" charset="0"/>
                <a:ea typeface="ＭＳ Ｐゴシック" charset="-128"/>
              </a:rPr>
              <a:t>Circular</a:t>
            </a:r>
            <a:r>
              <a:rPr lang="de-DE" sz="800" kern="1200">
                <a:solidFill>
                  <a:srgbClr val="3B687F"/>
                </a:solidFill>
                <a:latin typeface="Arial" charset="0"/>
                <a:ea typeface="ＭＳ Ｐゴシック" charset="-128"/>
              </a:rPr>
              <a:t> </a:t>
            </a:r>
            <a:r>
              <a:rPr lang="de-DE" sz="800" kern="1200" err="1">
                <a:solidFill>
                  <a:srgbClr val="3B687F"/>
                </a:solidFill>
                <a:latin typeface="Arial" charset="0"/>
                <a:ea typeface="ＭＳ Ｐゴシック" charset="-128"/>
              </a:rPr>
              <a:t>Procurement</a:t>
            </a:r>
            <a:r>
              <a:rPr lang="de-DE" sz="800" kern="1200">
                <a:solidFill>
                  <a:srgbClr val="3B687F"/>
                </a:solidFill>
                <a:latin typeface="Arial" charset="0"/>
                <a:ea typeface="ＭＳ Ｐゴシック" charset="-128"/>
              </a:rPr>
              <a:t> in 8 </a:t>
            </a:r>
            <a:r>
              <a:rPr lang="de-DE" sz="800" kern="1200" err="1">
                <a:solidFill>
                  <a:srgbClr val="3B687F"/>
                </a:solidFill>
                <a:latin typeface="Arial" charset="0"/>
                <a:ea typeface="ＭＳ Ｐゴシック" charset="-128"/>
              </a:rPr>
              <a:t>Steps</a:t>
            </a:r>
            <a:r>
              <a:rPr lang="de-DE" sz="800" kern="1200">
                <a:solidFill>
                  <a:srgbClr val="3B687F"/>
                </a:solidFill>
                <a:latin typeface="Arial" charset="0"/>
                <a:ea typeface="ＭＳ Ｐゴシック" charset="-128"/>
              </a:rPr>
              <a:t>. https://</a:t>
            </a:r>
            <a:r>
              <a:rPr lang="de-DE" sz="800" kern="1200" err="1">
                <a:solidFill>
                  <a:srgbClr val="3B687F"/>
                </a:solidFill>
                <a:latin typeface="Arial" charset="0"/>
                <a:ea typeface="ＭＳ Ｐゴシック" charset="-128"/>
              </a:rPr>
              <a:t>www.pianoo.nl</a:t>
            </a:r>
            <a:r>
              <a:rPr lang="de-DE" sz="800" kern="1200">
                <a:solidFill>
                  <a:srgbClr val="3B687F"/>
                </a:solidFill>
                <a:latin typeface="Arial" charset="0"/>
                <a:ea typeface="ＭＳ Ｐゴシック" charset="-128"/>
              </a:rPr>
              <a:t>/</a:t>
            </a:r>
            <a:r>
              <a:rPr lang="de-DE" sz="800" kern="1200" err="1">
                <a:solidFill>
                  <a:srgbClr val="3B687F"/>
                </a:solidFill>
                <a:latin typeface="Arial" charset="0"/>
                <a:ea typeface="ＭＳ Ｐゴシック" charset="-128"/>
              </a:rPr>
              <a:t>sites</a:t>
            </a:r>
            <a:r>
              <a:rPr lang="de-DE" sz="800" kern="1200">
                <a:solidFill>
                  <a:srgbClr val="3B687F"/>
                </a:solidFill>
                <a:latin typeface="Arial" charset="0"/>
                <a:ea typeface="ＭＳ Ｐゴシック" charset="-128"/>
              </a:rPr>
              <a:t>/</a:t>
            </a:r>
            <a:r>
              <a:rPr lang="de-DE" sz="800" kern="1200" err="1">
                <a:solidFill>
                  <a:srgbClr val="3B687F"/>
                </a:solidFill>
                <a:latin typeface="Arial" charset="0"/>
                <a:ea typeface="ＭＳ Ｐゴシック" charset="-128"/>
              </a:rPr>
              <a:t>default</a:t>
            </a:r>
            <a:r>
              <a:rPr lang="de-DE" sz="800" kern="1200">
                <a:solidFill>
                  <a:srgbClr val="3B687F"/>
                </a:solidFill>
                <a:latin typeface="Arial" charset="0"/>
                <a:ea typeface="ＭＳ Ｐゴシック" charset="-128"/>
              </a:rPr>
              <a:t>/</a:t>
            </a:r>
            <a:r>
              <a:rPr lang="de-DE" sz="800" kern="1200" err="1">
                <a:solidFill>
                  <a:srgbClr val="3B687F"/>
                </a:solidFill>
                <a:latin typeface="Arial" charset="0"/>
                <a:ea typeface="ＭＳ Ｐゴシック" charset="-128"/>
              </a:rPr>
              <a:t>files</a:t>
            </a:r>
            <a:r>
              <a:rPr lang="de-DE" sz="800" kern="1200">
                <a:solidFill>
                  <a:srgbClr val="3B687F"/>
                </a:solidFill>
                <a:latin typeface="Arial" charset="0"/>
                <a:ea typeface="ＭＳ Ｐゴシック" charset="-128"/>
              </a:rPr>
              <a:t>/</a:t>
            </a:r>
            <a:r>
              <a:rPr lang="de-DE" sz="800" kern="1200" err="1">
                <a:solidFill>
                  <a:srgbClr val="3B687F"/>
                </a:solidFill>
                <a:latin typeface="Arial" charset="0"/>
                <a:ea typeface="ＭＳ Ｐゴシック" charset="-128"/>
              </a:rPr>
              <a:t>media</a:t>
            </a:r>
            <a:r>
              <a:rPr lang="de-DE" sz="800" kern="1200">
                <a:solidFill>
                  <a:srgbClr val="3B687F"/>
                </a:solidFill>
                <a:latin typeface="Arial" charset="0"/>
                <a:ea typeface="ＭＳ Ｐゴシック" charset="-128"/>
              </a:rPr>
              <a:t>/</a:t>
            </a:r>
            <a:r>
              <a:rPr lang="de-DE" sz="800" kern="1200" err="1">
                <a:solidFill>
                  <a:srgbClr val="3B687F"/>
                </a:solidFill>
                <a:latin typeface="Arial" charset="0"/>
                <a:ea typeface="ＭＳ Ｐゴシック" charset="-128"/>
              </a:rPr>
              <a:t>documents</a:t>
            </a:r>
            <a:r>
              <a:rPr lang="de-DE" sz="800" kern="1200">
                <a:solidFill>
                  <a:srgbClr val="3B687F"/>
                </a:solidFill>
                <a:latin typeface="Arial" charset="0"/>
                <a:ea typeface="ＭＳ Ｐゴシック" charset="-128"/>
              </a:rPr>
              <a:t>/Circular-Procurement-in-8-steps-oktober2018.pdf (Abruf am 09. September 2021). </a:t>
            </a:r>
          </a:p>
          <a:p>
            <a:r>
              <a:rPr lang="de-DE" sz="800" kern="1200">
                <a:solidFill>
                  <a:srgbClr val="3B687F"/>
                </a:solidFill>
                <a:latin typeface="Arial" charset="0"/>
                <a:ea typeface="ＭＳ Ｐゴシック" charset="-128"/>
              </a:rPr>
              <a:t>Die Bundesregierung (Hrsg.) (2021): Nachhaltigkeitsziele verständlich erklärt. https://</a:t>
            </a:r>
            <a:r>
              <a:rPr lang="de-DE" sz="800" kern="1200" err="1">
                <a:solidFill>
                  <a:srgbClr val="3B687F"/>
                </a:solidFill>
                <a:latin typeface="Arial" charset="0"/>
                <a:ea typeface="ＭＳ Ｐゴシック" charset="-128"/>
              </a:rPr>
              <a:t>www.bundesregierung.de</a:t>
            </a:r>
            <a:r>
              <a:rPr lang="de-DE" sz="800" kern="1200">
                <a:solidFill>
                  <a:srgbClr val="3B687F"/>
                </a:solidFill>
                <a:latin typeface="Arial" charset="0"/>
                <a:ea typeface="ＭＳ Ｐゴシック" charset="-128"/>
              </a:rPr>
              <a:t>/</a:t>
            </a:r>
            <a:r>
              <a:rPr lang="de-DE" sz="800" kern="1200" err="1">
                <a:solidFill>
                  <a:srgbClr val="3B687F"/>
                </a:solidFill>
                <a:latin typeface="Arial" charset="0"/>
                <a:ea typeface="ＭＳ Ｐゴシック" charset="-128"/>
              </a:rPr>
              <a:t>breg</a:t>
            </a:r>
            <a:r>
              <a:rPr lang="de-DE" sz="800" kern="1200">
                <a:solidFill>
                  <a:srgbClr val="3B687F"/>
                </a:solidFill>
                <a:latin typeface="Arial" charset="0"/>
                <a:ea typeface="ＭＳ Ｐゴシック" charset="-128"/>
              </a:rPr>
              <a:t>-de/</a:t>
            </a:r>
            <a:r>
              <a:rPr lang="de-DE" sz="800" kern="1200" err="1">
                <a:solidFill>
                  <a:srgbClr val="3B687F"/>
                </a:solidFill>
                <a:latin typeface="Arial" charset="0"/>
                <a:ea typeface="ＭＳ Ｐゴシック" charset="-128"/>
              </a:rPr>
              <a:t>themen</a:t>
            </a:r>
            <a:r>
              <a:rPr lang="de-DE" sz="800" kern="1200">
                <a:solidFill>
                  <a:srgbClr val="3B687F"/>
                </a:solidFill>
                <a:latin typeface="Arial" charset="0"/>
                <a:ea typeface="ＭＳ Ｐゴシック" charset="-128"/>
              </a:rPr>
              <a:t>/</a:t>
            </a:r>
            <a:r>
              <a:rPr lang="de-DE" sz="800" kern="1200" err="1">
                <a:solidFill>
                  <a:srgbClr val="3B687F"/>
                </a:solidFill>
                <a:latin typeface="Arial" charset="0"/>
                <a:ea typeface="ＭＳ Ｐゴシック" charset="-128"/>
              </a:rPr>
              <a:t>nachhaltigkeitspolitik</a:t>
            </a:r>
            <a:r>
              <a:rPr lang="de-DE" sz="800" kern="1200">
                <a:solidFill>
                  <a:srgbClr val="3B687F"/>
                </a:solidFill>
                <a:latin typeface="Arial" charset="0"/>
                <a:ea typeface="ＭＳ Ｐゴシック" charset="-128"/>
              </a:rPr>
              <a:t>/nachhaltigkeitsziele-verstaendlich-erklaert-232174 (Abruf am 09. September 2021).</a:t>
            </a:r>
          </a:p>
          <a:p>
            <a:r>
              <a:rPr lang="de-DE" sz="800" kern="1200">
                <a:solidFill>
                  <a:srgbClr val="3B687F"/>
                </a:solidFill>
                <a:latin typeface="Arial" charset="0"/>
                <a:ea typeface="ＭＳ Ｐゴシック" charset="-128"/>
              </a:rPr>
              <a:t>Drive </a:t>
            </a:r>
            <a:r>
              <a:rPr lang="de-DE" sz="800" kern="1200" err="1">
                <a:solidFill>
                  <a:srgbClr val="3B687F"/>
                </a:solidFill>
                <a:latin typeface="Arial" charset="0"/>
                <a:ea typeface="ＭＳ Ｐゴシック" charset="-128"/>
              </a:rPr>
              <a:t>Sustainability</a:t>
            </a:r>
            <a:r>
              <a:rPr lang="de-DE" sz="800" kern="1200">
                <a:solidFill>
                  <a:srgbClr val="3B687F"/>
                </a:solidFill>
                <a:latin typeface="Arial" charset="0"/>
                <a:ea typeface="ＭＳ Ｐゴシック" charset="-128"/>
              </a:rPr>
              <a:t> (2021): </a:t>
            </a:r>
            <a:r>
              <a:rPr lang="de-DE" sz="800" kern="1200" err="1">
                <a:solidFill>
                  <a:srgbClr val="3B687F"/>
                </a:solidFill>
                <a:latin typeface="Arial" charset="0"/>
                <a:ea typeface="ＭＳ Ｐゴシック" charset="-128"/>
              </a:rPr>
              <a:t>About</a:t>
            </a:r>
            <a:r>
              <a:rPr lang="de-DE" sz="800" kern="1200">
                <a:solidFill>
                  <a:srgbClr val="3B687F"/>
                </a:solidFill>
                <a:latin typeface="Arial" charset="0"/>
                <a:ea typeface="ＭＳ Ｐゴシック" charset="-128"/>
              </a:rPr>
              <a:t> </a:t>
            </a:r>
            <a:r>
              <a:rPr lang="de-DE" sz="800" kern="1200" err="1">
                <a:solidFill>
                  <a:srgbClr val="3B687F"/>
                </a:solidFill>
                <a:latin typeface="Arial" charset="0"/>
                <a:ea typeface="ＭＳ Ｐゴシック" charset="-128"/>
              </a:rPr>
              <a:t>us</a:t>
            </a:r>
            <a:r>
              <a:rPr lang="de-DE" sz="800" kern="1200">
                <a:solidFill>
                  <a:srgbClr val="3B687F"/>
                </a:solidFill>
                <a:latin typeface="Arial" charset="0"/>
                <a:ea typeface="ＭＳ Ｐゴシック" charset="-128"/>
              </a:rPr>
              <a:t>. https://</a:t>
            </a:r>
            <a:r>
              <a:rPr lang="de-DE" sz="800" kern="1200" err="1">
                <a:solidFill>
                  <a:srgbClr val="3B687F"/>
                </a:solidFill>
                <a:latin typeface="Arial" charset="0"/>
                <a:ea typeface="ＭＳ Ｐゴシック" charset="-128"/>
              </a:rPr>
              <a:t>www.drivesustainability.org</a:t>
            </a:r>
            <a:r>
              <a:rPr lang="de-DE" sz="800" kern="1200">
                <a:solidFill>
                  <a:srgbClr val="3B687F"/>
                </a:solidFill>
                <a:latin typeface="Arial" charset="0"/>
                <a:ea typeface="ＭＳ Ｐゴシック" charset="-128"/>
              </a:rPr>
              <a:t>/ (Abruf am 09. September 2021). </a:t>
            </a:r>
          </a:p>
          <a:p>
            <a:r>
              <a:rPr lang="de-DE" sz="800" kern="1200">
                <a:solidFill>
                  <a:srgbClr val="3B687F"/>
                </a:solidFill>
                <a:latin typeface="Arial" charset="0"/>
                <a:ea typeface="ＭＳ Ｐゴシック" charset="-128"/>
              </a:rPr>
              <a:t>Eco-innovation (2017): Manual. </a:t>
            </a:r>
            <a:r>
              <a:rPr lang="de-DE" sz="800" kern="1200" err="1">
                <a:solidFill>
                  <a:srgbClr val="3B687F"/>
                </a:solidFill>
                <a:latin typeface="Arial" charset="0"/>
                <a:ea typeface="ＭＳ Ｐゴシック" charset="-128"/>
              </a:rPr>
              <a:t>Identify</a:t>
            </a:r>
            <a:r>
              <a:rPr lang="de-DE" sz="800" kern="1200">
                <a:solidFill>
                  <a:srgbClr val="3B687F"/>
                </a:solidFill>
                <a:latin typeface="Arial" charset="0"/>
                <a:ea typeface="ＭＳ Ｐゴシック" charset="-128"/>
              </a:rPr>
              <a:t> </a:t>
            </a:r>
            <a:r>
              <a:rPr lang="de-DE" sz="800" kern="1200" err="1">
                <a:solidFill>
                  <a:srgbClr val="3B687F"/>
                </a:solidFill>
                <a:latin typeface="Arial" charset="0"/>
                <a:ea typeface="ＭＳ Ｐゴシック" charset="-128"/>
              </a:rPr>
              <a:t>sustainability</a:t>
            </a:r>
            <a:r>
              <a:rPr lang="de-DE" sz="800" kern="1200">
                <a:solidFill>
                  <a:srgbClr val="3B687F"/>
                </a:solidFill>
                <a:latin typeface="Arial" charset="0"/>
                <a:ea typeface="ＭＳ Ｐゴシック" charset="-128"/>
              </a:rPr>
              <a:t> </a:t>
            </a:r>
            <a:r>
              <a:rPr lang="de-DE" sz="800" kern="1200" err="1">
                <a:solidFill>
                  <a:srgbClr val="3B687F"/>
                </a:solidFill>
                <a:latin typeface="Arial" charset="0"/>
                <a:ea typeface="ＭＳ Ｐゴシック" charset="-128"/>
              </a:rPr>
              <a:t>hotspots</a:t>
            </a:r>
            <a:r>
              <a:rPr lang="de-DE" sz="800" kern="1200">
                <a:solidFill>
                  <a:srgbClr val="3B687F"/>
                </a:solidFill>
                <a:latin typeface="Arial" charset="0"/>
                <a:ea typeface="ＭＳ Ｐゴシック" charset="-128"/>
              </a:rPr>
              <a:t> </a:t>
            </a:r>
            <a:r>
              <a:rPr lang="de-DE" sz="800" kern="1200" err="1">
                <a:solidFill>
                  <a:srgbClr val="3B687F"/>
                </a:solidFill>
                <a:latin typeface="Arial" charset="0"/>
                <a:ea typeface="ＭＳ Ｐゴシック" charset="-128"/>
              </a:rPr>
              <a:t>across</a:t>
            </a:r>
            <a:r>
              <a:rPr lang="de-DE" sz="800" kern="1200">
                <a:solidFill>
                  <a:srgbClr val="3B687F"/>
                </a:solidFill>
                <a:latin typeface="Arial" charset="0"/>
                <a:ea typeface="ＭＳ Ｐゴシック" charset="-128"/>
              </a:rPr>
              <a:t> </a:t>
            </a:r>
            <a:r>
              <a:rPr lang="de-DE" sz="800" kern="1200" err="1">
                <a:solidFill>
                  <a:srgbClr val="3B687F"/>
                </a:solidFill>
                <a:latin typeface="Arial" charset="0"/>
                <a:ea typeface="ＭＳ Ｐゴシック" charset="-128"/>
              </a:rPr>
              <a:t>the</a:t>
            </a:r>
            <a:r>
              <a:rPr lang="de-DE" sz="800" kern="1200">
                <a:solidFill>
                  <a:srgbClr val="3B687F"/>
                </a:solidFill>
                <a:latin typeface="Arial" charset="0"/>
                <a:ea typeface="ＭＳ Ｐゴシック" charset="-128"/>
              </a:rPr>
              <a:t> </a:t>
            </a:r>
            <a:r>
              <a:rPr lang="de-DE" sz="800" kern="1200" err="1">
                <a:solidFill>
                  <a:srgbClr val="3B687F"/>
                </a:solidFill>
                <a:latin typeface="Arial" charset="0"/>
                <a:ea typeface="ＭＳ Ｐゴシック" charset="-128"/>
              </a:rPr>
              <a:t>value</a:t>
            </a:r>
            <a:r>
              <a:rPr lang="de-DE" sz="800" kern="1200">
                <a:solidFill>
                  <a:srgbClr val="3B687F"/>
                </a:solidFill>
                <a:latin typeface="Arial" charset="0"/>
                <a:ea typeface="ＭＳ Ｐゴシック" charset="-128"/>
              </a:rPr>
              <a:t> </a:t>
            </a:r>
            <a:r>
              <a:rPr lang="de-DE" sz="800" kern="1200" err="1">
                <a:solidFill>
                  <a:srgbClr val="3B687F"/>
                </a:solidFill>
                <a:latin typeface="Arial" charset="0"/>
                <a:ea typeface="ＭＳ Ｐゴシック" charset="-128"/>
              </a:rPr>
              <a:t>chain</a:t>
            </a:r>
            <a:r>
              <a:rPr lang="de-DE" sz="800" kern="1200">
                <a:solidFill>
                  <a:srgbClr val="3B687F"/>
                </a:solidFill>
                <a:latin typeface="Arial" charset="0"/>
                <a:ea typeface="ＭＳ Ｐゴシック" charset="-128"/>
              </a:rPr>
              <a:t>. http://</a:t>
            </a:r>
            <a:r>
              <a:rPr lang="de-DE" sz="800" kern="1200" err="1">
                <a:solidFill>
                  <a:srgbClr val="3B687F"/>
                </a:solidFill>
                <a:latin typeface="Arial" charset="0"/>
                <a:ea typeface="ＭＳ Ｐゴシック" charset="-128"/>
              </a:rPr>
              <a:t>unep.ecoinnovation.org</a:t>
            </a:r>
            <a:r>
              <a:rPr lang="de-DE" sz="800" kern="1200">
                <a:solidFill>
                  <a:srgbClr val="3B687F"/>
                </a:solidFill>
                <a:latin typeface="Arial" charset="0"/>
                <a:ea typeface="ＭＳ Ｐゴシック" charset="-128"/>
              </a:rPr>
              <a:t>/</a:t>
            </a:r>
            <a:r>
              <a:rPr lang="de-DE" sz="800" kern="1200" err="1">
                <a:solidFill>
                  <a:srgbClr val="3B687F"/>
                </a:solidFill>
                <a:latin typeface="Arial" charset="0"/>
                <a:ea typeface="ＭＳ Ｐゴシック" charset="-128"/>
              </a:rPr>
              <a:t>wp</a:t>
            </a:r>
            <a:r>
              <a:rPr lang="de-DE" sz="800" kern="1200">
                <a:solidFill>
                  <a:srgbClr val="3B687F"/>
                </a:solidFill>
                <a:latin typeface="Arial" charset="0"/>
                <a:ea typeface="ＭＳ Ｐゴシック" charset="-128"/>
              </a:rPr>
              <a:t>-content/</a:t>
            </a:r>
            <a:r>
              <a:rPr lang="de-DE" sz="800" kern="1200" err="1">
                <a:solidFill>
                  <a:srgbClr val="3B687F"/>
                </a:solidFill>
                <a:latin typeface="Arial" charset="0"/>
                <a:ea typeface="ＭＳ Ｐゴシック" charset="-128"/>
              </a:rPr>
              <a:t>uploads</a:t>
            </a:r>
            <a:r>
              <a:rPr lang="de-DE" sz="800" kern="1200">
                <a:solidFill>
                  <a:srgbClr val="3B687F"/>
                </a:solidFill>
                <a:latin typeface="Arial" charset="0"/>
                <a:ea typeface="ＭＳ Ｐゴシック" charset="-128"/>
              </a:rPr>
              <a:t>/2017/03/Eco%E2%80%94i-Manual_Identify-sustainability-hotspots-across-the-value-chain_PR4.pdf (Abruf am 09. September 2021) </a:t>
            </a:r>
          </a:p>
          <a:p>
            <a:r>
              <a:rPr lang="de-DE" sz="800" kern="1200" err="1">
                <a:solidFill>
                  <a:srgbClr val="3B687F"/>
                </a:solidFill>
                <a:latin typeface="Arial" charset="0"/>
                <a:ea typeface="ＭＳ Ｐゴシック" charset="-128"/>
              </a:rPr>
              <a:t>Econsense</a:t>
            </a:r>
            <a:r>
              <a:rPr lang="de-DE" sz="800" kern="1200">
                <a:solidFill>
                  <a:srgbClr val="3B687F"/>
                </a:solidFill>
                <a:latin typeface="Arial" charset="0"/>
                <a:ea typeface="ＭＳ Ｐゴシック" charset="-128"/>
              </a:rPr>
              <a:t> (Hrsg.) (2013): Orientierungshilfe für Unternehmen. https://</a:t>
            </a:r>
            <a:r>
              <a:rPr lang="de-DE" sz="800" kern="1200" err="1">
                <a:solidFill>
                  <a:srgbClr val="3B687F"/>
                </a:solidFill>
                <a:latin typeface="Arial" charset="0"/>
                <a:ea typeface="ＭＳ Ｐゴシック" charset="-128"/>
              </a:rPr>
              <a:t>econsense.de</a:t>
            </a:r>
            <a:r>
              <a:rPr lang="de-DE" sz="800" kern="1200">
                <a:solidFill>
                  <a:srgbClr val="3B687F"/>
                </a:solidFill>
                <a:latin typeface="Arial" charset="0"/>
                <a:ea typeface="ＭＳ Ｐゴシック" charset="-128"/>
              </a:rPr>
              <a:t>/</a:t>
            </a:r>
            <a:r>
              <a:rPr lang="de-DE" sz="800" kern="1200" err="1">
                <a:solidFill>
                  <a:srgbClr val="3B687F"/>
                </a:solidFill>
                <a:latin typeface="Arial" charset="0"/>
                <a:ea typeface="ＭＳ Ｐゴシック" charset="-128"/>
              </a:rPr>
              <a:t>app</a:t>
            </a:r>
            <a:r>
              <a:rPr lang="de-DE" sz="800" kern="1200">
                <a:solidFill>
                  <a:srgbClr val="3B687F"/>
                </a:solidFill>
                <a:latin typeface="Arial" charset="0"/>
                <a:ea typeface="ＭＳ Ｐゴシック" charset="-128"/>
              </a:rPr>
              <a:t>/</a:t>
            </a:r>
            <a:r>
              <a:rPr lang="de-DE" sz="800" kern="1200" err="1">
                <a:solidFill>
                  <a:srgbClr val="3B687F"/>
                </a:solidFill>
                <a:latin typeface="Arial" charset="0"/>
                <a:ea typeface="ＭＳ Ｐゴシック" charset="-128"/>
              </a:rPr>
              <a:t>uploads</a:t>
            </a:r>
            <a:r>
              <a:rPr lang="de-DE" sz="800" kern="1200">
                <a:solidFill>
                  <a:srgbClr val="3B687F"/>
                </a:solidFill>
                <a:latin typeface="Arial" charset="0"/>
                <a:ea typeface="ＭＳ Ｐゴシック" charset="-128"/>
              </a:rPr>
              <a:t>/2018/06/econsense-Diskussionsbeitrag_Nachhaltigkeit-in-globalen-Lieferketten_Orientierungshilfe-f%C3%BCr-Unternehmen_2013.pdf (Abruf am 13. August 2021). </a:t>
            </a:r>
          </a:p>
          <a:p>
            <a:endParaRPr lang="de-DE" sz="800" kern="1200">
              <a:solidFill>
                <a:srgbClr val="3B687F"/>
              </a:solidFill>
              <a:latin typeface="Arial" charset="0"/>
              <a:ea typeface="ＭＳ Ｐゴシック" charset="-128"/>
            </a:endParaRPr>
          </a:p>
        </p:txBody>
      </p:sp>
      <p:sp>
        <p:nvSpPr>
          <p:cNvPr id="4" name="Fußzeilenplatzhalter 3">
            <a:extLst>
              <a:ext uri="{FF2B5EF4-FFF2-40B4-BE49-F238E27FC236}">
                <a16:creationId xmlns:a16="http://schemas.microsoft.com/office/drawing/2014/main" id="{3A61DB2B-B140-CB42-9DDF-608C6C619434}"/>
              </a:ext>
            </a:extLst>
          </p:cNvPr>
          <p:cNvSpPr>
            <a:spLocks noGrp="1"/>
          </p:cNvSpPr>
          <p:nvPr>
            <p:ph type="ftr" sz="quarter" idx="10"/>
          </p:nvPr>
        </p:nvSpPr>
        <p:spPr/>
        <p:txBody>
          <a:bodyPr/>
          <a:lstStyle/>
          <a:p>
            <a:r>
              <a:rPr lang="de-DE" smtClean="0"/>
              <a:t>© LfU / IZU Infozentrum UmweltWirtschaft / 2021</a:t>
            </a:r>
            <a:endParaRPr lang="de-DE"/>
          </a:p>
        </p:txBody>
      </p:sp>
      <p:sp>
        <p:nvSpPr>
          <p:cNvPr id="5" name="Datumsplatzhalter 4">
            <a:extLst>
              <a:ext uri="{FF2B5EF4-FFF2-40B4-BE49-F238E27FC236}">
                <a16:creationId xmlns:a16="http://schemas.microsoft.com/office/drawing/2014/main" id="{0EF6EEC6-4548-E04A-8E01-AC5CAF03E61F}"/>
              </a:ext>
            </a:extLst>
          </p:cNvPr>
          <p:cNvSpPr>
            <a:spLocks noGrp="1"/>
          </p:cNvSpPr>
          <p:nvPr>
            <p:ph type="dt" sz="half" idx="12"/>
          </p:nvPr>
        </p:nvSpPr>
        <p:spPr/>
        <p:txBody>
          <a:bodyPr/>
          <a:lstStyle/>
          <a:p>
            <a:r>
              <a:rPr lang="de-DE" smtClean="0"/>
              <a:t>Schulungskonzept für Nachhaltigen Einkauf – Quellenverzeichnis</a:t>
            </a:r>
            <a:endParaRPr lang="de-DE"/>
          </a:p>
        </p:txBody>
      </p:sp>
      <p:sp>
        <p:nvSpPr>
          <p:cNvPr id="6" name="Foliennummernplatzhalter 5">
            <a:extLst>
              <a:ext uri="{FF2B5EF4-FFF2-40B4-BE49-F238E27FC236}">
                <a16:creationId xmlns:a16="http://schemas.microsoft.com/office/drawing/2014/main" id="{047E469C-FACE-1C4F-8CB7-388D6C54861B}"/>
              </a:ext>
            </a:extLst>
          </p:cNvPr>
          <p:cNvSpPr>
            <a:spLocks noGrp="1"/>
          </p:cNvSpPr>
          <p:nvPr>
            <p:ph type="sldNum" sz="quarter" idx="4"/>
          </p:nvPr>
        </p:nvSpPr>
        <p:spPr/>
        <p:txBody>
          <a:bodyPr/>
          <a:lstStyle/>
          <a:p>
            <a:fld id="{894680D0-7A83-433A-9719-C4143F27F647}" type="slidenum">
              <a:rPr lang="de-DE" smtClean="0"/>
              <a:pPr/>
              <a:t>52</a:t>
            </a:fld>
            <a:endParaRPr lang="de-DE"/>
          </a:p>
        </p:txBody>
      </p:sp>
    </p:spTree>
    <p:extLst>
      <p:ext uri="{BB962C8B-B14F-4D97-AF65-F5344CB8AC3E}">
        <p14:creationId xmlns:p14="http://schemas.microsoft.com/office/powerpoint/2010/main" val="1366188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805542-DACC-0F45-A3B5-7F3CCADE698D}"/>
              </a:ext>
            </a:extLst>
          </p:cNvPr>
          <p:cNvSpPr>
            <a:spLocks noGrp="1"/>
          </p:cNvSpPr>
          <p:nvPr>
            <p:ph type="title"/>
          </p:nvPr>
        </p:nvSpPr>
        <p:spPr/>
        <p:txBody>
          <a:bodyPr/>
          <a:lstStyle/>
          <a:p>
            <a:r>
              <a:rPr lang="de-DE"/>
              <a:t>Quellenverzeichnis 2/3</a:t>
            </a:r>
          </a:p>
        </p:txBody>
      </p:sp>
      <p:sp>
        <p:nvSpPr>
          <p:cNvPr id="3" name="Inhaltsplatzhalter 2">
            <a:extLst>
              <a:ext uri="{FF2B5EF4-FFF2-40B4-BE49-F238E27FC236}">
                <a16:creationId xmlns:a16="http://schemas.microsoft.com/office/drawing/2014/main" id="{2E1F9AC9-6FA5-364A-BDED-6589CC11D3D6}"/>
              </a:ext>
            </a:extLst>
          </p:cNvPr>
          <p:cNvSpPr>
            <a:spLocks noGrp="1"/>
          </p:cNvSpPr>
          <p:nvPr>
            <p:ph idx="1"/>
          </p:nvPr>
        </p:nvSpPr>
        <p:spPr>
          <a:xfrm>
            <a:off x="515938" y="1592263"/>
            <a:ext cx="11425767" cy="4848224"/>
          </a:xfrm>
        </p:spPr>
        <p:txBody>
          <a:bodyPr/>
          <a:lstStyle/>
          <a:p>
            <a:r>
              <a:rPr lang="de-DE" sz="800" kern="1200" err="1">
                <a:solidFill>
                  <a:srgbClr val="3B687F"/>
                </a:solidFill>
                <a:latin typeface="Arial" charset="0"/>
                <a:ea typeface="ＭＳ Ｐゴシック" charset="-128"/>
              </a:rPr>
              <a:t>EcoVadis</a:t>
            </a:r>
            <a:r>
              <a:rPr lang="de-DE" sz="800" kern="1200">
                <a:solidFill>
                  <a:srgbClr val="3B687F"/>
                </a:solidFill>
                <a:latin typeface="Arial" charset="0"/>
                <a:ea typeface="ＭＳ Ｐゴシック" charset="-128"/>
              </a:rPr>
              <a:t> (2020):Spotlight 3: </a:t>
            </a:r>
            <a:r>
              <a:rPr lang="de-DE" sz="800" kern="1200" err="1">
                <a:solidFill>
                  <a:srgbClr val="3B687F"/>
                </a:solidFill>
                <a:latin typeface="Arial" charset="0"/>
                <a:ea typeface="ＭＳ Ｐゴシック" charset="-128"/>
              </a:rPr>
              <a:t>Cost</a:t>
            </a:r>
            <a:r>
              <a:rPr lang="de-DE" sz="800" kern="1200">
                <a:solidFill>
                  <a:srgbClr val="3B687F"/>
                </a:solidFill>
                <a:latin typeface="Arial" charset="0"/>
                <a:ea typeface="ＭＳ Ｐゴシック" charset="-128"/>
              </a:rPr>
              <a:t> </a:t>
            </a:r>
            <a:r>
              <a:rPr lang="de-DE" sz="800" kern="1200" err="1">
                <a:solidFill>
                  <a:srgbClr val="3B687F"/>
                </a:solidFill>
                <a:latin typeface="Arial" charset="0"/>
                <a:ea typeface="ＭＳ Ｐゴシック" charset="-128"/>
              </a:rPr>
              <a:t>Saving</a:t>
            </a:r>
            <a:r>
              <a:rPr lang="de-DE" sz="800" kern="1200">
                <a:solidFill>
                  <a:srgbClr val="3B687F"/>
                </a:solidFill>
                <a:latin typeface="Arial" charset="0"/>
                <a:ea typeface="ＭＳ Ｐゴシック" charset="-128"/>
              </a:rPr>
              <a:t>. https://resources.ecovadis.com/whitepapers/roi-sustainability-cost-savings (Abruf am 09. September 2021).</a:t>
            </a:r>
          </a:p>
          <a:p>
            <a:r>
              <a:rPr lang="de-DE" sz="800" kern="1200" err="1">
                <a:solidFill>
                  <a:srgbClr val="3B687F"/>
                </a:solidFill>
                <a:latin typeface="Arial" charset="0"/>
                <a:ea typeface="ＭＳ Ｐゴシック" charset="-128"/>
              </a:rPr>
              <a:t>EcoVadis</a:t>
            </a:r>
            <a:r>
              <a:rPr lang="de-DE" sz="800" kern="1200">
                <a:solidFill>
                  <a:srgbClr val="3B687F"/>
                </a:solidFill>
                <a:latin typeface="Arial" charset="0"/>
                <a:ea typeface="ＭＳ Ｐゴシック" charset="-128"/>
              </a:rPr>
              <a:t> und NYU Stern Center </a:t>
            </a:r>
            <a:r>
              <a:rPr lang="de-DE" sz="800" kern="1200" err="1">
                <a:solidFill>
                  <a:srgbClr val="3B687F"/>
                </a:solidFill>
                <a:latin typeface="Arial" charset="0"/>
                <a:ea typeface="ＭＳ Ｐゴシック" charset="-128"/>
              </a:rPr>
              <a:t>for</a:t>
            </a:r>
            <a:r>
              <a:rPr lang="de-DE" sz="800" kern="1200">
                <a:solidFill>
                  <a:srgbClr val="3B687F"/>
                </a:solidFill>
                <a:latin typeface="Arial" charset="0"/>
                <a:ea typeface="ＭＳ Ｐゴシック" charset="-128"/>
              </a:rPr>
              <a:t> </a:t>
            </a:r>
            <a:r>
              <a:rPr lang="de-DE" sz="800" kern="1200" err="1">
                <a:solidFill>
                  <a:srgbClr val="3B687F"/>
                </a:solidFill>
                <a:latin typeface="Arial" charset="0"/>
                <a:ea typeface="ＭＳ Ｐゴシック" charset="-128"/>
              </a:rPr>
              <a:t>Sustainable</a:t>
            </a:r>
            <a:r>
              <a:rPr lang="de-DE" sz="800" kern="1200">
                <a:solidFill>
                  <a:srgbClr val="3B687F"/>
                </a:solidFill>
                <a:latin typeface="Arial" charset="0"/>
                <a:ea typeface="ＭＳ Ｐゴシック" charset="-128"/>
              </a:rPr>
              <a:t> Business (Hrsg.) (2019): 2019 </a:t>
            </a:r>
            <a:r>
              <a:rPr lang="de-DE" sz="800" kern="1200" err="1">
                <a:solidFill>
                  <a:srgbClr val="3B687F"/>
                </a:solidFill>
                <a:latin typeface="Arial" charset="0"/>
                <a:ea typeface="ＭＳ Ｐゴシック" charset="-128"/>
              </a:rPr>
              <a:t>Sustainable</a:t>
            </a:r>
            <a:r>
              <a:rPr lang="de-DE" sz="800" kern="1200">
                <a:solidFill>
                  <a:srgbClr val="3B687F"/>
                </a:solidFill>
                <a:latin typeface="Arial" charset="0"/>
                <a:ea typeface="ＭＳ Ｐゴシック" charset="-128"/>
              </a:rPr>
              <a:t> </a:t>
            </a:r>
            <a:r>
              <a:rPr lang="de-DE" sz="800" kern="1200" err="1">
                <a:solidFill>
                  <a:srgbClr val="3B687F"/>
                </a:solidFill>
                <a:latin typeface="Arial" charset="0"/>
                <a:ea typeface="ＭＳ Ｐゴシック" charset="-128"/>
              </a:rPr>
              <a:t>Procurement</a:t>
            </a:r>
            <a:r>
              <a:rPr lang="de-DE" sz="800" kern="1200">
                <a:solidFill>
                  <a:srgbClr val="3B687F"/>
                </a:solidFill>
                <a:latin typeface="Arial" charset="0"/>
                <a:ea typeface="ＭＳ Ｐゴシック" charset="-128"/>
              </a:rPr>
              <a:t> Barometer: </a:t>
            </a:r>
            <a:r>
              <a:rPr lang="de-DE" sz="800" kern="1200" err="1">
                <a:solidFill>
                  <a:srgbClr val="3B687F"/>
                </a:solidFill>
                <a:latin typeface="Arial" charset="0"/>
                <a:ea typeface="ＭＳ Ｐゴシック" charset="-128"/>
              </a:rPr>
              <a:t>From</a:t>
            </a:r>
            <a:r>
              <a:rPr lang="de-DE" sz="800" kern="1200">
                <a:solidFill>
                  <a:srgbClr val="3B687F"/>
                </a:solidFill>
                <a:latin typeface="Arial" charset="0"/>
                <a:ea typeface="ＭＳ Ｐゴシック" charset="-128"/>
              </a:rPr>
              <a:t> Compliance </a:t>
            </a:r>
            <a:r>
              <a:rPr lang="de-DE" sz="800" kern="1200" err="1">
                <a:solidFill>
                  <a:srgbClr val="3B687F"/>
                </a:solidFill>
                <a:latin typeface="Arial" charset="0"/>
                <a:ea typeface="ＭＳ Ｐゴシック" charset="-128"/>
              </a:rPr>
              <a:t>to</a:t>
            </a:r>
            <a:r>
              <a:rPr lang="de-DE" sz="800" kern="1200">
                <a:solidFill>
                  <a:srgbClr val="3B687F"/>
                </a:solidFill>
                <a:latin typeface="Arial" charset="0"/>
                <a:ea typeface="ＭＳ Ｐゴシック" charset="-128"/>
              </a:rPr>
              <a:t> Performance. https://resources.ecovadis.com/sp-barometer/2019-sustainable-procurement-barometer (Abruf am 11. August 2021). </a:t>
            </a:r>
          </a:p>
          <a:p>
            <a:r>
              <a:rPr lang="de-DE" sz="800" kern="1200">
                <a:solidFill>
                  <a:srgbClr val="3B687F"/>
                </a:solidFill>
                <a:latin typeface="Arial" charset="0"/>
                <a:ea typeface="ＭＳ Ｐゴシック" charset="-128"/>
              </a:rPr>
              <a:t>Ellen MacArthur </a:t>
            </a:r>
            <a:r>
              <a:rPr lang="de-DE" sz="800" kern="1200" err="1">
                <a:solidFill>
                  <a:srgbClr val="3B687F"/>
                </a:solidFill>
                <a:latin typeface="Arial" charset="0"/>
                <a:ea typeface="ＭＳ Ｐゴシック" charset="-128"/>
              </a:rPr>
              <a:t>Foundation</a:t>
            </a:r>
            <a:r>
              <a:rPr lang="de-DE" sz="800" kern="1200">
                <a:solidFill>
                  <a:srgbClr val="3B687F"/>
                </a:solidFill>
                <a:latin typeface="Arial" charset="0"/>
                <a:ea typeface="ＭＳ Ｐゴシック" charset="-128"/>
              </a:rPr>
              <a:t> (2015): The </a:t>
            </a:r>
            <a:r>
              <a:rPr lang="de-DE" sz="800" kern="1200" err="1">
                <a:solidFill>
                  <a:srgbClr val="3B687F"/>
                </a:solidFill>
                <a:latin typeface="Arial" charset="0"/>
                <a:ea typeface="ＭＳ Ｐゴシック" charset="-128"/>
              </a:rPr>
              <a:t>suprising</a:t>
            </a:r>
            <a:r>
              <a:rPr lang="de-DE" sz="800" kern="1200">
                <a:solidFill>
                  <a:srgbClr val="3B687F"/>
                </a:solidFill>
                <a:latin typeface="Arial" charset="0"/>
                <a:ea typeface="ＭＳ Ｐゴシック" charset="-128"/>
              </a:rPr>
              <a:t> </a:t>
            </a:r>
            <a:r>
              <a:rPr lang="de-DE" sz="800" kern="1200" err="1">
                <a:solidFill>
                  <a:srgbClr val="3B687F"/>
                </a:solidFill>
                <a:latin typeface="Arial" charset="0"/>
                <a:ea typeface="ＭＳ Ｐゴシック" charset="-128"/>
              </a:rPr>
              <a:t>thing</a:t>
            </a:r>
            <a:r>
              <a:rPr lang="de-DE" sz="800" kern="1200">
                <a:solidFill>
                  <a:srgbClr val="3B687F"/>
                </a:solidFill>
                <a:latin typeface="Arial" charset="0"/>
                <a:ea typeface="ＭＳ Ｐゴシック" charset="-128"/>
              </a:rPr>
              <a:t> i </a:t>
            </a:r>
            <a:r>
              <a:rPr lang="de-DE" sz="800" kern="1200" err="1">
                <a:solidFill>
                  <a:srgbClr val="3B687F"/>
                </a:solidFill>
                <a:latin typeface="Arial" charset="0"/>
                <a:ea typeface="ＭＳ Ｐゴシック" charset="-128"/>
              </a:rPr>
              <a:t>learned</a:t>
            </a:r>
            <a:r>
              <a:rPr lang="de-DE" sz="800" kern="1200">
                <a:solidFill>
                  <a:srgbClr val="3B687F"/>
                </a:solidFill>
                <a:latin typeface="Arial" charset="0"/>
                <a:ea typeface="ＭＳ Ｐゴシック" charset="-128"/>
              </a:rPr>
              <a:t> </a:t>
            </a:r>
            <a:r>
              <a:rPr lang="de-DE" sz="800" kern="1200" err="1">
                <a:solidFill>
                  <a:srgbClr val="3B687F"/>
                </a:solidFill>
                <a:latin typeface="Arial" charset="0"/>
                <a:ea typeface="ＭＳ Ｐゴシック" charset="-128"/>
              </a:rPr>
              <a:t>sailing</a:t>
            </a:r>
            <a:r>
              <a:rPr lang="de-DE" sz="800" kern="1200">
                <a:solidFill>
                  <a:srgbClr val="3B687F"/>
                </a:solidFill>
                <a:latin typeface="Arial" charset="0"/>
                <a:ea typeface="ＭＳ Ｐゴシック" charset="-128"/>
              </a:rPr>
              <a:t> solo </a:t>
            </a:r>
            <a:r>
              <a:rPr lang="de-DE" sz="800" kern="1200" err="1">
                <a:solidFill>
                  <a:srgbClr val="3B687F"/>
                </a:solidFill>
                <a:latin typeface="Arial" charset="0"/>
                <a:ea typeface="ＭＳ Ｐゴシック" charset="-128"/>
              </a:rPr>
              <a:t>around</a:t>
            </a:r>
            <a:r>
              <a:rPr lang="de-DE" sz="800" kern="1200">
                <a:solidFill>
                  <a:srgbClr val="3B687F"/>
                </a:solidFill>
                <a:latin typeface="Arial" charset="0"/>
                <a:ea typeface="ＭＳ Ｐゴシック" charset="-128"/>
              </a:rPr>
              <a:t> </a:t>
            </a:r>
            <a:r>
              <a:rPr lang="de-DE" sz="800" kern="1200" err="1">
                <a:solidFill>
                  <a:srgbClr val="3B687F"/>
                </a:solidFill>
                <a:latin typeface="Arial" charset="0"/>
                <a:ea typeface="ＭＳ Ｐゴシック" charset="-128"/>
              </a:rPr>
              <a:t>the</a:t>
            </a:r>
            <a:r>
              <a:rPr lang="de-DE" sz="800" kern="1200">
                <a:solidFill>
                  <a:srgbClr val="3B687F"/>
                </a:solidFill>
                <a:latin typeface="Arial" charset="0"/>
                <a:ea typeface="ＭＳ Ｐゴシック" charset="-128"/>
              </a:rPr>
              <a:t> </a:t>
            </a:r>
            <a:r>
              <a:rPr lang="de-DE" sz="800" kern="1200" err="1">
                <a:solidFill>
                  <a:srgbClr val="3B687F"/>
                </a:solidFill>
                <a:latin typeface="Arial" charset="0"/>
                <a:ea typeface="ＭＳ Ｐゴシック" charset="-128"/>
              </a:rPr>
              <a:t>world</a:t>
            </a:r>
            <a:r>
              <a:rPr lang="de-DE" sz="800" kern="1200">
                <a:solidFill>
                  <a:srgbClr val="3B687F"/>
                </a:solidFill>
                <a:latin typeface="Arial" charset="0"/>
                <a:ea typeface="ＭＳ Ｐゴシック" charset="-128"/>
              </a:rPr>
              <a:t>. Ted Talk. https://www.youtube.com/watch?v=ooIxHVXgLbc (Abruf am 09. September 2021) </a:t>
            </a:r>
          </a:p>
          <a:p>
            <a:r>
              <a:rPr lang="de-DE" sz="800" kern="1200">
                <a:solidFill>
                  <a:srgbClr val="3B687F"/>
                </a:solidFill>
                <a:latin typeface="Arial" charset="0"/>
                <a:ea typeface="ＭＳ Ｐゴシック" charset="-128"/>
              </a:rPr>
              <a:t>Ellen MacArthur </a:t>
            </a:r>
            <a:r>
              <a:rPr lang="de-DE" sz="800" kern="1200" err="1">
                <a:solidFill>
                  <a:srgbClr val="3B687F"/>
                </a:solidFill>
                <a:latin typeface="Arial" charset="0"/>
                <a:ea typeface="ＭＳ Ｐゴシック" charset="-128"/>
              </a:rPr>
              <a:t>Foundation</a:t>
            </a:r>
            <a:r>
              <a:rPr lang="de-DE" sz="800" kern="1200">
                <a:solidFill>
                  <a:srgbClr val="3B687F"/>
                </a:solidFill>
                <a:latin typeface="Arial" charset="0"/>
                <a:ea typeface="ＭＳ Ｐゴシック" charset="-128"/>
              </a:rPr>
              <a:t> (2021): Business and </a:t>
            </a:r>
            <a:r>
              <a:rPr lang="de-DE" sz="800" kern="1200" err="1">
                <a:solidFill>
                  <a:srgbClr val="3B687F"/>
                </a:solidFill>
                <a:latin typeface="Arial" charset="0"/>
                <a:ea typeface="ＭＳ Ｐゴシック" charset="-128"/>
              </a:rPr>
              <a:t>the</a:t>
            </a:r>
            <a:r>
              <a:rPr lang="de-DE" sz="800" kern="1200">
                <a:solidFill>
                  <a:srgbClr val="3B687F"/>
                </a:solidFill>
                <a:latin typeface="Arial" charset="0"/>
                <a:ea typeface="ＭＳ Ｐゴシック" charset="-128"/>
              </a:rPr>
              <a:t> </a:t>
            </a:r>
            <a:r>
              <a:rPr lang="de-DE" sz="800" kern="1200" err="1">
                <a:solidFill>
                  <a:srgbClr val="3B687F"/>
                </a:solidFill>
                <a:latin typeface="Arial" charset="0"/>
                <a:ea typeface="ＭＳ Ｐゴシック" charset="-128"/>
              </a:rPr>
              <a:t>circular</a:t>
            </a:r>
            <a:r>
              <a:rPr lang="de-DE" sz="800" kern="1200">
                <a:solidFill>
                  <a:srgbClr val="3B687F"/>
                </a:solidFill>
                <a:latin typeface="Arial" charset="0"/>
                <a:ea typeface="ＭＳ Ｐゴシック" charset="-128"/>
              </a:rPr>
              <a:t> </a:t>
            </a:r>
            <a:r>
              <a:rPr lang="de-DE" sz="800" kern="1200" err="1">
                <a:solidFill>
                  <a:srgbClr val="3B687F"/>
                </a:solidFill>
                <a:latin typeface="Arial" charset="0"/>
                <a:ea typeface="ＭＳ Ｐゴシック" charset="-128"/>
              </a:rPr>
              <a:t>economy</a:t>
            </a:r>
            <a:r>
              <a:rPr lang="de-DE" sz="800" kern="1200">
                <a:solidFill>
                  <a:srgbClr val="3B687F"/>
                </a:solidFill>
                <a:latin typeface="Arial" charset="0"/>
                <a:ea typeface="ＭＳ Ｐゴシック" charset="-128"/>
              </a:rPr>
              <a:t>. https://ellenmacarthurfoundation.org/resources/business/overview (Abruf am 09. September 2021) </a:t>
            </a:r>
          </a:p>
          <a:p>
            <a:r>
              <a:rPr lang="de-DE" sz="800" kern="1200">
                <a:solidFill>
                  <a:srgbClr val="3B687F"/>
                </a:solidFill>
                <a:latin typeface="Arial" charset="0"/>
                <a:ea typeface="ＭＳ Ｐゴシック" charset="-128"/>
              </a:rPr>
              <a:t>EMAS (2019): Neuer Leitfaden: EMAS in der öffentlichen Beschaffung. https://www.emas.de/aktuelles/news/03-04-19-beschaffungsleitfaden (Abruf am 09. September 2021) </a:t>
            </a:r>
          </a:p>
          <a:p>
            <a:r>
              <a:rPr lang="de-DE" sz="800" kern="1200">
                <a:solidFill>
                  <a:srgbClr val="3B687F"/>
                </a:solidFill>
                <a:latin typeface="Arial" charset="0"/>
                <a:ea typeface="ＭＳ Ｐゴシック" charset="-128"/>
              </a:rPr>
              <a:t>Enable2grow (2021): Was ist Nachhaltigkeit im Unternehmen. https://www.enable2grow.com/nachhaltigkeit-im-unternehmen/ (Abruf am 09. September 2021). </a:t>
            </a:r>
          </a:p>
          <a:p>
            <a:r>
              <a:rPr lang="de-DE" sz="800" kern="1200">
                <a:solidFill>
                  <a:srgbClr val="3B687F"/>
                </a:solidFill>
                <a:latin typeface="Arial" charset="0"/>
                <a:ea typeface="ＭＳ Ｐゴシック" charset="-128"/>
              </a:rPr>
              <a:t>Ernst &amp; Young (Hrsg.) (2020): Nachhaltiger Konsum. Befragungsergebnisse. https://assets.ey.com/content/dam/ey-sites/ey-com/de_de/news/2020/05/ey-nachhaltiger-konsum-2020.pdf (Abruf am 09. September 2021). </a:t>
            </a:r>
          </a:p>
          <a:p>
            <a:r>
              <a:rPr lang="de-DE" sz="800" kern="1200" err="1">
                <a:solidFill>
                  <a:srgbClr val="3B687F"/>
                </a:solidFill>
                <a:latin typeface="Arial" charset="0"/>
                <a:ea typeface="ＭＳ Ｐゴシック" charset="-128"/>
              </a:rPr>
              <a:t>Exxeta</a:t>
            </a:r>
            <a:r>
              <a:rPr lang="de-DE" sz="800" kern="1200">
                <a:solidFill>
                  <a:srgbClr val="3B687F"/>
                </a:solidFill>
                <a:latin typeface="Arial" charset="0"/>
                <a:ea typeface="ＭＳ Ｐゴシック" charset="-128"/>
              </a:rPr>
              <a:t> AG (Hrsg.) (2019): </a:t>
            </a:r>
            <a:r>
              <a:rPr lang="de-DE" sz="800" kern="1200" err="1">
                <a:solidFill>
                  <a:srgbClr val="3B687F"/>
                </a:solidFill>
                <a:latin typeface="Arial" charset="0"/>
                <a:ea typeface="ＭＳ Ｐゴシック" charset="-128"/>
              </a:rPr>
              <a:t>Sustainable</a:t>
            </a:r>
            <a:r>
              <a:rPr lang="de-DE" sz="800" kern="1200">
                <a:solidFill>
                  <a:srgbClr val="3B687F"/>
                </a:solidFill>
                <a:latin typeface="Arial" charset="0"/>
                <a:ea typeface="ＭＳ Ｐゴシック" charset="-128"/>
              </a:rPr>
              <a:t> Finance &amp; ESG-Investments. https://www.exxeta.com/de/branchen/financial-services/asset-management/sustainable-finance-und-esg-investments/ (Abruf am 09. August 2021). </a:t>
            </a:r>
          </a:p>
          <a:p>
            <a:r>
              <a:rPr lang="de-DE" sz="800" kern="1200">
                <a:solidFill>
                  <a:srgbClr val="3B687F"/>
                </a:solidFill>
                <a:latin typeface="Arial" charset="0"/>
                <a:ea typeface="ＭＳ Ｐゴシック" charset="-128"/>
              </a:rPr>
              <a:t>Forum Nachhaltige Geldanlagen (FNG) (Hrsg.) (2021): Pressemitteilung FNG-Marktbericht 2021 – Deutschland. https://www.forum-ng.org/fileadmin/Marktbericht/2021/PM_FNG-Marktbericht_2021_DE.pdf (Abruf am 09. August 2021). </a:t>
            </a:r>
          </a:p>
          <a:p>
            <a:r>
              <a:rPr lang="de-DE" sz="800" kern="1200">
                <a:solidFill>
                  <a:srgbClr val="3B687F"/>
                </a:solidFill>
                <a:latin typeface="Arial" charset="0"/>
                <a:ea typeface="ＭＳ Ｐゴシック" charset="-128"/>
              </a:rPr>
              <a:t>Gartner (Hrsg.) (2019): Supply Chain Brief: Making Strategic </a:t>
            </a:r>
            <a:r>
              <a:rPr lang="de-DE" sz="800" kern="1200" err="1">
                <a:solidFill>
                  <a:srgbClr val="3B687F"/>
                </a:solidFill>
                <a:latin typeface="Arial" charset="0"/>
                <a:ea typeface="ＭＳ Ｐゴシック" charset="-128"/>
              </a:rPr>
              <a:t>Chices</a:t>
            </a:r>
            <a:r>
              <a:rPr lang="de-DE" sz="800" kern="1200">
                <a:solidFill>
                  <a:srgbClr val="3B687F"/>
                </a:solidFill>
                <a:latin typeface="Arial" charset="0"/>
                <a:ea typeface="ＭＳ Ｐゴシック" charset="-128"/>
              </a:rPr>
              <a:t> </a:t>
            </a:r>
            <a:r>
              <a:rPr lang="de-DE" sz="800" kern="1200" err="1">
                <a:solidFill>
                  <a:srgbClr val="3B687F"/>
                </a:solidFill>
                <a:latin typeface="Arial" charset="0"/>
                <a:ea typeface="ＭＳ Ｐゴシック" charset="-128"/>
              </a:rPr>
              <a:t>for</a:t>
            </a:r>
            <a:r>
              <a:rPr lang="de-DE" sz="800" kern="1200">
                <a:solidFill>
                  <a:srgbClr val="3B687F"/>
                </a:solidFill>
                <a:latin typeface="Arial" charset="0"/>
                <a:ea typeface="ＭＳ Ｐゴシック" charset="-128"/>
              </a:rPr>
              <a:t> </a:t>
            </a:r>
            <a:r>
              <a:rPr lang="de-DE" sz="800" kern="1200" err="1">
                <a:solidFill>
                  <a:srgbClr val="3B687F"/>
                </a:solidFill>
                <a:latin typeface="Arial" charset="0"/>
                <a:ea typeface="ＭＳ Ｐゴシック" charset="-128"/>
              </a:rPr>
              <a:t>Measuring</a:t>
            </a:r>
            <a:r>
              <a:rPr lang="de-DE" sz="800" kern="1200">
                <a:solidFill>
                  <a:srgbClr val="3B687F"/>
                </a:solidFill>
                <a:latin typeface="Arial" charset="0"/>
                <a:ea typeface="ＭＳ Ｐゴシック" charset="-128"/>
              </a:rPr>
              <a:t> and Reporting </a:t>
            </a:r>
            <a:r>
              <a:rPr lang="de-DE" sz="800" kern="1200" err="1">
                <a:solidFill>
                  <a:srgbClr val="3B687F"/>
                </a:solidFill>
                <a:latin typeface="Arial" charset="0"/>
                <a:ea typeface="ＭＳ Ｐゴシック" charset="-128"/>
              </a:rPr>
              <a:t>Sustainability</a:t>
            </a:r>
            <a:r>
              <a:rPr lang="de-DE" sz="800" kern="1200">
                <a:solidFill>
                  <a:srgbClr val="3B687F"/>
                </a:solidFill>
                <a:latin typeface="Arial" charset="0"/>
                <a:ea typeface="ＭＳ Ｐゴシック" charset="-128"/>
              </a:rPr>
              <a:t> Performance. Online: https://emtemp.gcom.cloud/ngw/globalassets/en/doc/documents/349093-supply-chain-brief-make-strategic-choices-for-measuring-and-reporting-sustainability-performance.pdf (Abruf am 09. August 2021). </a:t>
            </a:r>
          </a:p>
          <a:p>
            <a:r>
              <a:rPr lang="de-DE" sz="800" kern="1200">
                <a:solidFill>
                  <a:srgbClr val="3B687F"/>
                </a:solidFill>
                <a:latin typeface="Arial" charset="0"/>
                <a:ea typeface="ＭＳ Ｐゴシック" charset="-128"/>
              </a:rPr>
              <a:t>Global </a:t>
            </a:r>
            <a:r>
              <a:rPr lang="de-DE" sz="800" kern="1200" err="1">
                <a:solidFill>
                  <a:srgbClr val="3B687F"/>
                </a:solidFill>
                <a:latin typeface="Arial" charset="0"/>
                <a:ea typeface="ＭＳ Ｐゴシック" charset="-128"/>
              </a:rPr>
              <a:t>Coffe</a:t>
            </a:r>
            <a:r>
              <a:rPr lang="de-DE" sz="800" kern="1200">
                <a:solidFill>
                  <a:srgbClr val="3B687F"/>
                </a:solidFill>
                <a:latin typeface="Arial" charset="0"/>
                <a:ea typeface="ＭＳ Ｐゴシック" charset="-128"/>
              </a:rPr>
              <a:t> </a:t>
            </a:r>
            <a:r>
              <a:rPr lang="de-DE" sz="800" kern="1200" err="1">
                <a:solidFill>
                  <a:srgbClr val="3B687F"/>
                </a:solidFill>
                <a:latin typeface="Arial" charset="0"/>
                <a:ea typeface="ＭＳ Ｐゴシック" charset="-128"/>
              </a:rPr>
              <a:t>Platform</a:t>
            </a:r>
            <a:r>
              <a:rPr lang="de-DE" sz="800" kern="1200">
                <a:solidFill>
                  <a:srgbClr val="3B687F"/>
                </a:solidFill>
                <a:latin typeface="Arial" charset="0"/>
                <a:ea typeface="ＭＳ Ｐゴシック" charset="-128"/>
              </a:rPr>
              <a:t> (2021): </a:t>
            </a:r>
            <a:r>
              <a:rPr lang="de-DE" sz="800" kern="1200" err="1">
                <a:solidFill>
                  <a:srgbClr val="3B687F"/>
                </a:solidFill>
                <a:latin typeface="Arial" charset="0"/>
                <a:ea typeface="ＭＳ Ｐゴシック" charset="-128"/>
              </a:rPr>
              <a:t>Sustainability</a:t>
            </a:r>
            <a:r>
              <a:rPr lang="de-DE" sz="800" kern="1200">
                <a:solidFill>
                  <a:srgbClr val="3B687F"/>
                </a:solidFill>
                <a:latin typeface="Arial" charset="0"/>
                <a:ea typeface="ＭＳ Ｐゴシック" charset="-128"/>
              </a:rPr>
              <a:t> </a:t>
            </a:r>
            <a:r>
              <a:rPr lang="de-DE" sz="800" kern="1200" err="1">
                <a:solidFill>
                  <a:srgbClr val="3B687F"/>
                </a:solidFill>
                <a:latin typeface="Arial" charset="0"/>
                <a:ea typeface="ＭＳ Ｐゴシック" charset="-128"/>
              </a:rPr>
              <a:t>is</a:t>
            </a:r>
            <a:r>
              <a:rPr lang="de-DE" sz="800" kern="1200">
                <a:solidFill>
                  <a:srgbClr val="3B687F"/>
                </a:solidFill>
                <a:latin typeface="Arial" charset="0"/>
                <a:ea typeface="ＭＳ Ｐゴシック" charset="-128"/>
              </a:rPr>
              <a:t> a </a:t>
            </a:r>
            <a:r>
              <a:rPr lang="de-DE" sz="800" kern="1200" err="1">
                <a:solidFill>
                  <a:srgbClr val="3B687F"/>
                </a:solidFill>
                <a:latin typeface="Arial" charset="0"/>
                <a:ea typeface="ＭＳ Ｐゴシック" charset="-128"/>
              </a:rPr>
              <a:t>shared</a:t>
            </a:r>
            <a:r>
              <a:rPr lang="de-DE" sz="800" kern="1200">
                <a:solidFill>
                  <a:srgbClr val="3B687F"/>
                </a:solidFill>
                <a:latin typeface="Arial" charset="0"/>
                <a:ea typeface="ＭＳ Ｐゴシック" charset="-128"/>
              </a:rPr>
              <a:t> </a:t>
            </a:r>
            <a:r>
              <a:rPr lang="de-DE" sz="800" kern="1200" err="1">
                <a:solidFill>
                  <a:srgbClr val="3B687F"/>
                </a:solidFill>
                <a:latin typeface="Arial" charset="0"/>
                <a:ea typeface="ＭＳ Ｐゴシック" charset="-128"/>
              </a:rPr>
              <a:t>responsibility</a:t>
            </a:r>
            <a:r>
              <a:rPr lang="de-DE" sz="800" kern="1200">
                <a:solidFill>
                  <a:srgbClr val="3B687F"/>
                </a:solidFill>
                <a:latin typeface="Arial" charset="0"/>
                <a:ea typeface="ＭＳ Ｐゴシック" charset="-128"/>
              </a:rPr>
              <a:t>. https://www.globalcoffeeplatform.org/ (Abruf am 09. September 2021).</a:t>
            </a:r>
          </a:p>
          <a:p>
            <a:r>
              <a:rPr lang="de-DE" sz="800" kern="1200">
                <a:solidFill>
                  <a:srgbClr val="3B687F"/>
                </a:solidFill>
                <a:latin typeface="Arial" charset="0"/>
                <a:ea typeface="ＭＳ Ｐゴシック" charset="-128"/>
              </a:rPr>
              <a:t>Goette (2019): Nachhaltige Beschaffung. https://sustainnet-consulting.com/leistungen/nachhaltige-beschaffung/ (Abruf am 11. August 2021).</a:t>
            </a:r>
          </a:p>
          <a:p>
            <a:r>
              <a:rPr lang="de-DE" sz="800" kern="1200">
                <a:solidFill>
                  <a:srgbClr val="3B687F"/>
                </a:solidFill>
                <a:latin typeface="Arial" charset="0"/>
                <a:ea typeface="ＭＳ Ｐゴシック" charset="-128"/>
              </a:rPr>
              <a:t>Green Public </a:t>
            </a:r>
            <a:r>
              <a:rPr lang="de-DE" sz="800" kern="1200" err="1">
                <a:solidFill>
                  <a:srgbClr val="3B687F"/>
                </a:solidFill>
                <a:latin typeface="Arial" charset="0"/>
                <a:ea typeface="ＭＳ Ｐゴシック" charset="-128"/>
              </a:rPr>
              <a:t>Procurement</a:t>
            </a:r>
            <a:r>
              <a:rPr lang="de-DE" sz="800" kern="1200">
                <a:solidFill>
                  <a:srgbClr val="3B687F"/>
                </a:solidFill>
                <a:latin typeface="Arial" charset="0"/>
                <a:ea typeface="ＭＳ Ｐゴシック" charset="-128"/>
              </a:rPr>
              <a:t> 2020 (2021): GPP 2020 </a:t>
            </a:r>
            <a:r>
              <a:rPr lang="de-DE" sz="800" kern="1200" err="1">
                <a:solidFill>
                  <a:srgbClr val="3B687F"/>
                </a:solidFill>
                <a:latin typeface="Arial" charset="0"/>
                <a:ea typeface="ＭＳ Ｐゴシック" charset="-128"/>
              </a:rPr>
              <a:t>results</a:t>
            </a:r>
            <a:r>
              <a:rPr lang="de-DE" sz="800" kern="1200">
                <a:solidFill>
                  <a:srgbClr val="3B687F"/>
                </a:solidFill>
                <a:latin typeface="Arial" charset="0"/>
                <a:ea typeface="ＭＳ Ｐゴシック" charset="-128"/>
              </a:rPr>
              <a:t>. https://gpp2020.eu/home/ (Abruf am 09. September 2021).</a:t>
            </a:r>
          </a:p>
          <a:p>
            <a:r>
              <a:rPr lang="de-DE" sz="800" kern="1200">
                <a:solidFill>
                  <a:srgbClr val="3B687F"/>
                </a:solidFill>
                <a:latin typeface="Arial" charset="0"/>
                <a:ea typeface="ＭＳ Ｐゴシック" charset="-128"/>
              </a:rPr>
              <a:t>Harvard Business Review (HBR) (2016): The </a:t>
            </a:r>
            <a:r>
              <a:rPr lang="de-DE" sz="800" kern="1200" err="1">
                <a:solidFill>
                  <a:srgbClr val="3B687F"/>
                </a:solidFill>
                <a:latin typeface="Arial" charset="0"/>
                <a:ea typeface="ＭＳ Ｐゴシック" charset="-128"/>
              </a:rPr>
              <a:t>Comprehensive</a:t>
            </a:r>
            <a:r>
              <a:rPr lang="de-DE" sz="800" kern="1200">
                <a:solidFill>
                  <a:srgbClr val="3B687F"/>
                </a:solidFill>
                <a:latin typeface="Arial" charset="0"/>
                <a:ea typeface="ＭＳ Ｐゴシック" charset="-128"/>
              </a:rPr>
              <a:t> Business Case </a:t>
            </a:r>
            <a:r>
              <a:rPr lang="de-DE" sz="800" kern="1200" err="1">
                <a:solidFill>
                  <a:srgbClr val="3B687F"/>
                </a:solidFill>
                <a:latin typeface="Arial" charset="0"/>
                <a:ea typeface="ＭＳ Ｐゴシック" charset="-128"/>
              </a:rPr>
              <a:t>for</a:t>
            </a:r>
            <a:r>
              <a:rPr lang="de-DE" sz="800" kern="1200">
                <a:solidFill>
                  <a:srgbClr val="3B687F"/>
                </a:solidFill>
                <a:latin typeface="Arial" charset="0"/>
                <a:ea typeface="ＭＳ Ｐゴシック" charset="-128"/>
              </a:rPr>
              <a:t> </a:t>
            </a:r>
            <a:r>
              <a:rPr lang="de-DE" sz="800" kern="1200" err="1">
                <a:solidFill>
                  <a:srgbClr val="3B687F"/>
                </a:solidFill>
                <a:latin typeface="Arial" charset="0"/>
                <a:ea typeface="ＭＳ Ｐゴシック" charset="-128"/>
              </a:rPr>
              <a:t>Sustainability</a:t>
            </a:r>
            <a:r>
              <a:rPr lang="de-DE" sz="800" kern="1200">
                <a:solidFill>
                  <a:srgbClr val="3B687F"/>
                </a:solidFill>
                <a:latin typeface="Arial" charset="0"/>
                <a:ea typeface="ＭＳ Ｐゴシック" charset="-128"/>
              </a:rPr>
              <a:t>. https://hbr.org/2016/10/the-comprehensive-business-case-for-sustainability (Abruf am 09. September 2021).</a:t>
            </a:r>
          </a:p>
          <a:p>
            <a:r>
              <a:rPr lang="de-DE" sz="800" kern="1200">
                <a:solidFill>
                  <a:srgbClr val="3B687F"/>
                </a:solidFill>
                <a:latin typeface="Arial" charset="0"/>
                <a:ea typeface="ＭＳ Ｐゴシック" charset="-128"/>
              </a:rPr>
              <a:t>HEC Paris (2013): </a:t>
            </a:r>
            <a:r>
              <a:rPr lang="de-DE" sz="800" kern="1200" err="1">
                <a:solidFill>
                  <a:srgbClr val="3B687F"/>
                </a:solidFill>
                <a:latin typeface="Arial" charset="0"/>
                <a:ea typeface="ＭＳ Ｐゴシック" charset="-128"/>
              </a:rPr>
              <a:t>Sustainable</a:t>
            </a:r>
            <a:r>
              <a:rPr lang="de-DE" sz="800" kern="1200">
                <a:solidFill>
                  <a:srgbClr val="3B687F"/>
                </a:solidFill>
                <a:latin typeface="Arial" charset="0"/>
                <a:ea typeface="ＭＳ Ｐゴシック" charset="-128"/>
              </a:rPr>
              <a:t> </a:t>
            </a:r>
            <a:r>
              <a:rPr lang="de-DE" sz="800" kern="1200" err="1">
                <a:solidFill>
                  <a:srgbClr val="3B687F"/>
                </a:solidFill>
                <a:latin typeface="Arial" charset="0"/>
                <a:ea typeface="ＭＳ Ｐゴシック" charset="-128"/>
              </a:rPr>
              <a:t>Procurement</a:t>
            </a:r>
            <a:r>
              <a:rPr lang="de-DE" sz="800" kern="1200">
                <a:solidFill>
                  <a:srgbClr val="3B687F"/>
                </a:solidFill>
                <a:latin typeface="Arial" charset="0"/>
                <a:ea typeface="ＭＳ Ｐゴシック" charset="-128"/>
              </a:rPr>
              <a:t>: Time </a:t>
            </a:r>
            <a:r>
              <a:rPr lang="de-DE" sz="800" kern="1200" err="1">
                <a:solidFill>
                  <a:srgbClr val="3B687F"/>
                </a:solidFill>
                <a:latin typeface="Arial" charset="0"/>
                <a:ea typeface="ＭＳ Ｐゴシック" charset="-128"/>
              </a:rPr>
              <a:t>to</a:t>
            </a:r>
            <a:r>
              <a:rPr lang="de-DE" sz="800" kern="1200">
                <a:solidFill>
                  <a:srgbClr val="3B687F"/>
                </a:solidFill>
                <a:latin typeface="Arial" charset="0"/>
                <a:ea typeface="ＭＳ Ｐゴシック" charset="-128"/>
              </a:rPr>
              <a:t> </a:t>
            </a:r>
            <a:r>
              <a:rPr lang="de-DE" sz="800" kern="1200" err="1">
                <a:solidFill>
                  <a:srgbClr val="3B687F"/>
                </a:solidFill>
                <a:latin typeface="Arial" charset="0"/>
                <a:ea typeface="ＭＳ Ｐゴシック" charset="-128"/>
              </a:rPr>
              <a:t>measure</a:t>
            </a:r>
            <a:r>
              <a:rPr lang="de-DE" sz="800" kern="1200">
                <a:solidFill>
                  <a:srgbClr val="3B687F"/>
                </a:solidFill>
                <a:latin typeface="Arial" charset="0"/>
                <a:ea typeface="ＭＳ Ｐゴシック" charset="-128"/>
              </a:rPr>
              <a:t> </a:t>
            </a:r>
            <a:r>
              <a:rPr lang="de-DE" sz="800" kern="1200" err="1">
                <a:solidFill>
                  <a:srgbClr val="3B687F"/>
                </a:solidFill>
                <a:latin typeface="Arial" charset="0"/>
                <a:ea typeface="ＭＳ Ｐゴシック" charset="-128"/>
              </a:rPr>
              <a:t>value</a:t>
            </a:r>
            <a:r>
              <a:rPr lang="de-DE" sz="800" kern="1200">
                <a:solidFill>
                  <a:srgbClr val="3B687F"/>
                </a:solidFill>
                <a:latin typeface="Arial" charset="0"/>
                <a:ea typeface="ＭＳ Ｐゴシック" charset="-128"/>
              </a:rPr>
              <a:t> </a:t>
            </a:r>
            <a:r>
              <a:rPr lang="de-DE" sz="800" kern="1200" err="1">
                <a:solidFill>
                  <a:srgbClr val="3B687F"/>
                </a:solidFill>
                <a:latin typeface="Arial" charset="0"/>
                <a:ea typeface="ＭＳ Ｐゴシック" charset="-128"/>
              </a:rPr>
              <a:t>creation</a:t>
            </a:r>
            <a:r>
              <a:rPr lang="de-DE" sz="800" kern="1200">
                <a:solidFill>
                  <a:srgbClr val="3B687F"/>
                </a:solidFill>
                <a:latin typeface="Arial" charset="0"/>
                <a:ea typeface="ＭＳ Ｐゴシック" charset="-128"/>
              </a:rPr>
              <a:t>. https://www.iqpc.com/media/1003792/57845.pdf  (Abruf am 09. September 2021).</a:t>
            </a:r>
          </a:p>
          <a:p>
            <a:r>
              <a:rPr lang="de-DE" sz="800" kern="1200">
                <a:solidFill>
                  <a:srgbClr val="3B687F"/>
                </a:solidFill>
                <a:latin typeface="Arial" charset="0"/>
                <a:ea typeface="ＭＳ Ｐゴシック" charset="-128"/>
              </a:rPr>
              <a:t>ICLEI European </a:t>
            </a:r>
            <a:r>
              <a:rPr lang="de-DE" sz="800" kern="1200" err="1">
                <a:solidFill>
                  <a:srgbClr val="3B687F"/>
                </a:solidFill>
                <a:latin typeface="Arial" charset="0"/>
                <a:ea typeface="ＭＳ Ｐゴシック" charset="-128"/>
              </a:rPr>
              <a:t>Secretariat</a:t>
            </a:r>
            <a:r>
              <a:rPr lang="de-DE" sz="800" kern="1200">
                <a:solidFill>
                  <a:srgbClr val="3B687F"/>
                </a:solidFill>
                <a:latin typeface="Arial" charset="0"/>
                <a:ea typeface="ＭＳ Ｐゴシック" charset="-128"/>
              </a:rPr>
              <a:t> (Hrsg.) (2016): The Procura+ Manual. A Guide </a:t>
            </a:r>
            <a:r>
              <a:rPr lang="de-DE" sz="800" kern="1200" err="1">
                <a:solidFill>
                  <a:srgbClr val="3B687F"/>
                </a:solidFill>
                <a:latin typeface="Arial" charset="0"/>
                <a:ea typeface="ＭＳ Ｐゴシック" charset="-128"/>
              </a:rPr>
              <a:t>to</a:t>
            </a:r>
            <a:r>
              <a:rPr lang="de-DE" sz="800" kern="1200">
                <a:solidFill>
                  <a:srgbClr val="3B687F"/>
                </a:solidFill>
                <a:latin typeface="Arial" charset="0"/>
                <a:ea typeface="ＭＳ Ｐゴシック" charset="-128"/>
              </a:rPr>
              <a:t> </a:t>
            </a:r>
            <a:r>
              <a:rPr lang="de-DE" sz="800" kern="1200" err="1">
                <a:solidFill>
                  <a:srgbClr val="3B687F"/>
                </a:solidFill>
                <a:latin typeface="Arial" charset="0"/>
                <a:ea typeface="ＭＳ Ｐゴシック" charset="-128"/>
              </a:rPr>
              <a:t>Implementing</a:t>
            </a:r>
            <a:r>
              <a:rPr lang="de-DE" sz="800" kern="1200">
                <a:solidFill>
                  <a:srgbClr val="3B687F"/>
                </a:solidFill>
                <a:latin typeface="Arial" charset="0"/>
                <a:ea typeface="ＭＳ Ｐゴシック" charset="-128"/>
              </a:rPr>
              <a:t> </a:t>
            </a:r>
            <a:r>
              <a:rPr lang="de-DE" sz="800" kern="1200" err="1">
                <a:solidFill>
                  <a:srgbClr val="3B687F"/>
                </a:solidFill>
                <a:latin typeface="Arial" charset="0"/>
                <a:ea typeface="ＭＳ Ｐゴシック" charset="-128"/>
              </a:rPr>
              <a:t>Sustainable</a:t>
            </a:r>
            <a:r>
              <a:rPr lang="de-DE" sz="800" kern="1200">
                <a:solidFill>
                  <a:srgbClr val="3B687F"/>
                </a:solidFill>
                <a:latin typeface="Arial" charset="0"/>
                <a:ea typeface="ＭＳ Ｐゴシック" charset="-128"/>
              </a:rPr>
              <a:t> </a:t>
            </a:r>
            <a:r>
              <a:rPr lang="de-DE" sz="800" kern="1200" err="1">
                <a:solidFill>
                  <a:srgbClr val="3B687F"/>
                </a:solidFill>
                <a:latin typeface="Arial" charset="0"/>
                <a:ea typeface="ＭＳ Ｐゴシック" charset="-128"/>
              </a:rPr>
              <a:t>Procurement</a:t>
            </a:r>
            <a:r>
              <a:rPr lang="de-DE" sz="800" kern="1200">
                <a:solidFill>
                  <a:srgbClr val="3B687F"/>
                </a:solidFill>
                <a:latin typeface="Arial" charset="0"/>
                <a:ea typeface="ＭＳ Ｐゴシック" charset="-128"/>
              </a:rPr>
              <a:t>. 3rd Edition. https://procuraplus.org/fileadmin/user_upload/Manual/ManualProcura_online_version_new_logo.pdf (Abruf am 13.08.2021). </a:t>
            </a:r>
          </a:p>
          <a:p>
            <a:r>
              <a:rPr lang="de-DE" sz="800" kern="1200">
                <a:solidFill>
                  <a:srgbClr val="3B687F"/>
                </a:solidFill>
                <a:latin typeface="Arial" charset="0"/>
                <a:ea typeface="ＭＳ Ｐゴシック" charset="-128"/>
              </a:rPr>
              <a:t>International Institute </a:t>
            </a:r>
            <a:r>
              <a:rPr lang="de-DE" sz="800" kern="1200" err="1">
                <a:solidFill>
                  <a:srgbClr val="3B687F"/>
                </a:solidFill>
                <a:latin typeface="Arial" charset="0"/>
                <a:ea typeface="ＭＳ Ｐゴシック" charset="-128"/>
              </a:rPr>
              <a:t>for</a:t>
            </a:r>
            <a:r>
              <a:rPr lang="de-DE" sz="800" kern="1200">
                <a:solidFill>
                  <a:srgbClr val="3B687F"/>
                </a:solidFill>
                <a:latin typeface="Arial" charset="0"/>
                <a:ea typeface="ＭＳ Ｐゴシック" charset="-128"/>
              </a:rPr>
              <a:t> </a:t>
            </a:r>
            <a:r>
              <a:rPr lang="de-DE" sz="800" kern="1200" err="1">
                <a:solidFill>
                  <a:srgbClr val="3B687F"/>
                </a:solidFill>
                <a:latin typeface="Arial" charset="0"/>
                <a:ea typeface="ＭＳ Ｐゴシック" charset="-128"/>
              </a:rPr>
              <a:t>Sustainable</a:t>
            </a:r>
            <a:r>
              <a:rPr lang="de-DE" sz="800" kern="1200">
                <a:solidFill>
                  <a:srgbClr val="3B687F"/>
                </a:solidFill>
                <a:latin typeface="Arial" charset="0"/>
                <a:ea typeface="ＭＳ Ｐゴシック" charset="-128"/>
              </a:rPr>
              <a:t> Development (IISD) (Hrsg.) (2020): </a:t>
            </a:r>
            <a:r>
              <a:rPr lang="de-DE" sz="800" kern="1200" err="1">
                <a:solidFill>
                  <a:srgbClr val="3B687F"/>
                </a:solidFill>
                <a:latin typeface="Arial" charset="0"/>
                <a:ea typeface="ＭＳ Ｐゴシック" charset="-128"/>
              </a:rPr>
              <a:t>Sustainable</a:t>
            </a:r>
            <a:r>
              <a:rPr lang="de-DE" sz="800" kern="1200">
                <a:solidFill>
                  <a:srgbClr val="3B687F"/>
                </a:solidFill>
                <a:latin typeface="Arial" charset="0"/>
                <a:ea typeface="ＭＳ Ｐゴシック" charset="-128"/>
              </a:rPr>
              <a:t> </a:t>
            </a:r>
            <a:r>
              <a:rPr lang="de-DE" sz="800" kern="1200" err="1">
                <a:solidFill>
                  <a:srgbClr val="3B687F"/>
                </a:solidFill>
                <a:latin typeface="Arial" charset="0"/>
                <a:ea typeface="ＭＳ Ｐゴシック" charset="-128"/>
              </a:rPr>
              <a:t>Investing</a:t>
            </a:r>
            <a:r>
              <a:rPr lang="de-DE" sz="800" kern="1200">
                <a:solidFill>
                  <a:srgbClr val="3B687F"/>
                </a:solidFill>
                <a:latin typeface="Arial" charset="0"/>
                <a:ea typeface="ＭＳ Ｐゴシック" charset="-128"/>
              </a:rPr>
              <a:t>. Shaping </a:t>
            </a:r>
            <a:r>
              <a:rPr lang="de-DE" sz="800" kern="1200" err="1">
                <a:solidFill>
                  <a:srgbClr val="3B687F"/>
                </a:solidFill>
                <a:latin typeface="Arial" charset="0"/>
                <a:ea typeface="ＭＳ Ｐゴシック" charset="-128"/>
              </a:rPr>
              <a:t>the</a:t>
            </a:r>
            <a:r>
              <a:rPr lang="de-DE" sz="800" kern="1200">
                <a:solidFill>
                  <a:srgbClr val="3B687F"/>
                </a:solidFill>
                <a:latin typeface="Arial" charset="0"/>
                <a:ea typeface="ＭＳ Ｐゴシック" charset="-128"/>
              </a:rPr>
              <a:t> </a:t>
            </a:r>
            <a:r>
              <a:rPr lang="de-DE" sz="800" kern="1200" err="1">
                <a:solidFill>
                  <a:srgbClr val="3B687F"/>
                </a:solidFill>
                <a:latin typeface="Arial" charset="0"/>
                <a:ea typeface="ＭＳ Ｐゴシック" charset="-128"/>
              </a:rPr>
              <a:t>future</a:t>
            </a:r>
            <a:r>
              <a:rPr lang="de-DE" sz="800" kern="1200">
                <a:solidFill>
                  <a:srgbClr val="3B687F"/>
                </a:solidFill>
                <a:latin typeface="Arial" charset="0"/>
                <a:ea typeface="ＭＳ Ｐゴシック" charset="-128"/>
              </a:rPr>
              <a:t> </a:t>
            </a:r>
            <a:r>
              <a:rPr lang="de-DE" sz="800" kern="1200" err="1">
                <a:solidFill>
                  <a:srgbClr val="3B687F"/>
                </a:solidFill>
                <a:latin typeface="Arial" charset="0"/>
                <a:ea typeface="ＭＳ Ｐゴシック" charset="-128"/>
              </a:rPr>
              <a:t>of</a:t>
            </a:r>
            <a:r>
              <a:rPr lang="de-DE" sz="800" kern="1200">
                <a:solidFill>
                  <a:srgbClr val="3B687F"/>
                </a:solidFill>
                <a:latin typeface="Arial" charset="0"/>
                <a:ea typeface="ＭＳ Ｐゴシック" charset="-128"/>
              </a:rPr>
              <a:t> </a:t>
            </a:r>
            <a:r>
              <a:rPr lang="de-DE" sz="800" kern="1200" err="1">
                <a:solidFill>
                  <a:srgbClr val="3B687F"/>
                </a:solidFill>
                <a:latin typeface="Arial" charset="0"/>
                <a:ea typeface="ＭＳ Ｐゴシック" charset="-128"/>
              </a:rPr>
              <a:t>finance</a:t>
            </a:r>
            <a:r>
              <a:rPr lang="de-DE" sz="800" kern="1200">
                <a:solidFill>
                  <a:srgbClr val="3B687F"/>
                </a:solidFill>
                <a:latin typeface="Arial" charset="0"/>
                <a:ea typeface="ＭＳ Ｐゴシック" charset="-128"/>
              </a:rPr>
              <a:t>. https://www.iisd.org/system/files/publications/sustainable-investing.pdf (Abruf am 09. August 2021).</a:t>
            </a:r>
          </a:p>
          <a:p>
            <a:r>
              <a:rPr lang="de-DE" sz="800" kern="1200">
                <a:solidFill>
                  <a:srgbClr val="3B687F"/>
                </a:solidFill>
                <a:latin typeface="Arial" charset="0"/>
                <a:ea typeface="ＭＳ Ｐゴシック" charset="-128"/>
              </a:rPr>
              <a:t>ICLEI (2021): Who </a:t>
            </a:r>
            <a:r>
              <a:rPr lang="de-DE" sz="800" kern="1200" err="1">
                <a:solidFill>
                  <a:srgbClr val="3B687F"/>
                </a:solidFill>
                <a:latin typeface="Arial" charset="0"/>
                <a:ea typeface="ＭＳ Ｐゴシック" charset="-128"/>
              </a:rPr>
              <a:t>we</a:t>
            </a:r>
            <a:r>
              <a:rPr lang="de-DE" sz="800" kern="1200">
                <a:solidFill>
                  <a:srgbClr val="3B687F"/>
                </a:solidFill>
                <a:latin typeface="Arial" charset="0"/>
                <a:ea typeface="ＭＳ Ｐゴシック" charset="-128"/>
              </a:rPr>
              <a:t> </a:t>
            </a:r>
            <a:r>
              <a:rPr lang="de-DE" sz="800" kern="1200" err="1">
                <a:solidFill>
                  <a:srgbClr val="3B687F"/>
                </a:solidFill>
                <a:latin typeface="Arial" charset="0"/>
                <a:ea typeface="ＭＳ Ｐゴシック" charset="-128"/>
              </a:rPr>
              <a:t>are</a:t>
            </a:r>
            <a:r>
              <a:rPr lang="de-DE" sz="800" kern="1200">
                <a:solidFill>
                  <a:srgbClr val="3B687F"/>
                </a:solidFill>
                <a:latin typeface="Arial" charset="0"/>
                <a:ea typeface="ＭＳ Ｐゴシック" charset="-128"/>
              </a:rPr>
              <a:t>. https://iclei-europe.org/who-we-are/  (Abruf am 09. September 2021). </a:t>
            </a:r>
          </a:p>
          <a:p>
            <a:r>
              <a:rPr lang="de-DE" sz="800" kern="1200">
                <a:solidFill>
                  <a:srgbClr val="3B687F"/>
                </a:solidFill>
                <a:latin typeface="Arial" charset="0"/>
                <a:ea typeface="ＭＳ Ｐゴシック" charset="-128"/>
              </a:rPr>
              <a:t>Jaro Institut (2021): </a:t>
            </a:r>
            <a:r>
              <a:rPr lang="de-DE" sz="800" kern="1200" err="1">
                <a:solidFill>
                  <a:srgbClr val="3B687F"/>
                </a:solidFill>
                <a:latin typeface="Arial" charset="0"/>
                <a:ea typeface="ＭＳ Ｐゴシック" charset="-128"/>
              </a:rPr>
              <a:t>Become</a:t>
            </a:r>
            <a:r>
              <a:rPr lang="de-DE" sz="800" kern="1200">
                <a:solidFill>
                  <a:srgbClr val="3B687F"/>
                </a:solidFill>
                <a:latin typeface="Arial" charset="0"/>
                <a:ea typeface="ＭＳ Ｐゴシック" charset="-128"/>
              </a:rPr>
              <a:t> a </a:t>
            </a:r>
            <a:r>
              <a:rPr lang="de-DE" sz="800" kern="1200" err="1">
                <a:solidFill>
                  <a:srgbClr val="3B687F"/>
                </a:solidFill>
                <a:latin typeface="Arial" charset="0"/>
                <a:ea typeface="ＭＳ Ｐゴシック" charset="-128"/>
              </a:rPr>
              <a:t>certified</a:t>
            </a:r>
            <a:r>
              <a:rPr lang="de-DE" sz="800" kern="1200">
                <a:solidFill>
                  <a:srgbClr val="3B687F"/>
                </a:solidFill>
                <a:latin typeface="Arial" charset="0"/>
                <a:ea typeface="ＭＳ Ｐゴシック" charset="-128"/>
              </a:rPr>
              <a:t> </a:t>
            </a:r>
            <a:r>
              <a:rPr lang="de-DE" sz="800" kern="1200" err="1">
                <a:solidFill>
                  <a:srgbClr val="3B687F"/>
                </a:solidFill>
                <a:latin typeface="Arial" charset="0"/>
                <a:ea typeface="ＭＳ Ｐゴシック" charset="-128"/>
              </a:rPr>
              <a:t>sustainable</a:t>
            </a:r>
            <a:r>
              <a:rPr lang="de-DE" sz="800" kern="1200">
                <a:solidFill>
                  <a:srgbClr val="3B687F"/>
                </a:solidFill>
                <a:latin typeface="Arial" charset="0"/>
                <a:ea typeface="ＭＳ Ｐゴシック" charset="-128"/>
              </a:rPr>
              <a:t> </a:t>
            </a:r>
            <a:r>
              <a:rPr lang="de-DE" sz="800" kern="1200" err="1">
                <a:solidFill>
                  <a:srgbClr val="3B687F"/>
                </a:solidFill>
                <a:latin typeface="Arial" charset="0"/>
                <a:ea typeface="ＭＳ Ｐゴシック" charset="-128"/>
              </a:rPr>
              <a:t>procurement</a:t>
            </a:r>
            <a:r>
              <a:rPr lang="de-DE" sz="800" kern="1200">
                <a:solidFill>
                  <a:srgbClr val="3B687F"/>
                </a:solidFill>
                <a:latin typeface="Arial" charset="0"/>
                <a:ea typeface="ＭＳ Ｐゴシック" charset="-128"/>
              </a:rPr>
              <a:t> professional. https://jaro-institut.de/en/jaro-academy/ (Abruf am 09. September 2021). </a:t>
            </a:r>
          </a:p>
          <a:p>
            <a:r>
              <a:rPr lang="de-DE" sz="800" kern="1200">
                <a:solidFill>
                  <a:srgbClr val="3B687F"/>
                </a:solidFill>
                <a:latin typeface="Arial" charset="0"/>
                <a:ea typeface="ＭＳ Ｐゴシック" charset="-128"/>
              </a:rPr>
              <a:t>Kompass Nachhaltigkeit (2016): Gütezeichen weisen den Weg zur Nachhaltigkeit. https://www.sustainable.de/2021/03/26/worum-geht-es-beim-sorgfaltspflichtengesetz/ (Abruf am 09. September 2021). </a:t>
            </a:r>
          </a:p>
          <a:p>
            <a:r>
              <a:rPr lang="de-DE" sz="800" kern="1200">
                <a:solidFill>
                  <a:srgbClr val="3B687F"/>
                </a:solidFill>
                <a:latin typeface="Arial" charset="0"/>
                <a:ea typeface="ＭＳ Ｐゴシック" charset="-128"/>
              </a:rPr>
              <a:t>Lacy, P. et al. (2020): The </a:t>
            </a:r>
            <a:r>
              <a:rPr lang="de-DE" sz="800" kern="1200" err="1">
                <a:solidFill>
                  <a:srgbClr val="3B687F"/>
                </a:solidFill>
                <a:latin typeface="Arial" charset="0"/>
                <a:ea typeface="ＭＳ Ｐゴシック" charset="-128"/>
              </a:rPr>
              <a:t>Circular</a:t>
            </a:r>
            <a:r>
              <a:rPr lang="de-DE" sz="800" kern="1200">
                <a:solidFill>
                  <a:srgbClr val="3B687F"/>
                </a:solidFill>
                <a:latin typeface="Arial" charset="0"/>
                <a:ea typeface="ＭＳ Ｐゴシック" charset="-128"/>
              </a:rPr>
              <a:t> Economy Handbook. </a:t>
            </a:r>
            <a:r>
              <a:rPr lang="de-DE" sz="800" kern="1200" err="1">
                <a:solidFill>
                  <a:srgbClr val="3B687F"/>
                </a:solidFill>
                <a:latin typeface="Arial" charset="0"/>
                <a:ea typeface="ＭＳ Ｐゴシック" charset="-128"/>
              </a:rPr>
              <a:t>Realizing</a:t>
            </a:r>
            <a:r>
              <a:rPr lang="de-DE" sz="800" kern="1200">
                <a:solidFill>
                  <a:srgbClr val="3B687F"/>
                </a:solidFill>
                <a:latin typeface="Arial" charset="0"/>
                <a:ea typeface="ＭＳ Ｐゴシック" charset="-128"/>
              </a:rPr>
              <a:t> </a:t>
            </a:r>
            <a:r>
              <a:rPr lang="de-DE" sz="800" kern="1200" err="1">
                <a:solidFill>
                  <a:srgbClr val="3B687F"/>
                </a:solidFill>
                <a:latin typeface="Arial" charset="0"/>
                <a:ea typeface="ＭＳ Ｐゴシック" charset="-128"/>
              </a:rPr>
              <a:t>the</a:t>
            </a:r>
            <a:r>
              <a:rPr lang="de-DE" sz="800" kern="1200">
                <a:solidFill>
                  <a:srgbClr val="3B687F"/>
                </a:solidFill>
                <a:latin typeface="Arial" charset="0"/>
                <a:ea typeface="ＭＳ Ｐゴシック" charset="-128"/>
              </a:rPr>
              <a:t> </a:t>
            </a:r>
            <a:r>
              <a:rPr lang="de-DE" sz="800" kern="1200" err="1">
                <a:solidFill>
                  <a:srgbClr val="3B687F"/>
                </a:solidFill>
                <a:latin typeface="Arial" charset="0"/>
                <a:ea typeface="ＭＳ Ｐゴシック" charset="-128"/>
              </a:rPr>
              <a:t>Circular</a:t>
            </a:r>
            <a:r>
              <a:rPr lang="de-DE" sz="800" kern="1200">
                <a:solidFill>
                  <a:srgbClr val="3B687F"/>
                </a:solidFill>
                <a:latin typeface="Arial" charset="0"/>
                <a:ea typeface="ＭＳ Ｐゴシック" charset="-128"/>
              </a:rPr>
              <a:t> Advantage. </a:t>
            </a:r>
          </a:p>
          <a:p>
            <a:r>
              <a:rPr lang="de-DE" sz="800" kern="1200">
                <a:solidFill>
                  <a:srgbClr val="3B687F"/>
                </a:solidFill>
                <a:latin typeface="Arial" charset="0"/>
                <a:ea typeface="ＭＳ Ｐゴシック" charset="-128"/>
              </a:rPr>
              <a:t>McKinsey Global Institute (2020): </a:t>
            </a:r>
            <a:r>
              <a:rPr lang="de-DE" sz="800" kern="1200" err="1">
                <a:solidFill>
                  <a:srgbClr val="3B687F"/>
                </a:solidFill>
                <a:latin typeface="Arial" charset="0"/>
                <a:ea typeface="ＭＳ Ｐゴシック" charset="-128"/>
              </a:rPr>
              <a:t>Could</a:t>
            </a:r>
            <a:r>
              <a:rPr lang="de-DE" sz="800" kern="1200">
                <a:solidFill>
                  <a:srgbClr val="3B687F"/>
                </a:solidFill>
                <a:latin typeface="Arial" charset="0"/>
                <a:ea typeface="ＭＳ Ｐゴシック" charset="-128"/>
              </a:rPr>
              <a:t> </a:t>
            </a:r>
            <a:r>
              <a:rPr lang="de-DE" sz="800" kern="1200" err="1">
                <a:solidFill>
                  <a:srgbClr val="3B687F"/>
                </a:solidFill>
                <a:latin typeface="Arial" charset="0"/>
                <a:ea typeface="ＭＳ Ｐゴシック" charset="-128"/>
              </a:rPr>
              <a:t>climate</a:t>
            </a:r>
            <a:r>
              <a:rPr lang="de-DE" sz="800" kern="1200">
                <a:solidFill>
                  <a:srgbClr val="3B687F"/>
                </a:solidFill>
                <a:latin typeface="Arial" charset="0"/>
                <a:ea typeface="ＭＳ Ｐゴシック" charset="-128"/>
              </a:rPr>
              <a:t> </a:t>
            </a:r>
            <a:r>
              <a:rPr lang="de-DE" sz="800" kern="1200" err="1">
                <a:solidFill>
                  <a:srgbClr val="3B687F"/>
                </a:solidFill>
                <a:latin typeface="Arial" charset="0"/>
                <a:ea typeface="ＭＳ Ｐゴシック" charset="-128"/>
              </a:rPr>
              <a:t>become</a:t>
            </a:r>
            <a:r>
              <a:rPr lang="de-DE" sz="800" kern="1200">
                <a:solidFill>
                  <a:srgbClr val="3B687F"/>
                </a:solidFill>
                <a:latin typeface="Arial" charset="0"/>
                <a:ea typeface="ＭＳ Ｐゴシック" charset="-128"/>
              </a:rPr>
              <a:t> </a:t>
            </a:r>
            <a:r>
              <a:rPr lang="de-DE" sz="800" kern="1200" err="1">
                <a:solidFill>
                  <a:srgbClr val="3B687F"/>
                </a:solidFill>
                <a:latin typeface="Arial" charset="0"/>
                <a:ea typeface="ＭＳ Ｐゴシック" charset="-128"/>
              </a:rPr>
              <a:t>the</a:t>
            </a:r>
            <a:r>
              <a:rPr lang="de-DE" sz="800" kern="1200">
                <a:solidFill>
                  <a:srgbClr val="3B687F"/>
                </a:solidFill>
                <a:latin typeface="Arial" charset="0"/>
                <a:ea typeface="ＭＳ Ｐゴシック" charset="-128"/>
              </a:rPr>
              <a:t> </a:t>
            </a:r>
            <a:r>
              <a:rPr lang="de-DE" sz="800" kern="1200" err="1">
                <a:solidFill>
                  <a:srgbClr val="3B687F"/>
                </a:solidFill>
                <a:latin typeface="Arial" charset="0"/>
                <a:ea typeface="ＭＳ Ｐゴシック" charset="-128"/>
              </a:rPr>
              <a:t>weak</a:t>
            </a:r>
            <a:r>
              <a:rPr lang="de-DE" sz="800" kern="1200">
                <a:solidFill>
                  <a:srgbClr val="3B687F"/>
                </a:solidFill>
                <a:latin typeface="Arial" charset="0"/>
                <a:ea typeface="ＭＳ Ｐゴシック" charset="-128"/>
              </a:rPr>
              <a:t> link in </a:t>
            </a:r>
            <a:r>
              <a:rPr lang="de-DE" sz="800" kern="1200" err="1">
                <a:solidFill>
                  <a:srgbClr val="3B687F"/>
                </a:solidFill>
                <a:latin typeface="Arial" charset="0"/>
                <a:ea typeface="ＭＳ Ｐゴシック" charset="-128"/>
              </a:rPr>
              <a:t>your</a:t>
            </a:r>
            <a:r>
              <a:rPr lang="de-DE" sz="800" kern="1200">
                <a:solidFill>
                  <a:srgbClr val="3B687F"/>
                </a:solidFill>
                <a:latin typeface="Arial" charset="0"/>
                <a:ea typeface="ＭＳ Ｐゴシック" charset="-128"/>
              </a:rPr>
              <a:t> </a:t>
            </a:r>
            <a:r>
              <a:rPr lang="de-DE" sz="800" kern="1200" err="1">
                <a:solidFill>
                  <a:srgbClr val="3B687F"/>
                </a:solidFill>
                <a:latin typeface="Arial" charset="0"/>
                <a:ea typeface="ＭＳ Ｐゴシック" charset="-128"/>
              </a:rPr>
              <a:t>supply</a:t>
            </a:r>
            <a:r>
              <a:rPr lang="de-DE" sz="800" kern="1200">
                <a:solidFill>
                  <a:srgbClr val="3B687F"/>
                </a:solidFill>
                <a:latin typeface="Arial" charset="0"/>
                <a:ea typeface="ＭＳ Ｐゴシック" charset="-128"/>
              </a:rPr>
              <a:t> </a:t>
            </a:r>
            <a:r>
              <a:rPr lang="de-DE" sz="800" kern="1200" err="1">
                <a:solidFill>
                  <a:srgbClr val="3B687F"/>
                </a:solidFill>
                <a:latin typeface="Arial" charset="0"/>
                <a:ea typeface="ＭＳ Ｐゴシック" charset="-128"/>
              </a:rPr>
              <a:t>chain</a:t>
            </a:r>
            <a:r>
              <a:rPr lang="de-DE" sz="800" kern="1200">
                <a:solidFill>
                  <a:srgbClr val="3B687F"/>
                </a:solidFill>
                <a:latin typeface="Arial" charset="0"/>
                <a:ea typeface="ＭＳ Ｐゴシック" charset="-128"/>
              </a:rPr>
              <a:t>?. https://www.mckinsey.com/business-functions/sustainability/our-insights/could-climate-become-the-weak-link-in-your-supply-chain (Abruf am 09. September 2021). </a:t>
            </a:r>
          </a:p>
          <a:p>
            <a:r>
              <a:rPr lang="de-DE" sz="800" kern="1200" err="1">
                <a:solidFill>
                  <a:srgbClr val="3B687F"/>
                </a:solidFill>
                <a:latin typeface="Arial" charset="0"/>
                <a:ea typeface="ＭＳ Ｐゴシック" charset="-128"/>
              </a:rPr>
              <a:t>Moratis</a:t>
            </a:r>
            <a:r>
              <a:rPr lang="de-DE" sz="800" kern="1200">
                <a:solidFill>
                  <a:srgbClr val="3B687F"/>
                </a:solidFill>
                <a:latin typeface="Arial" charset="0"/>
                <a:ea typeface="ＭＳ Ｐゴシック" charset="-128"/>
              </a:rPr>
              <a:t>, L. et al. (Hrsg.) (2018): </a:t>
            </a:r>
            <a:r>
              <a:rPr lang="de-DE" sz="800" kern="1200" err="1">
                <a:solidFill>
                  <a:srgbClr val="3B687F"/>
                </a:solidFill>
                <a:latin typeface="Arial" charset="0"/>
                <a:ea typeface="ＭＳ Ｐゴシック" charset="-128"/>
              </a:rPr>
              <a:t>Sustainable</a:t>
            </a:r>
            <a:r>
              <a:rPr lang="de-DE" sz="800" kern="1200">
                <a:solidFill>
                  <a:srgbClr val="3B687F"/>
                </a:solidFill>
                <a:latin typeface="Arial" charset="0"/>
                <a:ea typeface="ＭＳ Ｐゴシック" charset="-128"/>
              </a:rPr>
              <a:t> Business Models. </a:t>
            </a:r>
            <a:r>
              <a:rPr lang="de-DE" sz="800" kern="1200" err="1">
                <a:solidFill>
                  <a:srgbClr val="3B687F"/>
                </a:solidFill>
                <a:latin typeface="Arial" charset="0"/>
                <a:ea typeface="ＭＳ Ｐゴシック" charset="-128"/>
              </a:rPr>
              <a:t>Principles</a:t>
            </a:r>
            <a:r>
              <a:rPr lang="de-DE" sz="800" kern="1200">
                <a:solidFill>
                  <a:srgbClr val="3B687F"/>
                </a:solidFill>
                <a:latin typeface="Arial" charset="0"/>
                <a:ea typeface="ＭＳ Ｐゴシック" charset="-128"/>
              </a:rPr>
              <a:t>, </a:t>
            </a:r>
            <a:r>
              <a:rPr lang="de-DE" sz="800" kern="1200" err="1">
                <a:solidFill>
                  <a:srgbClr val="3B687F"/>
                </a:solidFill>
                <a:latin typeface="Arial" charset="0"/>
                <a:ea typeface="ＭＳ Ｐゴシック" charset="-128"/>
              </a:rPr>
              <a:t>Promise</a:t>
            </a:r>
            <a:r>
              <a:rPr lang="de-DE" sz="800" kern="1200">
                <a:solidFill>
                  <a:srgbClr val="3B687F"/>
                </a:solidFill>
                <a:latin typeface="Arial" charset="0"/>
                <a:ea typeface="ＭＳ Ｐゴシック" charset="-128"/>
              </a:rPr>
              <a:t> and Practice. Springer. </a:t>
            </a:r>
          </a:p>
          <a:p>
            <a:r>
              <a:rPr lang="en-US" sz="800">
                <a:solidFill>
                  <a:srgbClr val="3B687F"/>
                </a:solidFill>
              </a:rPr>
              <a:t>Müller, M, </a:t>
            </a:r>
            <a:r>
              <a:rPr lang="en-US" sz="800" err="1">
                <a:solidFill>
                  <a:srgbClr val="3B687F"/>
                </a:solidFill>
              </a:rPr>
              <a:t>Siakala</a:t>
            </a:r>
            <a:r>
              <a:rPr lang="en-US" sz="800">
                <a:solidFill>
                  <a:srgbClr val="3B687F"/>
                </a:solidFill>
              </a:rPr>
              <a:t>, S (2020): </a:t>
            </a:r>
            <a:r>
              <a:rPr lang="en-US" sz="800" err="1">
                <a:solidFill>
                  <a:srgbClr val="3B687F"/>
                </a:solidFill>
              </a:rPr>
              <a:t>Nachhaltiges</a:t>
            </a:r>
            <a:r>
              <a:rPr lang="en-US" sz="800">
                <a:solidFill>
                  <a:srgbClr val="3B687F"/>
                </a:solidFill>
              </a:rPr>
              <a:t>  </a:t>
            </a:r>
            <a:r>
              <a:rPr lang="en-US" sz="800" err="1">
                <a:solidFill>
                  <a:srgbClr val="3B687F"/>
                </a:solidFill>
              </a:rPr>
              <a:t>Lieferketten­management</a:t>
            </a:r>
            <a:r>
              <a:rPr lang="en-US" sz="800">
                <a:solidFill>
                  <a:srgbClr val="3B687F"/>
                </a:solidFill>
              </a:rPr>
              <a:t>. V</a:t>
            </a:r>
            <a:r>
              <a:rPr lang="de-DE" sz="800" kern="1200">
                <a:solidFill>
                  <a:srgbClr val="3B687F"/>
                </a:solidFill>
                <a:latin typeface="Arial" charset="0"/>
                <a:ea typeface="ＭＳ Ｐゴシック" charset="-128"/>
              </a:rPr>
              <a:t>on der Strategie zur Umsetzung. De Gruyter </a:t>
            </a:r>
            <a:r>
              <a:rPr lang="de-DE" sz="800" kern="1200" err="1">
                <a:solidFill>
                  <a:srgbClr val="3B687F"/>
                </a:solidFill>
                <a:latin typeface="Arial" charset="0"/>
                <a:ea typeface="ＭＳ Ｐゴシック" charset="-128"/>
              </a:rPr>
              <a:t>Oldenbourg</a:t>
            </a:r>
            <a:r>
              <a:rPr lang="de-DE" sz="800" kern="1200">
                <a:solidFill>
                  <a:srgbClr val="3B687F"/>
                </a:solidFill>
                <a:latin typeface="Arial" charset="0"/>
                <a:ea typeface="ＭＳ Ｐゴシック" charset="-128"/>
              </a:rPr>
              <a:t>. 1. Auflage. </a:t>
            </a:r>
          </a:p>
          <a:p>
            <a:r>
              <a:rPr lang="de-DE" sz="800" kern="1200">
                <a:solidFill>
                  <a:srgbClr val="3B687F"/>
                </a:solidFill>
                <a:latin typeface="Arial" charset="0"/>
                <a:ea typeface="ＭＳ Ｐゴシック" charset="-128"/>
              </a:rPr>
              <a:t>plant </a:t>
            </a:r>
            <a:r>
              <a:rPr lang="de-DE" sz="800" kern="1200" err="1">
                <a:solidFill>
                  <a:srgbClr val="3B687F"/>
                </a:solidFill>
                <a:latin typeface="Arial" charset="0"/>
                <a:ea typeface="ＭＳ Ｐゴシック" charset="-128"/>
              </a:rPr>
              <a:t>values</a:t>
            </a:r>
            <a:r>
              <a:rPr lang="de-DE" sz="800" kern="1200">
                <a:solidFill>
                  <a:srgbClr val="3B687F"/>
                </a:solidFill>
                <a:latin typeface="Arial" charset="0"/>
                <a:ea typeface="ＭＳ Ｐゴシック" charset="-128"/>
              </a:rPr>
              <a:t> GbR (Hrsg.) (2021):  Siegel + Zertifikate zu Nachhaltigkeit – der große Überblick für Unternehmen. https://plant-values.de/siegel-zertifikate-und-nachweise-nachhaltigkeit-in-unternehmen/7584/ (Abruf am 09. August 2021). </a:t>
            </a:r>
          </a:p>
          <a:p>
            <a:r>
              <a:rPr lang="de-DE" sz="800" kern="1200" err="1">
                <a:solidFill>
                  <a:srgbClr val="3B687F"/>
                </a:solidFill>
                <a:latin typeface="Arial" charset="0"/>
                <a:ea typeface="ＭＳ Ｐゴシック" charset="-128"/>
              </a:rPr>
              <a:t>Proforest</a:t>
            </a:r>
            <a:r>
              <a:rPr lang="de-DE" sz="800" kern="1200">
                <a:solidFill>
                  <a:srgbClr val="3B687F"/>
                </a:solidFill>
                <a:latin typeface="Arial" charset="0"/>
                <a:ea typeface="ＭＳ Ｐゴシック" charset="-128"/>
              </a:rPr>
              <a:t> Limited (Hrsg.) (2017): </a:t>
            </a:r>
            <a:r>
              <a:rPr lang="de-DE" sz="800" kern="1200" err="1">
                <a:solidFill>
                  <a:srgbClr val="3B687F"/>
                </a:solidFill>
                <a:latin typeface="Arial" charset="0"/>
                <a:ea typeface="ＭＳ Ｐゴシック" charset="-128"/>
              </a:rPr>
              <a:t>Quantifying</a:t>
            </a:r>
            <a:r>
              <a:rPr lang="de-DE" sz="800" kern="1200">
                <a:solidFill>
                  <a:srgbClr val="3B687F"/>
                </a:solidFill>
                <a:latin typeface="Arial" charset="0"/>
                <a:ea typeface="ＭＳ Ｐゴシック" charset="-128"/>
              </a:rPr>
              <a:t> </a:t>
            </a:r>
            <a:r>
              <a:rPr lang="de-DE" sz="800" kern="1200" err="1">
                <a:solidFill>
                  <a:srgbClr val="3B687F"/>
                </a:solidFill>
                <a:latin typeface="Arial" charset="0"/>
                <a:ea typeface="ＭＳ Ｐゴシック" charset="-128"/>
              </a:rPr>
              <a:t>sustainability</a:t>
            </a:r>
            <a:r>
              <a:rPr lang="de-DE" sz="800" kern="1200">
                <a:solidFill>
                  <a:srgbClr val="3B687F"/>
                </a:solidFill>
                <a:latin typeface="Arial" charset="0"/>
                <a:ea typeface="ＭＳ Ｐゴシック" charset="-128"/>
              </a:rPr>
              <a:t> </a:t>
            </a:r>
            <a:r>
              <a:rPr lang="de-DE" sz="800" kern="1200" err="1">
                <a:solidFill>
                  <a:srgbClr val="3B687F"/>
                </a:solidFill>
                <a:latin typeface="Arial" charset="0"/>
                <a:ea typeface="ＭＳ Ｐゴシック" charset="-128"/>
              </a:rPr>
              <a:t>risks</a:t>
            </a:r>
            <a:r>
              <a:rPr lang="de-DE" sz="800" kern="1200">
                <a:solidFill>
                  <a:srgbClr val="3B687F"/>
                </a:solidFill>
                <a:latin typeface="Arial" charset="0"/>
                <a:ea typeface="ＭＳ Ｐゴシック" charset="-128"/>
              </a:rPr>
              <a:t> </a:t>
            </a:r>
            <a:r>
              <a:rPr lang="de-DE" sz="800" kern="1200" err="1">
                <a:solidFill>
                  <a:srgbClr val="3B687F"/>
                </a:solidFill>
                <a:latin typeface="Arial" charset="0"/>
                <a:ea typeface="ＭＳ Ｐゴシック" charset="-128"/>
              </a:rPr>
              <a:t>among</a:t>
            </a:r>
            <a:r>
              <a:rPr lang="de-DE" sz="800" kern="1200">
                <a:solidFill>
                  <a:srgbClr val="3B687F"/>
                </a:solidFill>
                <a:latin typeface="Arial" charset="0"/>
                <a:ea typeface="ＭＳ Ｐゴシック" charset="-128"/>
              </a:rPr>
              <a:t> </a:t>
            </a:r>
            <a:r>
              <a:rPr lang="de-DE" sz="800" kern="1200" err="1">
                <a:solidFill>
                  <a:srgbClr val="3B687F"/>
                </a:solidFill>
                <a:latin typeface="Arial" charset="0"/>
                <a:ea typeface="ＭＳ Ｐゴシック" charset="-128"/>
              </a:rPr>
              <a:t>suppliers</a:t>
            </a:r>
            <a:r>
              <a:rPr lang="de-DE" sz="800" kern="1200">
                <a:solidFill>
                  <a:srgbClr val="3B687F"/>
                </a:solidFill>
                <a:latin typeface="Arial" charset="0"/>
                <a:ea typeface="ＭＳ Ｐゴシック" charset="-128"/>
              </a:rPr>
              <a:t> and </a:t>
            </a:r>
            <a:r>
              <a:rPr lang="de-DE" sz="800" kern="1200" err="1">
                <a:solidFill>
                  <a:srgbClr val="3B687F"/>
                </a:solidFill>
                <a:latin typeface="Arial" charset="0"/>
                <a:ea typeface="ＭＳ Ｐゴシック" charset="-128"/>
              </a:rPr>
              <a:t>certificate</a:t>
            </a:r>
            <a:r>
              <a:rPr lang="de-DE" sz="800" kern="1200">
                <a:solidFill>
                  <a:srgbClr val="3B687F"/>
                </a:solidFill>
                <a:latin typeface="Arial" charset="0"/>
                <a:ea typeface="ＭＳ Ｐゴシック" charset="-128"/>
              </a:rPr>
              <a:t> </a:t>
            </a:r>
            <a:r>
              <a:rPr lang="de-DE" sz="800" kern="1200" err="1">
                <a:solidFill>
                  <a:srgbClr val="3B687F"/>
                </a:solidFill>
                <a:latin typeface="Arial" charset="0"/>
                <a:ea typeface="ＭＳ Ｐゴシック" charset="-128"/>
              </a:rPr>
              <a:t>holders</a:t>
            </a:r>
            <a:r>
              <a:rPr lang="de-DE" sz="800" kern="1200">
                <a:solidFill>
                  <a:srgbClr val="3B687F"/>
                </a:solidFill>
                <a:latin typeface="Arial" charset="0"/>
                <a:ea typeface="ＭＳ Ｐゴシック" charset="-128"/>
              </a:rPr>
              <a:t>. Best </a:t>
            </a:r>
            <a:r>
              <a:rPr lang="de-DE" sz="800" kern="1200" err="1">
                <a:solidFill>
                  <a:srgbClr val="3B687F"/>
                </a:solidFill>
                <a:latin typeface="Arial" charset="0"/>
                <a:ea typeface="ＭＳ Ｐゴシック" charset="-128"/>
              </a:rPr>
              <a:t>practices</a:t>
            </a:r>
            <a:r>
              <a:rPr lang="de-DE" sz="800" kern="1200">
                <a:solidFill>
                  <a:srgbClr val="3B687F"/>
                </a:solidFill>
                <a:latin typeface="Arial" charset="0"/>
                <a:ea typeface="ＭＳ Ｐゴシック" charset="-128"/>
              </a:rPr>
              <a:t> and </a:t>
            </a:r>
            <a:r>
              <a:rPr lang="de-DE" sz="800" kern="1200" err="1">
                <a:solidFill>
                  <a:srgbClr val="3B687F"/>
                </a:solidFill>
                <a:latin typeface="Arial" charset="0"/>
                <a:ea typeface="ＭＳ Ｐゴシック" charset="-128"/>
              </a:rPr>
              <a:t>lessons</a:t>
            </a:r>
            <a:r>
              <a:rPr lang="de-DE" sz="800" kern="1200">
                <a:solidFill>
                  <a:srgbClr val="3B687F"/>
                </a:solidFill>
                <a:latin typeface="Arial" charset="0"/>
                <a:ea typeface="ＭＳ Ｐゴシック" charset="-128"/>
              </a:rPr>
              <a:t> </a:t>
            </a:r>
            <a:r>
              <a:rPr lang="de-DE" sz="800" kern="1200" err="1">
                <a:solidFill>
                  <a:srgbClr val="3B687F"/>
                </a:solidFill>
                <a:latin typeface="Arial" charset="0"/>
                <a:ea typeface="ＭＳ Ｐゴシック" charset="-128"/>
              </a:rPr>
              <a:t>learnes</a:t>
            </a:r>
            <a:r>
              <a:rPr lang="de-DE" sz="800" kern="1200">
                <a:solidFill>
                  <a:srgbClr val="3B687F"/>
                </a:solidFill>
                <a:latin typeface="Arial" charset="0"/>
                <a:ea typeface="ＭＳ Ｐゴシック" charset="-128"/>
              </a:rPr>
              <a:t>. A </a:t>
            </a:r>
            <a:r>
              <a:rPr lang="de-DE" sz="800" kern="1200" err="1">
                <a:solidFill>
                  <a:srgbClr val="3B687F"/>
                </a:solidFill>
                <a:latin typeface="Arial" charset="0"/>
                <a:ea typeface="ＭＳ Ｐゴシック" charset="-128"/>
              </a:rPr>
              <a:t>study</a:t>
            </a:r>
            <a:r>
              <a:rPr lang="de-DE" sz="800" kern="1200">
                <a:solidFill>
                  <a:srgbClr val="3B687F"/>
                </a:solidFill>
                <a:latin typeface="Arial" charset="0"/>
                <a:ea typeface="ＭＳ Ｐゴシック" charset="-128"/>
              </a:rPr>
              <a:t> </a:t>
            </a:r>
            <a:r>
              <a:rPr lang="de-DE" sz="800" kern="1200" err="1">
                <a:solidFill>
                  <a:srgbClr val="3B687F"/>
                </a:solidFill>
                <a:latin typeface="Arial" charset="0"/>
                <a:ea typeface="ＭＳ Ｐゴシック" charset="-128"/>
              </a:rPr>
              <a:t>commisioned</a:t>
            </a:r>
            <a:r>
              <a:rPr lang="de-DE" sz="800" kern="1200">
                <a:solidFill>
                  <a:srgbClr val="3B687F"/>
                </a:solidFill>
                <a:latin typeface="Arial" charset="0"/>
                <a:ea typeface="ＭＳ Ｐゴシック" charset="-128"/>
              </a:rPr>
              <a:t> </a:t>
            </a:r>
            <a:r>
              <a:rPr lang="de-DE" sz="800" kern="1200" err="1">
                <a:solidFill>
                  <a:srgbClr val="3B687F"/>
                </a:solidFill>
                <a:latin typeface="Arial" charset="0"/>
                <a:ea typeface="ＭＳ Ｐゴシック" charset="-128"/>
              </a:rPr>
              <a:t>by</a:t>
            </a:r>
            <a:r>
              <a:rPr lang="de-DE" sz="800" kern="1200">
                <a:solidFill>
                  <a:srgbClr val="3B687F"/>
                </a:solidFill>
                <a:latin typeface="Arial" charset="0"/>
                <a:ea typeface="ＭＳ Ｐゴシック" charset="-128"/>
              </a:rPr>
              <a:t> ISEAL Alliance. https://www.isealalliance.org/sites/default/files/resource/2019-02/ISEAL_Proforest%20Risk%20study_report_Jan2017_Final.pdf (Abruf am 09. August 2021). </a:t>
            </a:r>
          </a:p>
          <a:p>
            <a:endParaRPr lang="de-DE" sz="800" kern="1200">
              <a:solidFill>
                <a:srgbClr val="3B687F"/>
              </a:solidFill>
              <a:latin typeface="Arial" charset="0"/>
              <a:ea typeface="ＭＳ Ｐゴシック" charset="-128"/>
            </a:endParaRPr>
          </a:p>
        </p:txBody>
      </p:sp>
      <p:sp>
        <p:nvSpPr>
          <p:cNvPr id="4" name="Fußzeilenplatzhalter 3">
            <a:extLst>
              <a:ext uri="{FF2B5EF4-FFF2-40B4-BE49-F238E27FC236}">
                <a16:creationId xmlns:a16="http://schemas.microsoft.com/office/drawing/2014/main" id="{3A61DB2B-B140-CB42-9DDF-608C6C619434}"/>
              </a:ext>
            </a:extLst>
          </p:cNvPr>
          <p:cNvSpPr>
            <a:spLocks noGrp="1"/>
          </p:cNvSpPr>
          <p:nvPr>
            <p:ph type="ftr" sz="quarter" idx="10"/>
          </p:nvPr>
        </p:nvSpPr>
        <p:spPr/>
        <p:txBody>
          <a:bodyPr/>
          <a:lstStyle/>
          <a:p>
            <a:r>
              <a:rPr lang="de-DE" smtClean="0"/>
              <a:t>© LfU / IZU Infozentrum UmweltWirtschaft / 2021</a:t>
            </a:r>
            <a:endParaRPr lang="de-DE"/>
          </a:p>
        </p:txBody>
      </p:sp>
      <p:sp>
        <p:nvSpPr>
          <p:cNvPr id="5" name="Datumsplatzhalter 4">
            <a:extLst>
              <a:ext uri="{FF2B5EF4-FFF2-40B4-BE49-F238E27FC236}">
                <a16:creationId xmlns:a16="http://schemas.microsoft.com/office/drawing/2014/main" id="{0EF6EEC6-4548-E04A-8E01-AC5CAF03E61F}"/>
              </a:ext>
            </a:extLst>
          </p:cNvPr>
          <p:cNvSpPr>
            <a:spLocks noGrp="1"/>
          </p:cNvSpPr>
          <p:nvPr>
            <p:ph type="dt" sz="half" idx="12"/>
          </p:nvPr>
        </p:nvSpPr>
        <p:spPr/>
        <p:txBody>
          <a:bodyPr/>
          <a:lstStyle/>
          <a:p>
            <a:r>
              <a:rPr lang="de-DE" smtClean="0"/>
              <a:t>Schulungskonzept für Nachhaltigen Einkauf – Quellenverzeichnis</a:t>
            </a:r>
            <a:endParaRPr lang="de-DE"/>
          </a:p>
        </p:txBody>
      </p:sp>
      <p:sp>
        <p:nvSpPr>
          <p:cNvPr id="6" name="Foliennummernplatzhalter 5">
            <a:extLst>
              <a:ext uri="{FF2B5EF4-FFF2-40B4-BE49-F238E27FC236}">
                <a16:creationId xmlns:a16="http://schemas.microsoft.com/office/drawing/2014/main" id="{047E469C-FACE-1C4F-8CB7-388D6C54861B}"/>
              </a:ext>
            </a:extLst>
          </p:cNvPr>
          <p:cNvSpPr>
            <a:spLocks noGrp="1"/>
          </p:cNvSpPr>
          <p:nvPr>
            <p:ph type="sldNum" sz="quarter" idx="4"/>
          </p:nvPr>
        </p:nvSpPr>
        <p:spPr/>
        <p:txBody>
          <a:bodyPr/>
          <a:lstStyle/>
          <a:p>
            <a:fld id="{894680D0-7A83-433A-9719-C4143F27F647}" type="slidenum">
              <a:rPr lang="de-DE" smtClean="0"/>
              <a:pPr/>
              <a:t>53</a:t>
            </a:fld>
            <a:endParaRPr lang="de-DE"/>
          </a:p>
        </p:txBody>
      </p:sp>
    </p:spTree>
    <p:extLst>
      <p:ext uri="{BB962C8B-B14F-4D97-AF65-F5344CB8AC3E}">
        <p14:creationId xmlns:p14="http://schemas.microsoft.com/office/powerpoint/2010/main" val="2659060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805542-DACC-0F45-A3B5-7F3CCADE698D}"/>
              </a:ext>
            </a:extLst>
          </p:cNvPr>
          <p:cNvSpPr>
            <a:spLocks noGrp="1"/>
          </p:cNvSpPr>
          <p:nvPr>
            <p:ph type="title"/>
          </p:nvPr>
        </p:nvSpPr>
        <p:spPr/>
        <p:txBody>
          <a:bodyPr/>
          <a:lstStyle/>
          <a:p>
            <a:r>
              <a:rPr lang="de-DE"/>
              <a:t>Quellenverzeichnis 3/3 </a:t>
            </a:r>
          </a:p>
        </p:txBody>
      </p:sp>
      <p:sp>
        <p:nvSpPr>
          <p:cNvPr id="3" name="Inhaltsplatzhalter 2">
            <a:extLst>
              <a:ext uri="{FF2B5EF4-FFF2-40B4-BE49-F238E27FC236}">
                <a16:creationId xmlns:a16="http://schemas.microsoft.com/office/drawing/2014/main" id="{2E1F9AC9-6FA5-364A-BDED-6589CC11D3D6}"/>
              </a:ext>
            </a:extLst>
          </p:cNvPr>
          <p:cNvSpPr>
            <a:spLocks noGrp="1"/>
          </p:cNvSpPr>
          <p:nvPr>
            <p:ph idx="1"/>
          </p:nvPr>
        </p:nvSpPr>
        <p:spPr>
          <a:xfrm>
            <a:off x="515938" y="1590676"/>
            <a:ext cx="11425767" cy="4848224"/>
          </a:xfrm>
        </p:spPr>
        <p:txBody>
          <a:bodyPr/>
          <a:lstStyle/>
          <a:p>
            <a:r>
              <a:rPr lang="de-DE" sz="800" kern="1200">
                <a:solidFill>
                  <a:srgbClr val="3B687F"/>
                </a:solidFill>
                <a:latin typeface="Arial" charset="0"/>
                <a:ea typeface="ＭＳ Ｐゴシック" charset="-128"/>
              </a:rPr>
              <a:t>Rat für Nachhaltige Entwicklung (Hrsg.) (2021a): Stand nachhaltigen Wirtschaftens in Deutschland. https://</a:t>
            </a:r>
            <a:r>
              <a:rPr lang="de-DE" sz="800" kern="1200" err="1">
                <a:solidFill>
                  <a:srgbClr val="3B687F"/>
                </a:solidFill>
                <a:latin typeface="Arial" charset="0"/>
                <a:ea typeface="ＭＳ Ｐゴシック" charset="-128"/>
              </a:rPr>
              <a:t>www.nachhaltigkeitsrat.de</a:t>
            </a:r>
            <a:r>
              <a:rPr lang="de-DE" sz="800" kern="1200">
                <a:solidFill>
                  <a:srgbClr val="3B687F"/>
                </a:solidFill>
                <a:latin typeface="Arial" charset="0"/>
                <a:ea typeface="ＭＳ Ｐゴシック" charset="-128"/>
              </a:rPr>
              <a:t>/</a:t>
            </a:r>
            <a:r>
              <a:rPr lang="de-DE" sz="800" kern="1200" err="1">
                <a:solidFill>
                  <a:srgbClr val="3B687F"/>
                </a:solidFill>
                <a:latin typeface="Arial" charset="0"/>
                <a:ea typeface="ＭＳ Ｐゴシック" charset="-128"/>
              </a:rPr>
              <a:t>wp</a:t>
            </a:r>
            <a:r>
              <a:rPr lang="de-DE" sz="800" kern="1200">
                <a:solidFill>
                  <a:srgbClr val="3B687F"/>
                </a:solidFill>
                <a:latin typeface="Arial" charset="0"/>
                <a:ea typeface="ＭＳ Ｐゴシック" charset="-128"/>
              </a:rPr>
              <a:t>-content/</a:t>
            </a:r>
            <a:r>
              <a:rPr lang="de-DE" sz="800" kern="1200" err="1">
                <a:solidFill>
                  <a:srgbClr val="3B687F"/>
                </a:solidFill>
                <a:latin typeface="Arial" charset="0"/>
                <a:ea typeface="ＭＳ Ｐゴシック" charset="-128"/>
              </a:rPr>
              <a:t>uploads</a:t>
            </a:r>
            <a:r>
              <a:rPr lang="de-DE" sz="800" kern="1200">
                <a:solidFill>
                  <a:srgbClr val="3B687F"/>
                </a:solidFill>
                <a:latin typeface="Arial" charset="0"/>
                <a:ea typeface="ＭＳ Ｐゴシック" charset="-128"/>
              </a:rPr>
              <a:t>/2021/05/2105012_Studie_Stand_nachhaltiges_Wirtschaften_Deutschland.pdf (Abruf am 09. September 2021). </a:t>
            </a:r>
          </a:p>
          <a:p>
            <a:r>
              <a:rPr lang="de-DE" sz="800" kern="1200">
                <a:solidFill>
                  <a:srgbClr val="3B687F"/>
                </a:solidFill>
                <a:latin typeface="Arial" charset="0"/>
                <a:ea typeface="ＭＳ Ｐゴシック" charset="-128"/>
              </a:rPr>
              <a:t>Rat für Nachhaltige Entwicklung (Hrsg.) (2021b): Nachrichten. Nachhaltiges Wirtschaften in Deutschland. Was wir (nicht) wissen. https://</a:t>
            </a:r>
            <a:r>
              <a:rPr lang="de-DE" sz="800" kern="1200" err="1">
                <a:solidFill>
                  <a:srgbClr val="3B687F"/>
                </a:solidFill>
                <a:latin typeface="Arial" charset="0"/>
                <a:ea typeface="ＭＳ Ｐゴシック" charset="-128"/>
              </a:rPr>
              <a:t>www.nachhaltigkeitsrat.de</a:t>
            </a:r>
            <a:r>
              <a:rPr lang="de-DE" sz="800" kern="1200">
                <a:solidFill>
                  <a:srgbClr val="3B687F"/>
                </a:solidFill>
                <a:latin typeface="Arial" charset="0"/>
                <a:ea typeface="ＭＳ Ｐゴシック" charset="-128"/>
              </a:rPr>
              <a:t>/aktuelles/nachhaltiges-wirtschaften-in-deutschland-was-wir-nicht-wissen/?</a:t>
            </a:r>
            <a:r>
              <a:rPr lang="de-DE" sz="800" kern="1200" err="1">
                <a:solidFill>
                  <a:srgbClr val="3B687F"/>
                </a:solidFill>
                <a:latin typeface="Arial" charset="0"/>
                <a:ea typeface="ＭＳ Ｐゴシック" charset="-128"/>
              </a:rPr>
              <a:t>cn-reloaded</a:t>
            </a:r>
            <a:r>
              <a:rPr lang="de-DE" sz="800" kern="1200">
                <a:solidFill>
                  <a:srgbClr val="3B687F"/>
                </a:solidFill>
                <a:latin typeface="Arial" charset="0"/>
                <a:ea typeface="ＭＳ Ｐゴシック" charset="-128"/>
              </a:rPr>
              <a:t>=1 (Abruf am 09. September 2021). </a:t>
            </a:r>
          </a:p>
          <a:p>
            <a:r>
              <a:rPr lang="de-DE" sz="800" kern="1200" err="1">
                <a:solidFill>
                  <a:srgbClr val="3B687F"/>
                </a:solidFill>
                <a:latin typeface="Arial" charset="0"/>
                <a:ea typeface="ＭＳ Ｐゴシック" charset="-128"/>
              </a:rPr>
              <a:t>Signify</a:t>
            </a:r>
            <a:r>
              <a:rPr lang="de-DE" sz="800" kern="1200">
                <a:solidFill>
                  <a:srgbClr val="3B687F"/>
                </a:solidFill>
                <a:latin typeface="Arial" charset="0"/>
                <a:ea typeface="ＭＳ Ｐゴシック" charset="-128"/>
              </a:rPr>
              <a:t> (2021): Philips </a:t>
            </a:r>
            <a:r>
              <a:rPr lang="de-DE" sz="800" kern="1200" err="1">
                <a:solidFill>
                  <a:srgbClr val="3B687F"/>
                </a:solidFill>
                <a:latin typeface="Arial" charset="0"/>
                <a:ea typeface="ＭＳ Ｐゴシック" charset="-128"/>
              </a:rPr>
              <a:t>Lighting</a:t>
            </a:r>
            <a:r>
              <a:rPr lang="de-DE" sz="800" kern="1200">
                <a:solidFill>
                  <a:srgbClr val="3B687F"/>
                </a:solidFill>
                <a:latin typeface="Arial" charset="0"/>
                <a:ea typeface="ＭＳ Ｐゴシック" charset="-128"/>
              </a:rPr>
              <a:t> </a:t>
            </a:r>
            <a:r>
              <a:rPr lang="de-DE" sz="800" kern="1200" err="1">
                <a:solidFill>
                  <a:srgbClr val="3B687F"/>
                </a:solidFill>
                <a:latin typeface="Arial" charset="0"/>
                <a:ea typeface="ＭＳ Ｐゴシック" charset="-128"/>
              </a:rPr>
              <a:t>Circular</a:t>
            </a:r>
            <a:r>
              <a:rPr lang="de-DE" sz="800" kern="1200">
                <a:solidFill>
                  <a:srgbClr val="3B687F"/>
                </a:solidFill>
                <a:latin typeface="Arial" charset="0"/>
                <a:ea typeface="ＭＳ Ｐゴシック" charset="-128"/>
              </a:rPr>
              <a:t> </a:t>
            </a:r>
            <a:r>
              <a:rPr lang="de-DE" sz="800" kern="1200" err="1">
                <a:solidFill>
                  <a:srgbClr val="3B687F"/>
                </a:solidFill>
                <a:latin typeface="Arial" charset="0"/>
                <a:ea typeface="ＭＳ Ｐゴシック" charset="-128"/>
              </a:rPr>
              <a:t>Lighting</a:t>
            </a:r>
            <a:r>
              <a:rPr lang="de-DE" sz="800" kern="1200">
                <a:solidFill>
                  <a:srgbClr val="3B687F"/>
                </a:solidFill>
                <a:latin typeface="Arial" charset="0"/>
                <a:ea typeface="ＭＳ Ｐゴシック" charset="-128"/>
              </a:rPr>
              <a:t> Service-Modell – Licht als Dienstleistung. https://</a:t>
            </a:r>
            <a:r>
              <a:rPr lang="de-DE" sz="800" kern="1200" err="1">
                <a:solidFill>
                  <a:srgbClr val="3B687F"/>
                </a:solidFill>
                <a:latin typeface="Arial" charset="0"/>
                <a:ea typeface="ＭＳ Ｐゴシック" charset="-128"/>
              </a:rPr>
              <a:t>www.signify.com</a:t>
            </a:r>
            <a:r>
              <a:rPr lang="de-DE" sz="800" kern="1200">
                <a:solidFill>
                  <a:srgbClr val="3B687F"/>
                </a:solidFill>
                <a:latin typeface="Arial" charset="0"/>
                <a:ea typeface="ＭＳ Ｐゴシック" charset="-128"/>
              </a:rPr>
              <a:t>/de-de/</a:t>
            </a:r>
            <a:r>
              <a:rPr lang="de-DE" sz="800" kern="1200" err="1">
                <a:solidFill>
                  <a:srgbClr val="3B687F"/>
                </a:solidFill>
                <a:latin typeface="Arial" charset="0"/>
                <a:ea typeface="ＭＳ Ｐゴシック" charset="-128"/>
              </a:rPr>
              <a:t>our</a:t>
            </a:r>
            <a:r>
              <a:rPr lang="de-DE" sz="800" kern="1200">
                <a:solidFill>
                  <a:srgbClr val="3B687F"/>
                </a:solidFill>
                <a:latin typeface="Arial" charset="0"/>
                <a:ea typeface="ＭＳ Ｐゴシック" charset="-128"/>
              </a:rPr>
              <a:t>-company/</a:t>
            </a:r>
            <a:r>
              <a:rPr lang="de-DE" sz="800" kern="1200" err="1">
                <a:solidFill>
                  <a:srgbClr val="3B687F"/>
                </a:solidFill>
                <a:latin typeface="Arial" charset="0"/>
                <a:ea typeface="ＭＳ Ｐゴシック" charset="-128"/>
              </a:rPr>
              <a:t>news</a:t>
            </a:r>
            <a:r>
              <a:rPr lang="de-DE" sz="800" kern="1200">
                <a:solidFill>
                  <a:srgbClr val="3B687F"/>
                </a:solidFill>
                <a:latin typeface="Arial" charset="0"/>
                <a:ea typeface="ＭＳ Ｐゴシック" charset="-128"/>
              </a:rPr>
              <a:t>/press-release-archive/2016/20161221-pacific-led-circular-lighting (Abruf am 09. September 2021). </a:t>
            </a:r>
          </a:p>
          <a:p>
            <a:r>
              <a:rPr lang="de-DE" sz="800" kern="1200">
                <a:solidFill>
                  <a:srgbClr val="3B687F"/>
                </a:solidFill>
                <a:latin typeface="Arial" charset="0"/>
                <a:ea typeface="ＭＳ Ｐゴシック" charset="-128"/>
              </a:rPr>
              <a:t>SPP (2021): </a:t>
            </a:r>
            <a:r>
              <a:rPr lang="de-DE" sz="800" kern="1200" err="1">
                <a:solidFill>
                  <a:srgbClr val="3B687F"/>
                </a:solidFill>
                <a:latin typeface="Arial" charset="0"/>
                <a:ea typeface="ＭＳ Ｐゴシック" charset="-128"/>
              </a:rPr>
              <a:t>Sustainable</a:t>
            </a:r>
            <a:r>
              <a:rPr lang="de-DE" sz="800" kern="1200">
                <a:solidFill>
                  <a:srgbClr val="3B687F"/>
                </a:solidFill>
                <a:latin typeface="Arial" charset="0"/>
                <a:ea typeface="ＭＳ Ｐゴシック" charset="-128"/>
              </a:rPr>
              <a:t> </a:t>
            </a:r>
            <a:r>
              <a:rPr lang="de-DE" sz="800" kern="1200" err="1">
                <a:solidFill>
                  <a:srgbClr val="3B687F"/>
                </a:solidFill>
                <a:latin typeface="Arial" charset="0"/>
                <a:ea typeface="ＭＳ Ｐゴシック" charset="-128"/>
              </a:rPr>
              <a:t>Procurement</a:t>
            </a:r>
            <a:r>
              <a:rPr lang="de-DE" sz="800" kern="1200">
                <a:solidFill>
                  <a:srgbClr val="3B687F"/>
                </a:solidFill>
                <a:latin typeface="Arial" charset="0"/>
                <a:ea typeface="ＭＳ Ｐゴシック" charset="-128"/>
              </a:rPr>
              <a:t> </a:t>
            </a:r>
            <a:r>
              <a:rPr lang="de-DE" sz="800" kern="1200" err="1">
                <a:solidFill>
                  <a:srgbClr val="3B687F"/>
                </a:solidFill>
                <a:latin typeface="Arial" charset="0"/>
                <a:ea typeface="ＭＳ Ｐゴシック" charset="-128"/>
              </a:rPr>
              <a:t>Pledge</a:t>
            </a:r>
            <a:r>
              <a:rPr lang="de-DE" sz="800" kern="1200">
                <a:solidFill>
                  <a:srgbClr val="3B687F"/>
                </a:solidFill>
                <a:latin typeface="Arial" charset="0"/>
                <a:ea typeface="ＭＳ Ｐゴシック" charset="-128"/>
              </a:rPr>
              <a:t>. </a:t>
            </a:r>
            <a:r>
              <a:rPr lang="de-DE" sz="800" kern="1200" err="1">
                <a:solidFill>
                  <a:srgbClr val="3B687F"/>
                </a:solidFill>
                <a:latin typeface="Arial" charset="0"/>
                <a:ea typeface="ＭＳ Ｐゴシック" charset="-128"/>
              </a:rPr>
              <a:t>Funding</a:t>
            </a:r>
            <a:r>
              <a:rPr lang="de-DE" sz="800" kern="1200">
                <a:solidFill>
                  <a:srgbClr val="3B687F"/>
                </a:solidFill>
                <a:latin typeface="Arial" charset="0"/>
                <a:ea typeface="ＭＳ Ｐゴシック" charset="-128"/>
              </a:rPr>
              <a:t> </a:t>
            </a:r>
            <a:r>
              <a:rPr lang="de-DE" sz="800" kern="1200" err="1">
                <a:solidFill>
                  <a:srgbClr val="3B687F"/>
                </a:solidFill>
                <a:latin typeface="Arial" charset="0"/>
                <a:ea typeface="ＭＳ Ｐゴシック" charset="-128"/>
              </a:rPr>
              <a:t>Sustainable</a:t>
            </a:r>
            <a:r>
              <a:rPr lang="de-DE" sz="800" kern="1200">
                <a:solidFill>
                  <a:srgbClr val="3B687F"/>
                </a:solidFill>
                <a:latin typeface="Arial" charset="0"/>
                <a:ea typeface="ＭＳ Ｐゴシック" charset="-128"/>
              </a:rPr>
              <a:t> </a:t>
            </a:r>
            <a:r>
              <a:rPr lang="de-DE" sz="800" kern="1200" err="1">
                <a:solidFill>
                  <a:srgbClr val="3B687F"/>
                </a:solidFill>
                <a:latin typeface="Arial" charset="0"/>
                <a:ea typeface="ＭＳ Ｐゴシック" charset="-128"/>
              </a:rPr>
              <a:t>Procurement</a:t>
            </a:r>
            <a:r>
              <a:rPr lang="de-DE" sz="800" kern="1200">
                <a:solidFill>
                  <a:srgbClr val="3B687F"/>
                </a:solidFill>
                <a:latin typeface="Arial" charset="0"/>
                <a:ea typeface="ＭＳ Ｐゴシック" charset="-128"/>
              </a:rPr>
              <a:t>. https://</a:t>
            </a:r>
            <a:r>
              <a:rPr lang="de-DE" sz="800" kern="1200" err="1">
                <a:solidFill>
                  <a:srgbClr val="3B687F"/>
                </a:solidFill>
                <a:latin typeface="Arial" charset="0"/>
                <a:ea typeface="ＭＳ Ｐゴシック" charset="-128"/>
              </a:rPr>
              <a:t>spp.earth</a:t>
            </a:r>
            <a:r>
              <a:rPr lang="de-DE" sz="800" kern="1200">
                <a:solidFill>
                  <a:srgbClr val="3B687F"/>
                </a:solidFill>
                <a:latin typeface="Arial" charset="0"/>
                <a:ea typeface="ＭＳ Ｐゴシック" charset="-128"/>
              </a:rPr>
              <a:t>/ (Abruf am 09. September 2021). </a:t>
            </a:r>
          </a:p>
          <a:p>
            <a:r>
              <a:rPr lang="de-DE" sz="800" kern="1200">
                <a:solidFill>
                  <a:srgbClr val="3B687F"/>
                </a:solidFill>
                <a:latin typeface="Arial" charset="0"/>
                <a:ea typeface="ＭＳ Ｐゴシック" charset="-128"/>
              </a:rPr>
              <a:t>SPP (2021a): </a:t>
            </a:r>
            <a:r>
              <a:rPr lang="de-DE" sz="800" kern="1200" err="1">
                <a:solidFill>
                  <a:srgbClr val="3B687F"/>
                </a:solidFill>
                <a:latin typeface="Arial" charset="0"/>
                <a:ea typeface="ＭＳ Ｐゴシック" charset="-128"/>
              </a:rPr>
              <a:t>Category</a:t>
            </a:r>
            <a:r>
              <a:rPr lang="de-DE" sz="800" kern="1200">
                <a:solidFill>
                  <a:srgbClr val="3B687F"/>
                </a:solidFill>
                <a:latin typeface="Arial" charset="0"/>
                <a:ea typeface="ＭＳ Ｐゴシック" charset="-128"/>
              </a:rPr>
              <a:t>: </a:t>
            </a:r>
            <a:r>
              <a:rPr lang="de-DE" sz="800" kern="1200" err="1">
                <a:solidFill>
                  <a:srgbClr val="3B687F"/>
                </a:solidFill>
                <a:latin typeface="Arial" charset="0"/>
                <a:ea typeface="ＭＳ Ｐゴシック" charset="-128"/>
              </a:rPr>
              <a:t>Supplier</a:t>
            </a:r>
            <a:r>
              <a:rPr lang="de-DE" sz="800" kern="1200">
                <a:solidFill>
                  <a:srgbClr val="3B687F"/>
                </a:solidFill>
                <a:latin typeface="Arial" charset="0"/>
                <a:ea typeface="ＭＳ Ｐゴシック" charset="-128"/>
              </a:rPr>
              <a:t> Engagement. https://</a:t>
            </a:r>
            <a:r>
              <a:rPr lang="de-DE" sz="800" kern="1200" err="1">
                <a:solidFill>
                  <a:srgbClr val="3B687F"/>
                </a:solidFill>
                <a:latin typeface="Arial" charset="0"/>
                <a:ea typeface="ＭＳ Ｐゴシック" charset="-128"/>
              </a:rPr>
              <a:t>spp.earth</a:t>
            </a:r>
            <a:r>
              <a:rPr lang="de-DE" sz="800" kern="1200">
                <a:solidFill>
                  <a:srgbClr val="3B687F"/>
                </a:solidFill>
                <a:latin typeface="Arial" charset="0"/>
                <a:ea typeface="ＭＳ Ｐゴシック" charset="-128"/>
              </a:rPr>
              <a:t>/</a:t>
            </a:r>
            <a:r>
              <a:rPr lang="de-DE" sz="800" kern="1200" err="1">
                <a:solidFill>
                  <a:srgbClr val="3B687F"/>
                </a:solidFill>
                <a:latin typeface="Arial" charset="0"/>
                <a:ea typeface="ＭＳ Ｐゴシック" charset="-128"/>
              </a:rPr>
              <a:t>challenges</a:t>
            </a:r>
            <a:r>
              <a:rPr lang="de-DE" sz="800" kern="1200">
                <a:solidFill>
                  <a:srgbClr val="3B687F"/>
                </a:solidFill>
                <a:latin typeface="Arial" charset="0"/>
                <a:ea typeface="ＭＳ Ｐゴシック" charset="-128"/>
              </a:rPr>
              <a:t>/</a:t>
            </a:r>
            <a:r>
              <a:rPr lang="de-DE" sz="800" kern="1200" err="1">
                <a:solidFill>
                  <a:srgbClr val="3B687F"/>
                </a:solidFill>
                <a:latin typeface="Arial" charset="0"/>
                <a:ea typeface="ＭＳ Ｐゴシック" charset="-128"/>
              </a:rPr>
              <a:t>category</a:t>
            </a:r>
            <a:r>
              <a:rPr lang="de-DE" sz="800" kern="1200">
                <a:solidFill>
                  <a:srgbClr val="3B687F"/>
                </a:solidFill>
                <a:latin typeface="Arial" charset="0"/>
                <a:ea typeface="ＭＳ Ｐゴシック" charset="-128"/>
              </a:rPr>
              <a:t>/</a:t>
            </a:r>
            <a:r>
              <a:rPr lang="de-DE" sz="800" kern="1200" err="1">
                <a:solidFill>
                  <a:srgbClr val="3B687F"/>
                </a:solidFill>
                <a:latin typeface="Arial" charset="0"/>
                <a:ea typeface="ＭＳ Ｐゴシック" charset="-128"/>
              </a:rPr>
              <a:t>challenges</a:t>
            </a:r>
            <a:r>
              <a:rPr lang="de-DE" sz="800" kern="1200">
                <a:solidFill>
                  <a:srgbClr val="3B687F"/>
                </a:solidFill>
                <a:latin typeface="Arial" charset="0"/>
                <a:ea typeface="ＭＳ Ｐゴシック" charset="-128"/>
              </a:rPr>
              <a:t>/4_supplier-engagement/ (Abruf am 09. September 2021). </a:t>
            </a:r>
          </a:p>
          <a:p>
            <a:r>
              <a:rPr lang="de-DE" sz="800" kern="1200">
                <a:solidFill>
                  <a:srgbClr val="3B687F"/>
                </a:solidFill>
                <a:latin typeface="Arial" charset="0"/>
                <a:ea typeface="ＭＳ Ｐゴシック" charset="-128"/>
              </a:rPr>
              <a:t>SPP (2021b): </a:t>
            </a:r>
            <a:r>
              <a:rPr lang="de-DE" sz="800" kern="1200" err="1">
                <a:solidFill>
                  <a:srgbClr val="3B687F"/>
                </a:solidFill>
                <a:latin typeface="Arial" charset="0"/>
                <a:ea typeface="ＭＳ Ｐゴシック" charset="-128"/>
              </a:rPr>
              <a:t>Category</a:t>
            </a:r>
            <a:r>
              <a:rPr lang="de-DE" sz="800" kern="1200">
                <a:solidFill>
                  <a:srgbClr val="3B687F"/>
                </a:solidFill>
                <a:latin typeface="Arial" charset="0"/>
                <a:ea typeface="ＭＳ Ｐゴシック" charset="-128"/>
              </a:rPr>
              <a:t>: </a:t>
            </a:r>
            <a:r>
              <a:rPr lang="de-DE" sz="800" kern="1200" err="1">
                <a:solidFill>
                  <a:srgbClr val="3B687F"/>
                </a:solidFill>
                <a:latin typeface="Arial" charset="0"/>
                <a:ea typeface="ＭＳ Ｐゴシック" charset="-128"/>
              </a:rPr>
              <a:t>Metrics</a:t>
            </a:r>
            <a:r>
              <a:rPr lang="de-DE" sz="800" kern="1200">
                <a:solidFill>
                  <a:srgbClr val="3B687F"/>
                </a:solidFill>
                <a:latin typeface="Arial" charset="0"/>
                <a:ea typeface="ＭＳ Ｐゴシック" charset="-128"/>
              </a:rPr>
              <a:t> </a:t>
            </a:r>
            <a:r>
              <a:rPr lang="de-DE" sz="800" kern="1200" err="1">
                <a:solidFill>
                  <a:srgbClr val="3B687F"/>
                </a:solidFill>
                <a:latin typeface="Arial" charset="0"/>
                <a:ea typeface="ＭＳ Ｐゴシック" charset="-128"/>
              </a:rPr>
              <a:t>for</a:t>
            </a:r>
            <a:r>
              <a:rPr lang="de-DE" sz="800" kern="1200">
                <a:solidFill>
                  <a:srgbClr val="3B687F"/>
                </a:solidFill>
                <a:latin typeface="Arial" charset="0"/>
                <a:ea typeface="ＭＳ Ｐゴシック" charset="-128"/>
              </a:rPr>
              <a:t> </a:t>
            </a:r>
            <a:r>
              <a:rPr lang="de-DE" sz="800" kern="1200" err="1">
                <a:solidFill>
                  <a:srgbClr val="3B687F"/>
                </a:solidFill>
                <a:latin typeface="Arial" charset="0"/>
                <a:ea typeface="ＭＳ Ｐゴシック" charset="-128"/>
              </a:rPr>
              <a:t>Sustainable</a:t>
            </a:r>
            <a:r>
              <a:rPr lang="de-DE" sz="800" kern="1200">
                <a:solidFill>
                  <a:srgbClr val="3B687F"/>
                </a:solidFill>
                <a:latin typeface="Arial" charset="0"/>
                <a:ea typeface="ＭＳ Ｐゴシック" charset="-128"/>
              </a:rPr>
              <a:t> </a:t>
            </a:r>
            <a:r>
              <a:rPr lang="de-DE" sz="800" kern="1200" err="1">
                <a:solidFill>
                  <a:srgbClr val="3B687F"/>
                </a:solidFill>
                <a:latin typeface="Arial" charset="0"/>
                <a:ea typeface="ＭＳ Ｐゴシック" charset="-128"/>
              </a:rPr>
              <a:t>Procurement</a:t>
            </a:r>
            <a:r>
              <a:rPr lang="de-DE" sz="800" kern="1200">
                <a:solidFill>
                  <a:srgbClr val="3B687F"/>
                </a:solidFill>
                <a:latin typeface="Arial" charset="0"/>
                <a:ea typeface="ＭＳ Ｐゴシック" charset="-128"/>
              </a:rPr>
              <a:t>. https://</a:t>
            </a:r>
            <a:r>
              <a:rPr lang="de-DE" sz="800" kern="1200" err="1">
                <a:solidFill>
                  <a:srgbClr val="3B687F"/>
                </a:solidFill>
                <a:latin typeface="Arial" charset="0"/>
                <a:ea typeface="ＭＳ Ｐゴシック" charset="-128"/>
              </a:rPr>
              <a:t>spp.earth</a:t>
            </a:r>
            <a:r>
              <a:rPr lang="de-DE" sz="800" kern="1200">
                <a:solidFill>
                  <a:srgbClr val="3B687F"/>
                </a:solidFill>
                <a:latin typeface="Arial" charset="0"/>
                <a:ea typeface="ＭＳ Ｐゴシック" charset="-128"/>
              </a:rPr>
              <a:t>/</a:t>
            </a:r>
            <a:r>
              <a:rPr lang="de-DE" sz="800" kern="1200" err="1">
                <a:solidFill>
                  <a:srgbClr val="3B687F"/>
                </a:solidFill>
                <a:latin typeface="Arial" charset="0"/>
                <a:ea typeface="ＭＳ Ｐゴシック" charset="-128"/>
              </a:rPr>
              <a:t>challenges</a:t>
            </a:r>
            <a:r>
              <a:rPr lang="de-DE" sz="800" kern="1200">
                <a:solidFill>
                  <a:srgbClr val="3B687F"/>
                </a:solidFill>
                <a:latin typeface="Arial" charset="0"/>
                <a:ea typeface="ＭＳ Ｐゴシック" charset="-128"/>
              </a:rPr>
              <a:t>/</a:t>
            </a:r>
            <a:r>
              <a:rPr lang="de-DE" sz="800" kern="1200" err="1">
                <a:solidFill>
                  <a:srgbClr val="3B687F"/>
                </a:solidFill>
                <a:latin typeface="Arial" charset="0"/>
                <a:ea typeface="ＭＳ Ｐゴシック" charset="-128"/>
              </a:rPr>
              <a:t>category</a:t>
            </a:r>
            <a:r>
              <a:rPr lang="de-DE" sz="800" kern="1200">
                <a:solidFill>
                  <a:srgbClr val="3B687F"/>
                </a:solidFill>
                <a:latin typeface="Arial" charset="0"/>
                <a:ea typeface="ＭＳ Ｐゴシック" charset="-128"/>
              </a:rPr>
              <a:t>/</a:t>
            </a:r>
            <a:r>
              <a:rPr lang="de-DE" sz="800" kern="1200" err="1">
                <a:solidFill>
                  <a:srgbClr val="3B687F"/>
                </a:solidFill>
                <a:latin typeface="Arial" charset="0"/>
                <a:ea typeface="ＭＳ Ｐゴシック" charset="-128"/>
              </a:rPr>
              <a:t>challenges</a:t>
            </a:r>
            <a:r>
              <a:rPr lang="de-DE" sz="800" kern="1200">
                <a:solidFill>
                  <a:srgbClr val="3B687F"/>
                </a:solidFill>
                <a:latin typeface="Arial" charset="0"/>
                <a:ea typeface="ＭＳ Ｐゴシック" charset="-128"/>
              </a:rPr>
              <a:t>/6_metrics/ (Abruf am 09. September 2021). </a:t>
            </a:r>
          </a:p>
          <a:p>
            <a:r>
              <a:rPr lang="de-DE" sz="800" kern="1200">
                <a:solidFill>
                  <a:srgbClr val="3B687F"/>
                </a:solidFill>
                <a:latin typeface="Arial" charset="0"/>
                <a:ea typeface="ＭＳ Ｐゴシック" charset="-128"/>
              </a:rPr>
              <a:t>SPP (2021c): </a:t>
            </a:r>
            <a:r>
              <a:rPr lang="de-DE" sz="800" kern="1200" err="1">
                <a:solidFill>
                  <a:srgbClr val="3B687F"/>
                </a:solidFill>
                <a:latin typeface="Arial" charset="0"/>
                <a:ea typeface="ＭＳ Ｐゴシック" charset="-128"/>
              </a:rPr>
              <a:t>Category</a:t>
            </a:r>
            <a:r>
              <a:rPr lang="de-DE" sz="800" kern="1200">
                <a:solidFill>
                  <a:srgbClr val="3B687F"/>
                </a:solidFill>
                <a:latin typeface="Arial" charset="0"/>
                <a:ea typeface="ＭＳ Ｐゴシック" charset="-128"/>
              </a:rPr>
              <a:t>: Technology. https://</a:t>
            </a:r>
            <a:r>
              <a:rPr lang="de-DE" sz="800" kern="1200" err="1">
                <a:solidFill>
                  <a:srgbClr val="3B687F"/>
                </a:solidFill>
                <a:latin typeface="Arial" charset="0"/>
                <a:ea typeface="ＭＳ Ｐゴシック" charset="-128"/>
              </a:rPr>
              <a:t>spp.earth</a:t>
            </a:r>
            <a:r>
              <a:rPr lang="de-DE" sz="800" kern="1200">
                <a:solidFill>
                  <a:srgbClr val="3B687F"/>
                </a:solidFill>
                <a:latin typeface="Arial" charset="0"/>
                <a:ea typeface="ＭＳ Ｐゴシック" charset="-128"/>
              </a:rPr>
              <a:t>/</a:t>
            </a:r>
            <a:r>
              <a:rPr lang="de-DE" sz="800" kern="1200" err="1">
                <a:solidFill>
                  <a:srgbClr val="3B687F"/>
                </a:solidFill>
                <a:latin typeface="Arial" charset="0"/>
                <a:ea typeface="ＭＳ Ｐゴシック" charset="-128"/>
              </a:rPr>
              <a:t>challenges</a:t>
            </a:r>
            <a:r>
              <a:rPr lang="de-DE" sz="800" kern="1200">
                <a:solidFill>
                  <a:srgbClr val="3B687F"/>
                </a:solidFill>
                <a:latin typeface="Arial" charset="0"/>
                <a:ea typeface="ＭＳ Ｐゴシック" charset="-128"/>
              </a:rPr>
              <a:t>/</a:t>
            </a:r>
            <a:r>
              <a:rPr lang="de-DE" sz="800" kern="1200" err="1">
                <a:solidFill>
                  <a:srgbClr val="3B687F"/>
                </a:solidFill>
                <a:latin typeface="Arial" charset="0"/>
                <a:ea typeface="ＭＳ Ｐゴシック" charset="-128"/>
              </a:rPr>
              <a:t>category</a:t>
            </a:r>
            <a:r>
              <a:rPr lang="de-DE" sz="800" kern="1200">
                <a:solidFill>
                  <a:srgbClr val="3B687F"/>
                </a:solidFill>
                <a:latin typeface="Arial" charset="0"/>
                <a:ea typeface="ＭＳ Ｐゴシック" charset="-128"/>
              </a:rPr>
              <a:t>/</a:t>
            </a:r>
            <a:r>
              <a:rPr lang="de-DE" sz="800" kern="1200" err="1">
                <a:solidFill>
                  <a:srgbClr val="3B687F"/>
                </a:solidFill>
                <a:latin typeface="Arial" charset="0"/>
                <a:ea typeface="ＭＳ Ｐゴシック" charset="-128"/>
              </a:rPr>
              <a:t>challenges</a:t>
            </a:r>
            <a:r>
              <a:rPr lang="de-DE" sz="800" kern="1200">
                <a:solidFill>
                  <a:srgbClr val="3B687F"/>
                </a:solidFill>
                <a:latin typeface="Arial" charset="0"/>
                <a:ea typeface="ＭＳ Ｐゴシック" charset="-128"/>
              </a:rPr>
              <a:t>/5_technology/ (Abruf am 09. September 2021). </a:t>
            </a:r>
          </a:p>
          <a:p>
            <a:r>
              <a:rPr lang="de-DE" sz="800" kern="1200">
                <a:solidFill>
                  <a:srgbClr val="3B687F"/>
                </a:solidFill>
                <a:latin typeface="Arial" charset="0"/>
                <a:ea typeface="ＭＳ Ｐゴシック" charset="-128"/>
              </a:rPr>
              <a:t>SPP (2021d): </a:t>
            </a:r>
            <a:r>
              <a:rPr lang="de-DE" sz="800" kern="1200" err="1">
                <a:solidFill>
                  <a:srgbClr val="3B687F"/>
                </a:solidFill>
                <a:latin typeface="Arial" charset="0"/>
                <a:ea typeface="ＭＳ Ｐゴシック" charset="-128"/>
              </a:rPr>
              <a:t>Introduction</a:t>
            </a:r>
            <a:r>
              <a:rPr lang="de-DE" sz="800" kern="1200">
                <a:solidFill>
                  <a:srgbClr val="3B687F"/>
                </a:solidFill>
                <a:latin typeface="Arial" charset="0"/>
                <a:ea typeface="ＭＳ Ｐゴシック" charset="-128"/>
              </a:rPr>
              <a:t> Videos </a:t>
            </a:r>
            <a:r>
              <a:rPr lang="de-DE" sz="800" kern="1200" err="1">
                <a:solidFill>
                  <a:srgbClr val="3B687F"/>
                </a:solidFill>
                <a:latin typeface="Arial" charset="0"/>
                <a:ea typeface="ＭＳ Ｐゴシック" charset="-128"/>
              </a:rPr>
              <a:t>and</a:t>
            </a:r>
            <a:r>
              <a:rPr lang="de-DE" sz="800" kern="1200">
                <a:solidFill>
                  <a:srgbClr val="3B687F"/>
                </a:solidFill>
                <a:latin typeface="Arial" charset="0"/>
                <a:ea typeface="ＭＳ Ｐゴシック" charset="-128"/>
              </a:rPr>
              <a:t> Case </a:t>
            </a:r>
            <a:r>
              <a:rPr lang="de-DE" sz="800" kern="1200" err="1">
                <a:solidFill>
                  <a:srgbClr val="3B687F"/>
                </a:solidFill>
                <a:latin typeface="Arial" charset="0"/>
                <a:ea typeface="ＭＳ Ｐゴシック" charset="-128"/>
              </a:rPr>
              <a:t>Examples</a:t>
            </a:r>
            <a:r>
              <a:rPr lang="de-DE" sz="800" kern="1200">
                <a:solidFill>
                  <a:srgbClr val="3B687F"/>
                </a:solidFill>
                <a:latin typeface="Arial" charset="0"/>
                <a:ea typeface="ＭＳ Ｐゴシック" charset="-128"/>
              </a:rPr>
              <a:t> </a:t>
            </a:r>
            <a:r>
              <a:rPr lang="de-DE" sz="800" kern="1200" err="1">
                <a:solidFill>
                  <a:srgbClr val="3B687F"/>
                </a:solidFill>
                <a:latin typeface="Arial" charset="0"/>
                <a:ea typeface="ＭＳ Ｐゴシック" charset="-128"/>
              </a:rPr>
              <a:t>about</a:t>
            </a:r>
            <a:r>
              <a:rPr lang="de-DE" sz="800" kern="1200">
                <a:solidFill>
                  <a:srgbClr val="3B687F"/>
                </a:solidFill>
                <a:latin typeface="Arial" charset="0"/>
                <a:ea typeface="ＭＳ Ｐゴシック" charset="-128"/>
              </a:rPr>
              <a:t> </a:t>
            </a:r>
            <a:r>
              <a:rPr lang="de-DE" sz="800" kern="1200" err="1">
                <a:solidFill>
                  <a:srgbClr val="3B687F"/>
                </a:solidFill>
                <a:latin typeface="Arial" charset="0"/>
                <a:ea typeface="ＭＳ Ｐゴシック" charset="-128"/>
              </a:rPr>
              <a:t>the</a:t>
            </a:r>
            <a:r>
              <a:rPr lang="de-DE" sz="800" kern="1200">
                <a:solidFill>
                  <a:srgbClr val="3B687F"/>
                </a:solidFill>
                <a:latin typeface="Arial" charset="0"/>
                <a:ea typeface="ＭＳ Ｐゴシック" charset="-128"/>
              </a:rPr>
              <a:t> </a:t>
            </a:r>
            <a:r>
              <a:rPr lang="de-DE" sz="800" kern="1200" err="1">
                <a:solidFill>
                  <a:srgbClr val="3B687F"/>
                </a:solidFill>
                <a:latin typeface="Arial" charset="0"/>
                <a:ea typeface="ＭＳ Ｐゴシック" charset="-128"/>
              </a:rPr>
              <a:t>Circular</a:t>
            </a:r>
            <a:r>
              <a:rPr lang="de-DE" sz="800" kern="1200">
                <a:solidFill>
                  <a:srgbClr val="3B687F"/>
                </a:solidFill>
                <a:latin typeface="Arial" charset="0"/>
                <a:ea typeface="ＭＳ Ｐゴシック" charset="-128"/>
              </a:rPr>
              <a:t> </a:t>
            </a:r>
            <a:r>
              <a:rPr lang="de-DE" sz="800" kern="1200" err="1">
                <a:solidFill>
                  <a:srgbClr val="3B687F"/>
                </a:solidFill>
                <a:latin typeface="Arial" charset="0"/>
                <a:ea typeface="ＭＳ Ｐゴシック" charset="-128"/>
              </a:rPr>
              <a:t>Econoymyhttps</a:t>
            </a:r>
            <a:r>
              <a:rPr lang="de-DE" sz="800" kern="1200">
                <a:solidFill>
                  <a:srgbClr val="3B687F"/>
                </a:solidFill>
                <a:latin typeface="Arial" charset="0"/>
                <a:ea typeface="ＭＳ Ｐゴシック" charset="-128"/>
              </a:rPr>
              <a:t>://</a:t>
            </a:r>
            <a:r>
              <a:rPr lang="de-DE" sz="800" kern="1200" err="1">
                <a:solidFill>
                  <a:srgbClr val="3B687F"/>
                </a:solidFill>
                <a:latin typeface="Arial" charset="0"/>
                <a:ea typeface="ＭＳ Ｐゴシック" charset="-128"/>
              </a:rPr>
              <a:t>spp.earth</a:t>
            </a:r>
            <a:r>
              <a:rPr lang="de-DE" sz="800" kern="1200">
                <a:solidFill>
                  <a:srgbClr val="3B687F"/>
                </a:solidFill>
                <a:latin typeface="Arial" charset="0"/>
                <a:ea typeface="ＭＳ Ｐゴシック" charset="-128"/>
              </a:rPr>
              <a:t>/</a:t>
            </a:r>
            <a:r>
              <a:rPr lang="de-DE" sz="800" kern="1200" err="1">
                <a:solidFill>
                  <a:srgbClr val="3B687F"/>
                </a:solidFill>
                <a:latin typeface="Arial" charset="0"/>
                <a:ea typeface="ＭＳ Ｐゴシック" charset="-128"/>
              </a:rPr>
              <a:t>challenges</a:t>
            </a:r>
            <a:r>
              <a:rPr lang="de-DE" sz="800" kern="1200">
                <a:solidFill>
                  <a:srgbClr val="3B687F"/>
                </a:solidFill>
                <a:latin typeface="Arial" charset="0"/>
                <a:ea typeface="ＭＳ Ｐゴシック" charset="-128"/>
              </a:rPr>
              <a:t>/</a:t>
            </a:r>
            <a:r>
              <a:rPr lang="de-DE" sz="800" kern="1200" err="1">
                <a:solidFill>
                  <a:srgbClr val="3B687F"/>
                </a:solidFill>
                <a:latin typeface="Arial" charset="0"/>
                <a:ea typeface="ＭＳ Ｐゴシック" charset="-128"/>
              </a:rPr>
              <a:t>introduction</a:t>
            </a:r>
            <a:r>
              <a:rPr lang="de-DE" sz="800" kern="1200">
                <a:solidFill>
                  <a:srgbClr val="3B687F"/>
                </a:solidFill>
                <a:latin typeface="Arial" charset="0"/>
                <a:ea typeface="ＭＳ Ｐゴシック" charset="-128"/>
              </a:rPr>
              <a:t>-videos-</a:t>
            </a:r>
            <a:r>
              <a:rPr lang="de-DE" sz="800" kern="1200" err="1">
                <a:solidFill>
                  <a:srgbClr val="3B687F"/>
                </a:solidFill>
                <a:latin typeface="Arial" charset="0"/>
                <a:ea typeface="ＭＳ Ｐゴシック" charset="-128"/>
              </a:rPr>
              <a:t>case</a:t>
            </a:r>
            <a:r>
              <a:rPr lang="de-DE" sz="800" kern="1200">
                <a:solidFill>
                  <a:srgbClr val="3B687F"/>
                </a:solidFill>
                <a:latin typeface="Arial" charset="0"/>
                <a:ea typeface="ＭＳ Ｐゴシック" charset="-128"/>
              </a:rPr>
              <a:t>-</a:t>
            </a:r>
            <a:r>
              <a:rPr lang="de-DE" sz="800" kern="1200" err="1">
                <a:solidFill>
                  <a:srgbClr val="3B687F"/>
                </a:solidFill>
                <a:latin typeface="Arial" charset="0"/>
                <a:ea typeface="ＭＳ Ｐゴシック" charset="-128"/>
              </a:rPr>
              <a:t>examples-about-the-circular-economy</a:t>
            </a:r>
            <a:r>
              <a:rPr lang="de-DE" sz="800" kern="1200">
                <a:solidFill>
                  <a:srgbClr val="3B687F"/>
                </a:solidFill>
                <a:latin typeface="Arial" charset="0"/>
                <a:ea typeface="ＭＳ Ｐゴシック" charset="-128"/>
              </a:rPr>
              <a:t>/ (Abruf am 09. September 2021) </a:t>
            </a:r>
          </a:p>
          <a:p>
            <a:r>
              <a:rPr lang="de-DE" sz="800" kern="1200">
                <a:solidFill>
                  <a:srgbClr val="3B687F"/>
                </a:solidFill>
                <a:latin typeface="Arial" charset="0"/>
                <a:ea typeface="ＭＳ Ｐゴシック" charset="-128"/>
              </a:rPr>
              <a:t>SPP (2021e): An </a:t>
            </a:r>
            <a:r>
              <a:rPr lang="de-DE" sz="800" kern="1200" err="1">
                <a:solidFill>
                  <a:srgbClr val="3B687F"/>
                </a:solidFill>
                <a:latin typeface="Arial" charset="0"/>
                <a:ea typeface="ＭＳ Ｐゴシック" charset="-128"/>
              </a:rPr>
              <a:t>outstanding</a:t>
            </a:r>
            <a:r>
              <a:rPr lang="de-DE" sz="800" kern="1200">
                <a:solidFill>
                  <a:srgbClr val="3B687F"/>
                </a:solidFill>
                <a:latin typeface="Arial" charset="0"/>
                <a:ea typeface="ＭＳ Ｐゴシック" charset="-128"/>
              </a:rPr>
              <a:t> </a:t>
            </a:r>
            <a:r>
              <a:rPr lang="de-DE" sz="800" kern="1200" err="1">
                <a:solidFill>
                  <a:srgbClr val="3B687F"/>
                </a:solidFill>
                <a:latin typeface="Arial" charset="0"/>
                <a:ea typeface="ＭＳ Ｐゴシック" charset="-128"/>
              </a:rPr>
              <a:t>case</a:t>
            </a:r>
            <a:r>
              <a:rPr lang="de-DE" sz="800" kern="1200">
                <a:solidFill>
                  <a:srgbClr val="3B687F"/>
                </a:solidFill>
                <a:latin typeface="Arial" charset="0"/>
                <a:ea typeface="ＭＳ Ｐゴシック" charset="-128"/>
              </a:rPr>
              <a:t> </a:t>
            </a:r>
            <a:r>
              <a:rPr lang="de-DE" sz="800" kern="1200" err="1">
                <a:solidFill>
                  <a:srgbClr val="3B687F"/>
                </a:solidFill>
                <a:latin typeface="Arial" charset="0"/>
                <a:ea typeface="ＭＳ Ｐゴシック" charset="-128"/>
              </a:rPr>
              <a:t>example</a:t>
            </a:r>
            <a:r>
              <a:rPr lang="de-DE" sz="800" kern="1200">
                <a:solidFill>
                  <a:srgbClr val="3B687F"/>
                </a:solidFill>
                <a:latin typeface="Arial" charset="0"/>
                <a:ea typeface="ＭＳ Ｐゴシック" charset="-128"/>
              </a:rPr>
              <a:t> </a:t>
            </a:r>
            <a:r>
              <a:rPr lang="de-DE" sz="800" kern="1200" err="1">
                <a:solidFill>
                  <a:srgbClr val="3B687F"/>
                </a:solidFill>
                <a:latin typeface="Arial" charset="0"/>
                <a:ea typeface="ＭＳ Ｐゴシック" charset="-128"/>
              </a:rPr>
              <a:t>for</a:t>
            </a:r>
            <a:r>
              <a:rPr lang="de-DE" sz="800" kern="1200">
                <a:solidFill>
                  <a:srgbClr val="3B687F"/>
                </a:solidFill>
                <a:latin typeface="Arial" charset="0"/>
                <a:ea typeface="ＭＳ Ｐゴシック" charset="-128"/>
              </a:rPr>
              <a:t> </a:t>
            </a:r>
            <a:r>
              <a:rPr lang="de-DE" sz="800" kern="1200" err="1">
                <a:solidFill>
                  <a:srgbClr val="3B687F"/>
                </a:solidFill>
                <a:latin typeface="Arial" charset="0"/>
                <a:ea typeface="ＭＳ Ｐゴシック" charset="-128"/>
              </a:rPr>
              <a:t>circular</a:t>
            </a:r>
            <a:r>
              <a:rPr lang="de-DE" sz="800" kern="1200">
                <a:solidFill>
                  <a:srgbClr val="3B687F"/>
                </a:solidFill>
                <a:latin typeface="Arial" charset="0"/>
                <a:ea typeface="ＭＳ Ｐゴシック" charset="-128"/>
              </a:rPr>
              <a:t> </a:t>
            </a:r>
            <a:r>
              <a:rPr lang="de-DE" sz="800" kern="1200" err="1">
                <a:solidFill>
                  <a:srgbClr val="3B687F"/>
                </a:solidFill>
                <a:latin typeface="Arial" charset="0"/>
                <a:ea typeface="ＭＳ Ｐゴシック" charset="-128"/>
              </a:rPr>
              <a:t>value</a:t>
            </a:r>
            <a:r>
              <a:rPr lang="de-DE" sz="800" kern="1200">
                <a:solidFill>
                  <a:srgbClr val="3B687F"/>
                </a:solidFill>
                <a:latin typeface="Arial" charset="0"/>
                <a:ea typeface="ＭＳ Ｐゴシック" charset="-128"/>
              </a:rPr>
              <a:t> </a:t>
            </a:r>
            <a:r>
              <a:rPr lang="de-DE" sz="800" kern="1200" err="1">
                <a:solidFill>
                  <a:srgbClr val="3B687F"/>
                </a:solidFill>
                <a:latin typeface="Arial" charset="0"/>
                <a:ea typeface="ＭＳ Ｐゴシック" charset="-128"/>
              </a:rPr>
              <a:t>chain</a:t>
            </a:r>
            <a:r>
              <a:rPr lang="de-DE" sz="800" kern="1200">
                <a:solidFill>
                  <a:srgbClr val="3B687F"/>
                </a:solidFill>
                <a:latin typeface="Arial" charset="0"/>
                <a:ea typeface="ＭＳ Ｐゴシック" charset="-128"/>
              </a:rPr>
              <a:t> </a:t>
            </a:r>
            <a:r>
              <a:rPr lang="de-DE" sz="800" kern="1200" err="1">
                <a:solidFill>
                  <a:srgbClr val="3B687F"/>
                </a:solidFill>
                <a:latin typeface="Arial" charset="0"/>
                <a:ea typeface="ＭＳ Ｐゴシック" charset="-128"/>
              </a:rPr>
              <a:t>solutions</a:t>
            </a:r>
            <a:r>
              <a:rPr lang="de-DE" sz="800" kern="1200">
                <a:solidFill>
                  <a:srgbClr val="3B687F"/>
                </a:solidFill>
                <a:latin typeface="Arial" charset="0"/>
                <a:ea typeface="ＭＳ Ｐゴシック" charset="-128"/>
              </a:rPr>
              <a:t>. https://</a:t>
            </a:r>
            <a:r>
              <a:rPr lang="de-DE" sz="800" kern="1200" err="1">
                <a:solidFill>
                  <a:srgbClr val="3B687F"/>
                </a:solidFill>
                <a:latin typeface="Arial" charset="0"/>
                <a:ea typeface="ＭＳ Ｐゴシック" charset="-128"/>
              </a:rPr>
              <a:t>spp.earth</a:t>
            </a:r>
            <a:r>
              <a:rPr lang="de-DE" sz="800" kern="1200">
                <a:solidFill>
                  <a:srgbClr val="3B687F"/>
                </a:solidFill>
                <a:latin typeface="Arial" charset="0"/>
                <a:ea typeface="ＭＳ Ｐゴシック" charset="-128"/>
              </a:rPr>
              <a:t>/</a:t>
            </a:r>
            <a:r>
              <a:rPr lang="de-DE" sz="800" kern="1200" err="1">
                <a:solidFill>
                  <a:srgbClr val="3B687F"/>
                </a:solidFill>
                <a:latin typeface="Arial" charset="0"/>
                <a:ea typeface="ＭＳ Ｐゴシック" charset="-128"/>
              </a:rPr>
              <a:t>challenges</a:t>
            </a:r>
            <a:r>
              <a:rPr lang="de-DE" sz="800" kern="1200">
                <a:solidFill>
                  <a:srgbClr val="3B687F"/>
                </a:solidFill>
                <a:latin typeface="Arial" charset="0"/>
                <a:ea typeface="ＭＳ Ｐゴシック" charset="-128"/>
              </a:rPr>
              <a:t>/an-</a:t>
            </a:r>
            <a:r>
              <a:rPr lang="de-DE" sz="800" kern="1200" err="1">
                <a:solidFill>
                  <a:srgbClr val="3B687F"/>
                </a:solidFill>
                <a:latin typeface="Arial" charset="0"/>
                <a:ea typeface="ＭＳ Ｐゴシック" charset="-128"/>
              </a:rPr>
              <a:t>outstanding</a:t>
            </a:r>
            <a:r>
              <a:rPr lang="de-DE" sz="800" kern="1200">
                <a:solidFill>
                  <a:srgbClr val="3B687F"/>
                </a:solidFill>
                <a:latin typeface="Arial" charset="0"/>
                <a:ea typeface="ＭＳ Ｐゴシック" charset="-128"/>
              </a:rPr>
              <a:t>-</a:t>
            </a:r>
            <a:r>
              <a:rPr lang="de-DE" sz="800" kern="1200" err="1">
                <a:solidFill>
                  <a:srgbClr val="3B687F"/>
                </a:solidFill>
                <a:latin typeface="Arial" charset="0"/>
                <a:ea typeface="ＭＳ Ｐゴシック" charset="-128"/>
              </a:rPr>
              <a:t>case</a:t>
            </a:r>
            <a:r>
              <a:rPr lang="de-DE" sz="800" kern="1200">
                <a:solidFill>
                  <a:srgbClr val="3B687F"/>
                </a:solidFill>
                <a:latin typeface="Arial" charset="0"/>
                <a:ea typeface="ＭＳ Ｐゴシック" charset="-128"/>
              </a:rPr>
              <a:t>-</a:t>
            </a:r>
            <a:r>
              <a:rPr lang="de-DE" sz="800" kern="1200" err="1">
                <a:solidFill>
                  <a:srgbClr val="3B687F"/>
                </a:solidFill>
                <a:latin typeface="Arial" charset="0"/>
                <a:ea typeface="ＭＳ Ｐゴシック" charset="-128"/>
              </a:rPr>
              <a:t>example</a:t>
            </a:r>
            <a:r>
              <a:rPr lang="de-DE" sz="800" kern="1200">
                <a:solidFill>
                  <a:srgbClr val="3B687F"/>
                </a:solidFill>
                <a:latin typeface="Arial" charset="0"/>
                <a:ea typeface="ＭＳ Ｐゴシック" charset="-128"/>
              </a:rPr>
              <a:t>-</a:t>
            </a:r>
            <a:r>
              <a:rPr lang="de-DE" sz="800" kern="1200" err="1">
                <a:solidFill>
                  <a:srgbClr val="3B687F"/>
                </a:solidFill>
                <a:latin typeface="Arial" charset="0"/>
                <a:ea typeface="ＭＳ Ｐゴシック" charset="-128"/>
              </a:rPr>
              <a:t>for</a:t>
            </a:r>
            <a:r>
              <a:rPr lang="de-DE" sz="800" kern="1200">
                <a:solidFill>
                  <a:srgbClr val="3B687F"/>
                </a:solidFill>
                <a:latin typeface="Arial" charset="0"/>
                <a:ea typeface="ＭＳ Ｐゴシック" charset="-128"/>
              </a:rPr>
              <a:t>-</a:t>
            </a:r>
            <a:r>
              <a:rPr lang="de-DE" sz="800" kern="1200" err="1">
                <a:solidFill>
                  <a:srgbClr val="3B687F"/>
                </a:solidFill>
                <a:latin typeface="Arial" charset="0"/>
                <a:ea typeface="ＭＳ Ｐゴシック" charset="-128"/>
              </a:rPr>
              <a:t>circular</a:t>
            </a:r>
            <a:r>
              <a:rPr lang="de-DE" sz="800" kern="1200">
                <a:solidFill>
                  <a:srgbClr val="3B687F"/>
                </a:solidFill>
                <a:latin typeface="Arial" charset="0"/>
                <a:ea typeface="ＭＳ Ｐゴシック" charset="-128"/>
              </a:rPr>
              <a:t>-</a:t>
            </a:r>
            <a:r>
              <a:rPr lang="de-DE" sz="800" kern="1200" err="1">
                <a:solidFill>
                  <a:srgbClr val="3B687F"/>
                </a:solidFill>
                <a:latin typeface="Arial" charset="0"/>
                <a:ea typeface="ＭＳ Ｐゴシック" charset="-128"/>
              </a:rPr>
              <a:t>value</a:t>
            </a:r>
            <a:r>
              <a:rPr lang="de-DE" sz="800" kern="1200">
                <a:solidFill>
                  <a:srgbClr val="3B687F"/>
                </a:solidFill>
                <a:latin typeface="Arial" charset="0"/>
                <a:ea typeface="ＭＳ Ｐゴシック" charset="-128"/>
              </a:rPr>
              <a:t>-</a:t>
            </a:r>
            <a:r>
              <a:rPr lang="de-DE" sz="800" kern="1200" err="1">
                <a:solidFill>
                  <a:srgbClr val="3B687F"/>
                </a:solidFill>
                <a:latin typeface="Arial" charset="0"/>
                <a:ea typeface="ＭＳ Ｐゴシック" charset="-128"/>
              </a:rPr>
              <a:t>chain</a:t>
            </a:r>
            <a:r>
              <a:rPr lang="de-DE" sz="800" kern="1200">
                <a:solidFill>
                  <a:srgbClr val="3B687F"/>
                </a:solidFill>
                <a:latin typeface="Arial" charset="0"/>
                <a:ea typeface="ＭＳ Ｐゴシック" charset="-128"/>
              </a:rPr>
              <a:t>-solutions/ (Abruf am 09. September 2021). </a:t>
            </a:r>
          </a:p>
          <a:p>
            <a:r>
              <a:rPr lang="de-DE" sz="800" kern="1200" err="1">
                <a:solidFill>
                  <a:srgbClr val="3B687F"/>
                </a:solidFill>
                <a:latin typeface="Arial" charset="0"/>
                <a:ea typeface="ＭＳ Ｐゴシック" charset="-128"/>
              </a:rPr>
              <a:t>Statista</a:t>
            </a:r>
            <a:r>
              <a:rPr lang="de-DE" sz="800" kern="1200">
                <a:solidFill>
                  <a:srgbClr val="3B687F"/>
                </a:solidFill>
                <a:latin typeface="Arial" charset="0"/>
                <a:ea typeface="ＭＳ Ｐゴシック" charset="-128"/>
              </a:rPr>
              <a:t> Global Consumer Survey (Hrsg.) (2021): Nachhaltiger Konsum in Deutschland 2021 Report. https://</a:t>
            </a:r>
            <a:r>
              <a:rPr lang="de-DE" sz="800" kern="1200" err="1">
                <a:solidFill>
                  <a:srgbClr val="3B687F"/>
                </a:solidFill>
                <a:latin typeface="Arial" charset="0"/>
                <a:ea typeface="ＭＳ Ｐゴシック" charset="-128"/>
              </a:rPr>
              <a:t>de.statista.com</a:t>
            </a:r>
            <a:r>
              <a:rPr lang="de-DE" sz="800" kern="1200">
                <a:solidFill>
                  <a:srgbClr val="3B687F"/>
                </a:solidFill>
                <a:latin typeface="Arial" charset="0"/>
                <a:ea typeface="ＭＳ Ｐゴシック" charset="-128"/>
              </a:rPr>
              <a:t>/</a:t>
            </a:r>
            <a:r>
              <a:rPr lang="de-DE" sz="800" kern="1200" err="1">
                <a:solidFill>
                  <a:srgbClr val="3B687F"/>
                </a:solidFill>
                <a:latin typeface="Arial" charset="0"/>
                <a:ea typeface="ＭＳ Ｐゴシック" charset="-128"/>
              </a:rPr>
              <a:t>statistik</a:t>
            </a:r>
            <a:r>
              <a:rPr lang="de-DE" sz="800" kern="1200">
                <a:solidFill>
                  <a:srgbClr val="3B687F"/>
                </a:solidFill>
                <a:latin typeface="Arial" charset="0"/>
                <a:ea typeface="ＭＳ Ｐゴシック" charset="-128"/>
              </a:rPr>
              <a:t>/</a:t>
            </a:r>
            <a:r>
              <a:rPr lang="de-DE" sz="800" kern="1200" err="1">
                <a:solidFill>
                  <a:srgbClr val="3B687F"/>
                </a:solidFill>
                <a:latin typeface="Arial" charset="0"/>
                <a:ea typeface="ＭＳ Ｐゴシック" charset="-128"/>
              </a:rPr>
              <a:t>studie</a:t>
            </a:r>
            <a:r>
              <a:rPr lang="de-DE" sz="800" kern="1200">
                <a:solidFill>
                  <a:srgbClr val="3B687F"/>
                </a:solidFill>
                <a:latin typeface="Arial" charset="0"/>
                <a:ea typeface="ＭＳ Ｐゴシック" charset="-128"/>
              </a:rPr>
              <a:t>/</a:t>
            </a:r>
            <a:r>
              <a:rPr lang="de-DE" sz="800" kern="1200" err="1">
                <a:solidFill>
                  <a:srgbClr val="3B687F"/>
                </a:solidFill>
                <a:latin typeface="Arial" charset="0"/>
                <a:ea typeface="ＭＳ Ｐゴシック" charset="-128"/>
              </a:rPr>
              <a:t>id</a:t>
            </a:r>
            <a:r>
              <a:rPr lang="de-DE" sz="800" kern="1200">
                <a:solidFill>
                  <a:srgbClr val="3B687F"/>
                </a:solidFill>
                <a:latin typeface="Arial" charset="0"/>
                <a:ea typeface="ＭＳ Ｐゴシック" charset="-128"/>
              </a:rPr>
              <a:t>/88296/</a:t>
            </a:r>
            <a:r>
              <a:rPr lang="de-DE" sz="800" kern="1200" err="1">
                <a:solidFill>
                  <a:srgbClr val="3B687F"/>
                </a:solidFill>
                <a:latin typeface="Arial" charset="0"/>
                <a:ea typeface="ＭＳ Ｐゴシック" charset="-128"/>
              </a:rPr>
              <a:t>dokument</a:t>
            </a:r>
            <a:r>
              <a:rPr lang="de-DE" sz="800" kern="1200">
                <a:solidFill>
                  <a:srgbClr val="3B687F"/>
                </a:solidFill>
                <a:latin typeface="Arial" charset="0"/>
                <a:ea typeface="ＭＳ Ｐゴシック" charset="-128"/>
              </a:rPr>
              <a:t>/nachhaltiger-konsum-report/?</a:t>
            </a:r>
            <a:r>
              <a:rPr lang="de-DE" sz="800" kern="1200" err="1">
                <a:solidFill>
                  <a:srgbClr val="3B687F"/>
                </a:solidFill>
                <a:latin typeface="Arial" charset="0"/>
                <a:ea typeface="ＭＳ Ｐゴシック" charset="-128"/>
              </a:rPr>
              <a:t>utm_source</a:t>
            </a:r>
            <a:r>
              <a:rPr lang="de-DE" sz="800" kern="1200">
                <a:solidFill>
                  <a:srgbClr val="3B687F"/>
                </a:solidFill>
                <a:latin typeface="Arial" charset="0"/>
                <a:ea typeface="ＭＳ Ｐゴシック" charset="-128"/>
              </a:rPr>
              <a:t>=</a:t>
            </a:r>
            <a:r>
              <a:rPr lang="de-DE" sz="800" kern="1200" err="1">
                <a:solidFill>
                  <a:srgbClr val="3B687F"/>
                </a:solidFill>
                <a:latin typeface="Arial" charset="0"/>
                <a:ea typeface="ＭＳ Ｐゴシック" charset="-128"/>
              </a:rPr>
              <a:t>Statista+PR&amp;utm_campaign</a:t>
            </a:r>
            <a:r>
              <a:rPr lang="de-DE" sz="800" kern="1200">
                <a:solidFill>
                  <a:srgbClr val="3B687F"/>
                </a:solidFill>
                <a:latin typeface="Arial" charset="0"/>
                <a:ea typeface="ＭＳ Ｐゴシック" charset="-128"/>
              </a:rPr>
              <a:t>=ddd6fbc434-20200924_GCS_Sparen_DE_COPY_01&amp;utm_medium=</a:t>
            </a:r>
            <a:r>
              <a:rPr lang="de-DE" sz="800" kern="1200" err="1">
                <a:solidFill>
                  <a:srgbClr val="3B687F"/>
                </a:solidFill>
                <a:latin typeface="Arial" charset="0"/>
                <a:ea typeface="ＭＳ Ｐゴシック" charset="-128"/>
              </a:rPr>
              <a:t>email&amp;utm_term</a:t>
            </a:r>
            <a:r>
              <a:rPr lang="de-DE" sz="800" kern="1200">
                <a:solidFill>
                  <a:srgbClr val="3B687F"/>
                </a:solidFill>
                <a:latin typeface="Arial" charset="0"/>
                <a:ea typeface="ＭＳ Ｐゴシック" charset="-128"/>
              </a:rPr>
              <a:t>=0_4271fcfa45-ddd6fbc434-307635901 (Abruf am 09. August 2021). </a:t>
            </a:r>
          </a:p>
          <a:p>
            <a:r>
              <a:rPr lang="de-DE" sz="800" kern="1200" err="1">
                <a:solidFill>
                  <a:srgbClr val="3B687F"/>
                </a:solidFill>
                <a:latin typeface="Arial" charset="0"/>
                <a:ea typeface="ＭＳ Ｐゴシック" charset="-128"/>
              </a:rPr>
              <a:t>Sustainable</a:t>
            </a:r>
            <a:r>
              <a:rPr lang="de-DE" sz="800" kern="1200">
                <a:solidFill>
                  <a:srgbClr val="3B687F"/>
                </a:solidFill>
                <a:latin typeface="Arial" charset="0"/>
                <a:ea typeface="ＭＳ Ｐゴシック" charset="-128"/>
              </a:rPr>
              <a:t> </a:t>
            </a:r>
            <a:r>
              <a:rPr lang="de-DE" sz="800" kern="1200" err="1">
                <a:solidFill>
                  <a:srgbClr val="3B687F"/>
                </a:solidFill>
                <a:latin typeface="Arial" charset="0"/>
                <a:ea typeface="ＭＳ Ｐゴシック" charset="-128"/>
              </a:rPr>
              <a:t>Procurement</a:t>
            </a:r>
            <a:r>
              <a:rPr lang="de-DE" sz="800" kern="1200">
                <a:solidFill>
                  <a:srgbClr val="3B687F"/>
                </a:solidFill>
                <a:latin typeface="Arial" charset="0"/>
                <a:ea typeface="ＭＳ Ｐゴシック" charset="-128"/>
              </a:rPr>
              <a:t> </a:t>
            </a:r>
            <a:r>
              <a:rPr lang="de-DE" sz="800" kern="1200" err="1">
                <a:solidFill>
                  <a:srgbClr val="3B687F"/>
                </a:solidFill>
                <a:latin typeface="Arial" charset="0"/>
                <a:ea typeface="ＭＳ Ｐゴシック" charset="-128"/>
              </a:rPr>
              <a:t>Platform</a:t>
            </a:r>
            <a:r>
              <a:rPr lang="de-DE" sz="800" kern="1200">
                <a:solidFill>
                  <a:srgbClr val="3B687F"/>
                </a:solidFill>
                <a:latin typeface="Arial" charset="0"/>
                <a:ea typeface="ＭＳ Ｐゴシック" charset="-128"/>
              </a:rPr>
              <a:t> (2021): </a:t>
            </a:r>
            <a:r>
              <a:rPr lang="de-DE" sz="800" kern="1200" err="1">
                <a:solidFill>
                  <a:srgbClr val="3B687F"/>
                </a:solidFill>
                <a:latin typeface="Arial" charset="0"/>
                <a:ea typeface="ＭＳ Ｐゴシック" charset="-128"/>
              </a:rPr>
              <a:t>Towards</a:t>
            </a:r>
            <a:r>
              <a:rPr lang="de-DE" sz="800" kern="1200">
                <a:solidFill>
                  <a:srgbClr val="3B687F"/>
                </a:solidFill>
                <a:latin typeface="Arial" charset="0"/>
                <a:ea typeface="ＭＳ Ｐゴシック" charset="-128"/>
              </a:rPr>
              <a:t> </a:t>
            </a:r>
            <a:r>
              <a:rPr lang="de-DE" sz="800" kern="1200" err="1">
                <a:solidFill>
                  <a:srgbClr val="3B687F"/>
                </a:solidFill>
                <a:latin typeface="Arial" charset="0"/>
                <a:ea typeface="ＭＳ Ｐゴシック" charset="-128"/>
              </a:rPr>
              <a:t>sustainable</a:t>
            </a:r>
            <a:r>
              <a:rPr lang="de-DE" sz="800" kern="1200">
                <a:solidFill>
                  <a:srgbClr val="3B687F"/>
                </a:solidFill>
                <a:latin typeface="Arial" charset="0"/>
                <a:ea typeface="ＭＳ Ｐゴシック" charset="-128"/>
              </a:rPr>
              <a:t>, </a:t>
            </a:r>
            <a:r>
              <a:rPr lang="de-DE" sz="800" kern="1200" err="1">
                <a:solidFill>
                  <a:srgbClr val="3B687F"/>
                </a:solidFill>
                <a:latin typeface="Arial" charset="0"/>
                <a:ea typeface="ＭＳ Ｐゴシック" charset="-128"/>
              </a:rPr>
              <a:t>circular</a:t>
            </a:r>
            <a:r>
              <a:rPr lang="de-DE" sz="800" kern="1200">
                <a:solidFill>
                  <a:srgbClr val="3B687F"/>
                </a:solidFill>
                <a:latin typeface="Arial" charset="0"/>
                <a:ea typeface="ＭＳ Ｐゴシック" charset="-128"/>
              </a:rPr>
              <a:t> &amp; Strategic </a:t>
            </a:r>
            <a:r>
              <a:rPr lang="de-DE" sz="800" kern="1200" err="1">
                <a:solidFill>
                  <a:srgbClr val="3B687F"/>
                </a:solidFill>
                <a:latin typeface="Arial" charset="0"/>
                <a:ea typeface="ＭＳ Ｐゴシック" charset="-128"/>
              </a:rPr>
              <a:t>Procurement</a:t>
            </a:r>
            <a:r>
              <a:rPr lang="de-DE" sz="800" kern="1200">
                <a:solidFill>
                  <a:srgbClr val="3B687F"/>
                </a:solidFill>
                <a:latin typeface="Arial" charset="0"/>
                <a:ea typeface="ＭＳ Ｐゴシック" charset="-128"/>
              </a:rPr>
              <a:t>. https://</a:t>
            </a:r>
            <a:r>
              <a:rPr lang="de-DE" sz="800" kern="1200" err="1">
                <a:solidFill>
                  <a:srgbClr val="3B687F"/>
                </a:solidFill>
                <a:latin typeface="Arial" charset="0"/>
                <a:ea typeface="ＭＳ Ｐゴシック" charset="-128"/>
              </a:rPr>
              <a:t>sustainable-procurement.org</a:t>
            </a:r>
            <a:r>
              <a:rPr lang="de-DE" sz="800" kern="1200">
                <a:solidFill>
                  <a:srgbClr val="3B687F"/>
                </a:solidFill>
                <a:latin typeface="Arial" charset="0"/>
                <a:ea typeface="ＭＳ Ｐゴシック" charset="-128"/>
              </a:rPr>
              <a:t>/</a:t>
            </a:r>
            <a:r>
              <a:rPr lang="de-DE" sz="800" kern="1200" err="1">
                <a:solidFill>
                  <a:srgbClr val="3B687F"/>
                </a:solidFill>
                <a:latin typeface="Arial" charset="0"/>
                <a:ea typeface="ＭＳ Ｐゴシック" charset="-128"/>
              </a:rPr>
              <a:t>sustainable-public-procurement</a:t>
            </a:r>
            <a:r>
              <a:rPr lang="de-DE" sz="800" kern="1200">
                <a:solidFill>
                  <a:srgbClr val="3B687F"/>
                </a:solidFill>
                <a:latin typeface="Arial" charset="0"/>
                <a:ea typeface="ＭＳ Ｐゴシック" charset="-128"/>
              </a:rPr>
              <a:t>/ (Abruf am 09. September 2021).</a:t>
            </a:r>
          </a:p>
          <a:p>
            <a:r>
              <a:rPr lang="de-DE" sz="800" kern="1200" err="1">
                <a:solidFill>
                  <a:srgbClr val="3B687F"/>
                </a:solidFill>
                <a:latin typeface="Arial" charset="0"/>
                <a:ea typeface="ＭＳ Ｐゴシック" charset="-128"/>
              </a:rPr>
              <a:t>Sustainable</a:t>
            </a:r>
            <a:r>
              <a:rPr lang="de-DE" sz="800" kern="1200">
                <a:solidFill>
                  <a:srgbClr val="3B687F"/>
                </a:solidFill>
                <a:latin typeface="Arial" charset="0"/>
                <a:ea typeface="ＭＳ Ｐゴシック" charset="-128"/>
              </a:rPr>
              <a:t> AG (2021): Worum geht es beim Sorgfaltspflichtengesetz? https://</a:t>
            </a:r>
            <a:r>
              <a:rPr lang="de-DE" sz="800" kern="1200" err="1">
                <a:solidFill>
                  <a:srgbClr val="3B687F"/>
                </a:solidFill>
                <a:latin typeface="Arial" charset="0"/>
                <a:ea typeface="ＭＳ Ｐゴシック" charset="-128"/>
              </a:rPr>
              <a:t>www.sustainable.de</a:t>
            </a:r>
            <a:r>
              <a:rPr lang="de-DE" sz="800" kern="1200">
                <a:solidFill>
                  <a:srgbClr val="3B687F"/>
                </a:solidFill>
                <a:latin typeface="Arial" charset="0"/>
                <a:ea typeface="ＭＳ Ｐゴシック" charset="-128"/>
              </a:rPr>
              <a:t>/2021/03/26/worum-geht-es-beim-</a:t>
            </a:r>
            <a:r>
              <a:rPr lang="de-DE" sz="800" kern="1200" err="1">
                <a:solidFill>
                  <a:srgbClr val="3B687F"/>
                </a:solidFill>
                <a:latin typeface="Arial" charset="0"/>
                <a:ea typeface="ＭＳ Ｐゴシック" charset="-128"/>
              </a:rPr>
              <a:t>sorgfaltspflichtengesetz</a:t>
            </a:r>
            <a:r>
              <a:rPr lang="de-DE" sz="800" kern="1200">
                <a:solidFill>
                  <a:srgbClr val="3B687F"/>
                </a:solidFill>
                <a:latin typeface="Arial" charset="0"/>
                <a:ea typeface="ＭＳ Ｐゴシック" charset="-128"/>
              </a:rPr>
              <a:t>/ (Abruf am 09. September 2021. </a:t>
            </a:r>
          </a:p>
          <a:p>
            <a:r>
              <a:rPr lang="de-DE" sz="800" kern="1200" err="1">
                <a:solidFill>
                  <a:srgbClr val="3B687F"/>
                </a:solidFill>
                <a:latin typeface="Arial" charset="0"/>
                <a:ea typeface="ＭＳ Ｐゴシック" charset="-128"/>
              </a:rPr>
              <a:t>Sustainerv</a:t>
            </a:r>
            <a:r>
              <a:rPr lang="de-DE" sz="800" kern="1200">
                <a:solidFill>
                  <a:srgbClr val="3B687F"/>
                </a:solidFill>
                <a:latin typeface="Arial" charset="0"/>
                <a:ea typeface="ＭＳ Ｐゴシック" charset="-128"/>
              </a:rPr>
              <a:t> (2020): ESG Ratings und Ranking: Warum sie wichtig sind und wie man damit umgeht. https://</a:t>
            </a:r>
            <a:r>
              <a:rPr lang="de-DE" sz="800" kern="1200" err="1">
                <a:solidFill>
                  <a:srgbClr val="3B687F"/>
                </a:solidFill>
                <a:latin typeface="Arial" charset="0"/>
                <a:ea typeface="ＭＳ Ｐゴシック" charset="-128"/>
              </a:rPr>
              <a:t>sustainserv.com</a:t>
            </a:r>
            <a:r>
              <a:rPr lang="de-DE" sz="800" kern="1200">
                <a:solidFill>
                  <a:srgbClr val="3B687F"/>
                </a:solidFill>
                <a:latin typeface="Arial" charset="0"/>
                <a:ea typeface="ＭＳ Ｐゴシック" charset="-128"/>
              </a:rPr>
              <a:t>/de/</a:t>
            </a:r>
            <a:r>
              <a:rPr lang="de-DE" sz="800" kern="1200" err="1">
                <a:solidFill>
                  <a:srgbClr val="3B687F"/>
                </a:solidFill>
                <a:latin typeface="Arial" charset="0"/>
                <a:ea typeface="ＭＳ Ｐゴシック" charset="-128"/>
              </a:rPr>
              <a:t>insights</a:t>
            </a:r>
            <a:r>
              <a:rPr lang="de-DE" sz="800" kern="1200">
                <a:solidFill>
                  <a:srgbClr val="3B687F"/>
                </a:solidFill>
                <a:latin typeface="Arial" charset="0"/>
                <a:ea typeface="ＭＳ Ｐゴシック" charset="-128"/>
              </a:rPr>
              <a:t>/esg-ratings-und-rankings-warum-sie-wichtig-sind-und-wie-man-damit-umgeht/ (Abruf am 09. September 2021.  </a:t>
            </a:r>
          </a:p>
          <a:p>
            <a:r>
              <a:rPr lang="de-DE" sz="800" kern="1200">
                <a:solidFill>
                  <a:srgbClr val="3B687F"/>
                </a:solidFill>
                <a:latin typeface="Arial" charset="0"/>
                <a:ea typeface="ＭＳ Ｐゴシック" charset="-128"/>
              </a:rPr>
              <a:t>Teekanne (2021): Teekanne Nachhaltigkeit. Gut Fühlen Schmeckt. https://</a:t>
            </a:r>
            <a:r>
              <a:rPr lang="de-DE" sz="800" kern="1200" err="1">
                <a:solidFill>
                  <a:srgbClr val="3B687F"/>
                </a:solidFill>
                <a:latin typeface="Arial" charset="0"/>
                <a:ea typeface="ＭＳ Ｐゴシック" charset="-128"/>
              </a:rPr>
              <a:t>www.teekanne.de</a:t>
            </a:r>
            <a:r>
              <a:rPr lang="de-DE" sz="800" kern="1200">
                <a:solidFill>
                  <a:srgbClr val="3B687F"/>
                </a:solidFill>
                <a:latin typeface="Arial" charset="0"/>
                <a:ea typeface="ＭＳ Ｐゴシック" charset="-128"/>
              </a:rPr>
              <a:t>/de-de/ (Abruf am 09. September 2021). </a:t>
            </a:r>
          </a:p>
          <a:p>
            <a:r>
              <a:rPr lang="de-DE" sz="800" kern="1200">
                <a:solidFill>
                  <a:srgbClr val="3B687F"/>
                </a:solidFill>
                <a:latin typeface="Arial" charset="0"/>
                <a:ea typeface="ＭＳ Ｐゴシック" charset="-128"/>
              </a:rPr>
              <a:t>Textilbündnis (2921): Bündnis für nachhaltige Textilien. https://</a:t>
            </a:r>
            <a:r>
              <a:rPr lang="de-DE" sz="800" kern="1200" err="1">
                <a:solidFill>
                  <a:srgbClr val="3B687F"/>
                </a:solidFill>
                <a:latin typeface="Arial" charset="0"/>
                <a:ea typeface="ＭＳ Ｐゴシック" charset="-128"/>
              </a:rPr>
              <a:t>www.textilbuendnis.com</a:t>
            </a:r>
            <a:r>
              <a:rPr lang="de-DE" sz="800" kern="1200">
                <a:solidFill>
                  <a:srgbClr val="3B687F"/>
                </a:solidFill>
                <a:latin typeface="Arial" charset="0"/>
                <a:ea typeface="ＭＳ Ｐゴシック" charset="-128"/>
              </a:rPr>
              <a:t>/ (Abruf am 09. September 2021). </a:t>
            </a:r>
          </a:p>
          <a:p>
            <a:r>
              <a:rPr lang="de-DE" sz="800" kern="1200" err="1">
                <a:solidFill>
                  <a:srgbClr val="3B687F"/>
                </a:solidFill>
                <a:latin typeface="Arial" charset="0"/>
                <a:ea typeface="ＭＳ Ｐゴシック" charset="-128"/>
              </a:rPr>
              <a:t>Together</a:t>
            </a:r>
            <a:r>
              <a:rPr lang="de-DE" sz="800" kern="1200">
                <a:solidFill>
                  <a:srgbClr val="3B687F"/>
                </a:solidFill>
                <a:latin typeface="Arial" charset="0"/>
                <a:ea typeface="ＭＳ Ｐゴシック" charset="-128"/>
              </a:rPr>
              <a:t> </a:t>
            </a:r>
            <a:r>
              <a:rPr lang="de-DE" sz="800" kern="1200" err="1">
                <a:solidFill>
                  <a:srgbClr val="3B687F"/>
                </a:solidFill>
                <a:latin typeface="Arial" charset="0"/>
                <a:ea typeface="ＭＳ Ｐゴシック" charset="-128"/>
              </a:rPr>
              <a:t>for</a:t>
            </a:r>
            <a:r>
              <a:rPr lang="de-DE" sz="800" kern="1200">
                <a:solidFill>
                  <a:srgbClr val="3B687F"/>
                </a:solidFill>
                <a:latin typeface="Arial" charset="0"/>
                <a:ea typeface="ＭＳ Ｐゴシック" charset="-128"/>
              </a:rPr>
              <a:t> </a:t>
            </a:r>
            <a:r>
              <a:rPr lang="de-DE" sz="800" kern="1200" err="1">
                <a:solidFill>
                  <a:srgbClr val="3B687F"/>
                </a:solidFill>
                <a:latin typeface="Arial" charset="0"/>
                <a:ea typeface="ＭＳ Ｐゴシック" charset="-128"/>
              </a:rPr>
              <a:t>Sustainability</a:t>
            </a:r>
            <a:r>
              <a:rPr lang="de-DE" sz="800" kern="1200">
                <a:solidFill>
                  <a:srgbClr val="3B687F"/>
                </a:solidFill>
                <a:latin typeface="Arial" charset="0"/>
                <a:ea typeface="ＭＳ Ｐゴシック" charset="-128"/>
              </a:rPr>
              <a:t> (2021): </a:t>
            </a:r>
            <a:r>
              <a:rPr lang="de-DE" sz="800" kern="1200" err="1">
                <a:solidFill>
                  <a:srgbClr val="3B687F"/>
                </a:solidFill>
                <a:latin typeface="Arial" charset="0"/>
                <a:ea typeface="ＭＳ Ｐゴシック" charset="-128"/>
              </a:rPr>
              <a:t>What</a:t>
            </a:r>
            <a:r>
              <a:rPr lang="de-DE" sz="800" kern="1200">
                <a:solidFill>
                  <a:srgbClr val="3B687F"/>
                </a:solidFill>
                <a:latin typeface="Arial" charset="0"/>
                <a:ea typeface="ＭＳ Ｐゴシック" charset="-128"/>
              </a:rPr>
              <a:t> </a:t>
            </a:r>
            <a:r>
              <a:rPr lang="de-DE" sz="800" kern="1200" err="1">
                <a:solidFill>
                  <a:srgbClr val="3B687F"/>
                </a:solidFill>
                <a:latin typeface="Arial" charset="0"/>
                <a:ea typeface="ＭＳ Ｐゴシック" charset="-128"/>
              </a:rPr>
              <a:t>is</a:t>
            </a:r>
            <a:r>
              <a:rPr lang="de-DE" sz="800" kern="1200">
                <a:solidFill>
                  <a:srgbClr val="3B687F"/>
                </a:solidFill>
                <a:latin typeface="Arial" charset="0"/>
                <a:ea typeface="ＭＳ Ｐゴシック" charset="-128"/>
              </a:rPr>
              <a:t> </a:t>
            </a:r>
            <a:r>
              <a:rPr lang="de-DE" sz="800" kern="1200" err="1">
                <a:solidFill>
                  <a:srgbClr val="3B687F"/>
                </a:solidFill>
                <a:latin typeface="Arial" charset="0"/>
                <a:ea typeface="ＭＳ Ｐゴシック" charset="-128"/>
              </a:rPr>
              <a:t>TfS</a:t>
            </a:r>
            <a:r>
              <a:rPr lang="de-DE" sz="800" kern="1200">
                <a:solidFill>
                  <a:srgbClr val="3B687F"/>
                </a:solidFill>
                <a:latin typeface="Arial" charset="0"/>
                <a:ea typeface="ＭＳ Ｐゴシック" charset="-128"/>
              </a:rPr>
              <a:t>? https://</a:t>
            </a:r>
            <a:r>
              <a:rPr lang="de-DE" sz="800" kern="1200" err="1">
                <a:solidFill>
                  <a:srgbClr val="3B687F"/>
                </a:solidFill>
                <a:latin typeface="Arial" charset="0"/>
                <a:ea typeface="ＭＳ Ｐゴシック" charset="-128"/>
              </a:rPr>
              <a:t>tfs-initiative.com</a:t>
            </a:r>
            <a:r>
              <a:rPr lang="de-DE" sz="800" kern="1200">
                <a:solidFill>
                  <a:srgbClr val="3B687F"/>
                </a:solidFill>
                <a:latin typeface="Arial" charset="0"/>
                <a:ea typeface="ＭＳ Ｐゴシック" charset="-128"/>
              </a:rPr>
              <a:t>/ (Abruf am 09. September 2021). </a:t>
            </a:r>
          </a:p>
          <a:p>
            <a:r>
              <a:rPr lang="de-DE" sz="800" kern="1200">
                <a:solidFill>
                  <a:srgbClr val="3B687F"/>
                </a:solidFill>
                <a:latin typeface="Arial" charset="0"/>
                <a:ea typeface="ＭＳ Ｐゴシック" charset="-128"/>
              </a:rPr>
              <a:t>United </a:t>
            </a:r>
            <a:r>
              <a:rPr lang="de-DE" sz="800" kern="1200" err="1">
                <a:solidFill>
                  <a:srgbClr val="3B687F"/>
                </a:solidFill>
                <a:latin typeface="Arial" charset="0"/>
                <a:ea typeface="ＭＳ Ｐゴシック" charset="-128"/>
              </a:rPr>
              <a:t>Nations</a:t>
            </a:r>
            <a:r>
              <a:rPr lang="de-DE" sz="800" kern="1200">
                <a:solidFill>
                  <a:srgbClr val="3B687F"/>
                </a:solidFill>
                <a:latin typeface="Arial" charset="0"/>
                <a:ea typeface="ＭＳ Ｐゴシック" charset="-128"/>
              </a:rPr>
              <a:t> Global Compact (UNGC) und Business </a:t>
            </a:r>
            <a:r>
              <a:rPr lang="de-DE" sz="800" kern="1200" err="1">
                <a:solidFill>
                  <a:srgbClr val="3B687F"/>
                </a:solidFill>
                <a:latin typeface="Arial" charset="0"/>
                <a:ea typeface="ＭＳ Ｐゴシック" charset="-128"/>
              </a:rPr>
              <a:t>for</a:t>
            </a:r>
            <a:r>
              <a:rPr lang="de-DE" sz="800" kern="1200">
                <a:solidFill>
                  <a:srgbClr val="3B687F"/>
                </a:solidFill>
                <a:latin typeface="Arial" charset="0"/>
                <a:ea typeface="ＭＳ Ｐゴシック" charset="-128"/>
              </a:rPr>
              <a:t> </a:t>
            </a:r>
            <a:r>
              <a:rPr lang="de-DE" sz="800" kern="1200" err="1">
                <a:solidFill>
                  <a:srgbClr val="3B687F"/>
                </a:solidFill>
                <a:latin typeface="Arial" charset="0"/>
                <a:ea typeface="ＭＳ Ｐゴシック" charset="-128"/>
              </a:rPr>
              <a:t>Social</a:t>
            </a:r>
            <a:r>
              <a:rPr lang="de-DE" sz="800" kern="1200">
                <a:solidFill>
                  <a:srgbClr val="3B687F"/>
                </a:solidFill>
                <a:latin typeface="Arial" charset="0"/>
                <a:ea typeface="ＭＳ Ｐゴシック" charset="-128"/>
              </a:rPr>
              <a:t> </a:t>
            </a:r>
            <a:r>
              <a:rPr lang="de-DE" sz="800" kern="1200" err="1">
                <a:solidFill>
                  <a:srgbClr val="3B687F"/>
                </a:solidFill>
                <a:latin typeface="Arial" charset="0"/>
                <a:ea typeface="ＭＳ Ｐゴシック" charset="-128"/>
              </a:rPr>
              <a:t>Responsibility</a:t>
            </a:r>
            <a:r>
              <a:rPr lang="de-DE" sz="800" kern="1200">
                <a:solidFill>
                  <a:srgbClr val="3B687F"/>
                </a:solidFill>
                <a:latin typeface="Arial" charset="0"/>
                <a:ea typeface="ＭＳ Ｐゴシック" charset="-128"/>
              </a:rPr>
              <a:t> (BSR) (Hrsg.) (2012): Nachhaltigkeit in der Lieferkette. Ein praktischer Leitfaden zur kontinuierlichen Verbesserung. https://d306pr3pise04h.cloudfront.net/</a:t>
            </a:r>
            <a:r>
              <a:rPr lang="de-DE" sz="800" kern="1200" err="1">
                <a:solidFill>
                  <a:srgbClr val="3B687F"/>
                </a:solidFill>
                <a:latin typeface="Arial" charset="0"/>
                <a:ea typeface="ＭＳ Ｐゴシック" charset="-128"/>
              </a:rPr>
              <a:t>docs</a:t>
            </a:r>
            <a:r>
              <a:rPr lang="de-DE" sz="800" kern="1200">
                <a:solidFill>
                  <a:srgbClr val="3B687F"/>
                </a:solidFill>
                <a:latin typeface="Arial" charset="0"/>
                <a:ea typeface="ＭＳ Ｐゴシック" charset="-128"/>
              </a:rPr>
              <a:t>/issues_doc%2Fsupply_chain%2FSupplyChainRep_DE.pdf (Abruf am 13.08.2021). </a:t>
            </a:r>
          </a:p>
          <a:p>
            <a:r>
              <a:rPr lang="de-DE" sz="800" kern="1200">
                <a:solidFill>
                  <a:srgbClr val="3B687F"/>
                </a:solidFill>
                <a:latin typeface="Arial" charset="0"/>
                <a:ea typeface="ＭＳ Ｐゴシック" charset="-128"/>
              </a:rPr>
              <a:t>United </a:t>
            </a:r>
            <a:r>
              <a:rPr lang="de-DE" sz="800" kern="1200" err="1">
                <a:solidFill>
                  <a:srgbClr val="3B687F"/>
                </a:solidFill>
                <a:latin typeface="Arial" charset="0"/>
                <a:ea typeface="ＭＳ Ｐゴシック" charset="-128"/>
              </a:rPr>
              <a:t>Nations</a:t>
            </a:r>
            <a:r>
              <a:rPr lang="de-DE" sz="800" kern="1200">
                <a:solidFill>
                  <a:srgbClr val="3B687F"/>
                </a:solidFill>
                <a:latin typeface="Arial" charset="0"/>
                <a:ea typeface="ＭＳ Ｐゴシック" charset="-128"/>
              </a:rPr>
              <a:t> Conference on Trade </a:t>
            </a:r>
            <a:r>
              <a:rPr lang="de-DE" sz="800" kern="1200" err="1">
                <a:solidFill>
                  <a:srgbClr val="3B687F"/>
                </a:solidFill>
                <a:latin typeface="Arial" charset="0"/>
                <a:ea typeface="ＭＳ Ｐゴシック" charset="-128"/>
              </a:rPr>
              <a:t>and</a:t>
            </a:r>
            <a:r>
              <a:rPr lang="de-DE" sz="800" kern="1200">
                <a:solidFill>
                  <a:srgbClr val="3B687F"/>
                </a:solidFill>
                <a:latin typeface="Arial" charset="0"/>
                <a:ea typeface="ＭＳ Ｐゴシック" charset="-128"/>
              </a:rPr>
              <a:t> Development (UNCTAD) (Hrsg.) (2020): The Trade Impact </a:t>
            </a:r>
            <a:r>
              <a:rPr lang="de-DE" sz="800" kern="1200" err="1">
                <a:solidFill>
                  <a:srgbClr val="3B687F"/>
                </a:solidFill>
                <a:latin typeface="Arial" charset="0"/>
                <a:ea typeface="ＭＳ Ｐゴシック" charset="-128"/>
              </a:rPr>
              <a:t>of</a:t>
            </a:r>
            <a:r>
              <a:rPr lang="de-DE" sz="800" kern="1200">
                <a:solidFill>
                  <a:srgbClr val="3B687F"/>
                </a:solidFill>
                <a:latin typeface="Arial" charset="0"/>
                <a:ea typeface="ＭＳ Ｐゴシック" charset="-128"/>
              </a:rPr>
              <a:t> </a:t>
            </a:r>
            <a:r>
              <a:rPr lang="de-DE" sz="800" kern="1200" err="1">
                <a:solidFill>
                  <a:srgbClr val="3B687F"/>
                </a:solidFill>
                <a:latin typeface="Arial" charset="0"/>
                <a:ea typeface="ＭＳ Ｐゴシック" charset="-128"/>
              </a:rPr>
              <a:t>Voluntary</a:t>
            </a:r>
            <a:r>
              <a:rPr lang="de-DE" sz="800" kern="1200">
                <a:solidFill>
                  <a:srgbClr val="3B687F"/>
                </a:solidFill>
                <a:latin typeface="Arial" charset="0"/>
                <a:ea typeface="ＭＳ Ｐゴシック" charset="-128"/>
              </a:rPr>
              <a:t> </a:t>
            </a:r>
            <a:r>
              <a:rPr lang="de-DE" sz="800" kern="1200" err="1">
                <a:solidFill>
                  <a:srgbClr val="3B687F"/>
                </a:solidFill>
                <a:latin typeface="Arial" charset="0"/>
                <a:ea typeface="ＭＳ Ｐゴシック" charset="-128"/>
              </a:rPr>
              <a:t>Sustainability</a:t>
            </a:r>
            <a:r>
              <a:rPr lang="de-DE" sz="800" kern="1200">
                <a:solidFill>
                  <a:srgbClr val="3B687F"/>
                </a:solidFill>
                <a:latin typeface="Arial" charset="0"/>
                <a:ea typeface="ＭＳ Ｐゴシック" charset="-128"/>
              </a:rPr>
              <a:t> Standards: A </a:t>
            </a:r>
            <a:r>
              <a:rPr lang="de-DE" sz="800" kern="1200" err="1">
                <a:solidFill>
                  <a:srgbClr val="3B687F"/>
                </a:solidFill>
                <a:latin typeface="Arial" charset="0"/>
                <a:ea typeface="ＭＳ Ｐゴシック" charset="-128"/>
              </a:rPr>
              <a:t>review</a:t>
            </a:r>
            <a:r>
              <a:rPr lang="de-DE" sz="800" kern="1200">
                <a:solidFill>
                  <a:srgbClr val="3B687F"/>
                </a:solidFill>
                <a:latin typeface="Arial" charset="0"/>
                <a:ea typeface="ＭＳ Ｐゴシック" charset="-128"/>
              </a:rPr>
              <a:t> </a:t>
            </a:r>
            <a:r>
              <a:rPr lang="de-DE" sz="800" kern="1200" err="1">
                <a:solidFill>
                  <a:srgbClr val="3B687F"/>
                </a:solidFill>
                <a:latin typeface="Arial" charset="0"/>
                <a:ea typeface="ＭＳ Ｐゴシック" charset="-128"/>
              </a:rPr>
              <a:t>of</a:t>
            </a:r>
            <a:r>
              <a:rPr lang="de-DE" sz="800" kern="1200">
                <a:solidFill>
                  <a:srgbClr val="3B687F"/>
                </a:solidFill>
                <a:latin typeface="Arial" charset="0"/>
                <a:ea typeface="ＭＳ Ｐゴシック" charset="-128"/>
              </a:rPr>
              <a:t> </a:t>
            </a:r>
            <a:r>
              <a:rPr lang="de-DE" sz="800" kern="1200" err="1">
                <a:solidFill>
                  <a:srgbClr val="3B687F"/>
                </a:solidFill>
                <a:latin typeface="Arial" charset="0"/>
                <a:ea typeface="ＭＳ Ｐゴシック" charset="-128"/>
              </a:rPr>
              <a:t>empirical</a:t>
            </a:r>
            <a:r>
              <a:rPr lang="de-DE" sz="800" kern="1200">
                <a:solidFill>
                  <a:srgbClr val="3B687F"/>
                </a:solidFill>
                <a:latin typeface="Arial" charset="0"/>
                <a:ea typeface="ＭＳ Ｐゴシック" charset="-128"/>
              </a:rPr>
              <a:t> </a:t>
            </a:r>
            <a:r>
              <a:rPr lang="de-DE" sz="800" kern="1200" err="1">
                <a:solidFill>
                  <a:srgbClr val="3B687F"/>
                </a:solidFill>
                <a:latin typeface="Arial" charset="0"/>
                <a:ea typeface="ＭＳ Ｐゴシック" charset="-128"/>
              </a:rPr>
              <a:t>evidence</a:t>
            </a:r>
            <a:r>
              <a:rPr lang="de-DE" sz="800" kern="1200">
                <a:solidFill>
                  <a:srgbClr val="3B687F"/>
                </a:solidFill>
                <a:latin typeface="Arial" charset="0"/>
                <a:ea typeface="ＭＳ Ｐゴシック" charset="-128"/>
              </a:rPr>
              <a:t>. https://</a:t>
            </a:r>
            <a:r>
              <a:rPr lang="de-DE" sz="800" kern="1200" err="1">
                <a:solidFill>
                  <a:srgbClr val="3B687F"/>
                </a:solidFill>
                <a:latin typeface="Arial" charset="0"/>
                <a:ea typeface="ＭＳ Ｐゴシック" charset="-128"/>
              </a:rPr>
              <a:t>unctad.org</a:t>
            </a:r>
            <a:r>
              <a:rPr lang="de-DE" sz="800" kern="1200">
                <a:solidFill>
                  <a:srgbClr val="3B687F"/>
                </a:solidFill>
                <a:latin typeface="Arial" charset="0"/>
                <a:ea typeface="ＭＳ Ｐゴシック" charset="-128"/>
              </a:rPr>
              <a:t>/</a:t>
            </a:r>
            <a:r>
              <a:rPr lang="de-DE" sz="800" kern="1200" err="1">
                <a:solidFill>
                  <a:srgbClr val="3B687F"/>
                </a:solidFill>
                <a:latin typeface="Arial" charset="0"/>
                <a:ea typeface="ＭＳ Ｐゴシック" charset="-128"/>
              </a:rPr>
              <a:t>system</a:t>
            </a:r>
            <a:r>
              <a:rPr lang="de-DE" sz="800" kern="1200">
                <a:solidFill>
                  <a:srgbClr val="3B687F"/>
                </a:solidFill>
                <a:latin typeface="Arial" charset="0"/>
                <a:ea typeface="ＭＳ Ｐゴシック" charset="-128"/>
              </a:rPr>
              <a:t>/</a:t>
            </a:r>
            <a:r>
              <a:rPr lang="de-DE" sz="800" kern="1200" err="1">
                <a:solidFill>
                  <a:srgbClr val="3B687F"/>
                </a:solidFill>
                <a:latin typeface="Arial" charset="0"/>
                <a:ea typeface="ＭＳ Ｐゴシック" charset="-128"/>
              </a:rPr>
              <a:t>files</a:t>
            </a:r>
            <a:r>
              <a:rPr lang="de-DE" sz="800" kern="1200">
                <a:solidFill>
                  <a:srgbClr val="3B687F"/>
                </a:solidFill>
                <a:latin typeface="Arial" charset="0"/>
                <a:ea typeface="ＭＳ Ｐゴシック" charset="-128"/>
              </a:rPr>
              <a:t>/</a:t>
            </a:r>
            <a:r>
              <a:rPr lang="de-DE" sz="800" kern="1200" err="1">
                <a:solidFill>
                  <a:srgbClr val="3B687F"/>
                </a:solidFill>
                <a:latin typeface="Arial" charset="0"/>
                <a:ea typeface="ＭＳ Ｐゴシック" charset="-128"/>
              </a:rPr>
              <a:t>official-document</a:t>
            </a:r>
            <a:r>
              <a:rPr lang="de-DE" sz="800" kern="1200">
                <a:solidFill>
                  <a:srgbClr val="3B687F"/>
                </a:solidFill>
                <a:latin typeface="Arial" charset="0"/>
                <a:ea typeface="ＭＳ Ｐゴシック" charset="-128"/>
              </a:rPr>
              <a:t>/ser-rp-2020d9_en.pdf (Abruf am 09. August 2021). </a:t>
            </a:r>
          </a:p>
          <a:p>
            <a:r>
              <a:rPr lang="de-DE" sz="800" kern="1200">
                <a:solidFill>
                  <a:srgbClr val="3B687F"/>
                </a:solidFill>
                <a:latin typeface="Arial" charset="0"/>
                <a:ea typeface="ＭＳ Ｐゴシック" charset="-128"/>
              </a:rPr>
              <a:t>United </a:t>
            </a:r>
            <a:r>
              <a:rPr lang="de-DE" sz="800" kern="1200" err="1">
                <a:solidFill>
                  <a:srgbClr val="3B687F"/>
                </a:solidFill>
                <a:latin typeface="Arial" charset="0"/>
                <a:ea typeface="ＭＳ Ｐゴシック" charset="-128"/>
              </a:rPr>
              <a:t>Nations</a:t>
            </a:r>
            <a:r>
              <a:rPr lang="de-DE" sz="800" kern="1200">
                <a:solidFill>
                  <a:srgbClr val="3B687F"/>
                </a:solidFill>
                <a:latin typeface="Arial" charset="0"/>
                <a:ea typeface="ＭＳ Ｐゴシック" charset="-128"/>
              </a:rPr>
              <a:t> Global Marketplace (UNGM) (2017): UN </a:t>
            </a:r>
            <a:r>
              <a:rPr lang="de-DE" sz="800" kern="1200" err="1">
                <a:solidFill>
                  <a:srgbClr val="3B687F"/>
                </a:solidFill>
                <a:latin typeface="Arial" charset="0"/>
                <a:ea typeface="ＭＳ Ｐゴシック" charset="-128"/>
              </a:rPr>
              <a:t>Procurement</a:t>
            </a:r>
            <a:r>
              <a:rPr lang="de-DE" sz="800" kern="1200">
                <a:solidFill>
                  <a:srgbClr val="3B687F"/>
                </a:solidFill>
                <a:latin typeface="Arial" charset="0"/>
                <a:ea typeface="ＭＳ Ｐゴシック" charset="-128"/>
              </a:rPr>
              <a:t> </a:t>
            </a:r>
            <a:r>
              <a:rPr lang="de-DE" sz="800" kern="1200" err="1">
                <a:solidFill>
                  <a:srgbClr val="3B687F"/>
                </a:solidFill>
                <a:latin typeface="Arial" charset="0"/>
                <a:ea typeface="ＭＳ Ｐゴシック" charset="-128"/>
              </a:rPr>
              <a:t>Practicioner‘s</a:t>
            </a:r>
            <a:r>
              <a:rPr lang="de-DE" sz="800" kern="1200">
                <a:solidFill>
                  <a:srgbClr val="3B687F"/>
                </a:solidFill>
                <a:latin typeface="Arial" charset="0"/>
                <a:ea typeface="ＭＳ Ｐゴシック" charset="-128"/>
              </a:rPr>
              <a:t> Handbook. https://</a:t>
            </a:r>
            <a:r>
              <a:rPr lang="de-DE" sz="800" kern="1200" err="1">
                <a:solidFill>
                  <a:srgbClr val="3B687F"/>
                </a:solidFill>
                <a:latin typeface="Arial" charset="0"/>
                <a:ea typeface="ＭＳ Ｐゴシック" charset="-128"/>
              </a:rPr>
              <a:t>www.ungm.org</a:t>
            </a:r>
            <a:r>
              <a:rPr lang="de-DE" sz="800" kern="1200">
                <a:solidFill>
                  <a:srgbClr val="3B687F"/>
                </a:solidFill>
                <a:latin typeface="Arial" charset="0"/>
                <a:ea typeface="ＭＳ Ｐゴシック" charset="-128"/>
              </a:rPr>
              <a:t>/</a:t>
            </a:r>
            <a:r>
              <a:rPr lang="de-DE" sz="800" kern="1200" err="1">
                <a:solidFill>
                  <a:srgbClr val="3B687F"/>
                </a:solidFill>
                <a:latin typeface="Arial" charset="0"/>
                <a:ea typeface="ＭＳ Ｐゴシック" charset="-128"/>
              </a:rPr>
              <a:t>Shared</a:t>
            </a:r>
            <a:r>
              <a:rPr lang="de-DE" sz="800" kern="1200">
                <a:solidFill>
                  <a:srgbClr val="3B687F"/>
                </a:solidFill>
                <a:latin typeface="Arial" charset="0"/>
                <a:ea typeface="ＭＳ Ｐゴシック" charset="-128"/>
              </a:rPr>
              <a:t>/</a:t>
            </a:r>
            <a:r>
              <a:rPr lang="de-DE" sz="800" kern="1200" err="1">
                <a:solidFill>
                  <a:srgbClr val="3B687F"/>
                </a:solidFill>
                <a:latin typeface="Arial" charset="0"/>
                <a:ea typeface="ＭＳ Ｐゴシック" charset="-128"/>
              </a:rPr>
              <a:t>KnowledgeCenter</a:t>
            </a:r>
            <a:r>
              <a:rPr lang="de-DE" sz="800" kern="1200">
                <a:solidFill>
                  <a:srgbClr val="3B687F"/>
                </a:solidFill>
                <a:latin typeface="Arial" charset="0"/>
                <a:ea typeface="ＭＳ Ｐゴシック" charset="-128"/>
              </a:rPr>
              <a:t>/Pages/PPH2 (Abruf am 09. September 2021). </a:t>
            </a:r>
          </a:p>
          <a:p>
            <a:r>
              <a:rPr lang="de-DE" sz="800" kern="1200">
                <a:solidFill>
                  <a:srgbClr val="3B687F"/>
                </a:solidFill>
                <a:latin typeface="Arial" charset="0"/>
                <a:ea typeface="ＭＳ Ｐゴシック" charset="-128"/>
              </a:rPr>
              <a:t>UPJ (2019): Brancheninitiativen. https://</a:t>
            </a:r>
            <a:r>
              <a:rPr lang="de-DE" sz="800" kern="1200" err="1">
                <a:solidFill>
                  <a:srgbClr val="3B687F"/>
                </a:solidFill>
                <a:latin typeface="Arial" charset="0"/>
                <a:ea typeface="ＭＳ Ｐゴシック" charset="-128"/>
              </a:rPr>
              <a:t>www.csr-praxistage.de</a:t>
            </a:r>
            <a:r>
              <a:rPr lang="de-DE" sz="800" kern="1200">
                <a:solidFill>
                  <a:srgbClr val="3B687F"/>
                </a:solidFill>
                <a:latin typeface="Arial" charset="0"/>
                <a:ea typeface="ＭＳ Ｐゴシック" charset="-128"/>
              </a:rPr>
              <a:t>/wissen/lieferketten/brancheninitiativen/ (Abruf am 09. September 2021). </a:t>
            </a:r>
          </a:p>
          <a:p>
            <a:r>
              <a:rPr lang="de-DE" sz="800" kern="1200" err="1">
                <a:solidFill>
                  <a:srgbClr val="3B687F"/>
                </a:solidFill>
                <a:latin typeface="Arial" charset="0"/>
                <a:ea typeface="ＭＳ Ｐゴシック" charset="-128"/>
              </a:rPr>
              <a:t>Vaude</a:t>
            </a:r>
            <a:r>
              <a:rPr lang="de-DE" sz="800" kern="1200">
                <a:solidFill>
                  <a:srgbClr val="3B687F"/>
                </a:solidFill>
                <a:latin typeface="Arial" charset="0"/>
                <a:ea typeface="ＭＳ Ｐゴシック" charset="-128"/>
              </a:rPr>
              <a:t> (2021a): Fischernetze, Kaffeesatz, PET-Flaschen. https://</a:t>
            </a:r>
            <a:r>
              <a:rPr lang="de-DE" sz="800" kern="1200" err="1">
                <a:solidFill>
                  <a:srgbClr val="3B687F"/>
                </a:solidFill>
                <a:latin typeface="Arial" charset="0"/>
                <a:ea typeface="ＭＳ Ｐゴシック" charset="-128"/>
              </a:rPr>
              <a:t>nachhaltigkeitsbericht.vaude.com</a:t>
            </a:r>
            <a:r>
              <a:rPr lang="de-DE" sz="800" kern="1200">
                <a:solidFill>
                  <a:srgbClr val="3B687F"/>
                </a:solidFill>
                <a:latin typeface="Arial" charset="0"/>
                <a:ea typeface="ＭＳ Ｐゴシック" charset="-128"/>
              </a:rPr>
              <a:t>/</a:t>
            </a:r>
            <a:r>
              <a:rPr lang="de-DE" sz="800" kern="1200" err="1">
                <a:solidFill>
                  <a:srgbClr val="3B687F"/>
                </a:solidFill>
                <a:latin typeface="Arial" charset="0"/>
                <a:ea typeface="ＭＳ Ｐゴシック" charset="-128"/>
              </a:rPr>
              <a:t>gri</a:t>
            </a:r>
            <a:r>
              <a:rPr lang="de-DE" sz="800" kern="1200">
                <a:solidFill>
                  <a:srgbClr val="3B687F"/>
                </a:solidFill>
                <a:latin typeface="Arial" charset="0"/>
                <a:ea typeface="ＭＳ Ｐゴシック" charset="-128"/>
              </a:rPr>
              <a:t>/</a:t>
            </a:r>
            <a:r>
              <a:rPr lang="de-DE" sz="800" kern="1200" err="1">
                <a:solidFill>
                  <a:srgbClr val="3B687F"/>
                </a:solidFill>
                <a:latin typeface="Arial" charset="0"/>
                <a:ea typeface="ＭＳ Ｐゴシック" charset="-128"/>
              </a:rPr>
              <a:t>produkte</a:t>
            </a:r>
            <a:r>
              <a:rPr lang="de-DE" sz="800" kern="1200">
                <a:solidFill>
                  <a:srgbClr val="3B687F"/>
                </a:solidFill>
                <a:latin typeface="Arial" charset="0"/>
                <a:ea typeface="ＭＳ Ｐゴシック" charset="-128"/>
              </a:rPr>
              <a:t>/recycelte-</a:t>
            </a:r>
            <a:r>
              <a:rPr lang="de-DE" sz="800" kern="1200" err="1">
                <a:solidFill>
                  <a:srgbClr val="3B687F"/>
                </a:solidFill>
                <a:latin typeface="Arial" charset="0"/>
                <a:ea typeface="ＭＳ Ｐゴシック" charset="-128"/>
              </a:rPr>
              <a:t>materialien.php</a:t>
            </a:r>
            <a:r>
              <a:rPr lang="de-DE" sz="800" kern="1200">
                <a:solidFill>
                  <a:srgbClr val="3B687F"/>
                </a:solidFill>
                <a:latin typeface="Arial" charset="0"/>
                <a:ea typeface="ＭＳ Ｐゴシック" charset="-128"/>
              </a:rPr>
              <a:t> (Abruf am 09. September 2021). </a:t>
            </a:r>
          </a:p>
          <a:p>
            <a:r>
              <a:rPr lang="de-DE" sz="800" kern="1200" err="1">
                <a:solidFill>
                  <a:srgbClr val="3B687F"/>
                </a:solidFill>
                <a:latin typeface="Arial" charset="0"/>
                <a:ea typeface="ＭＳ Ｐゴシック" charset="-128"/>
              </a:rPr>
              <a:t>Vaude</a:t>
            </a:r>
            <a:r>
              <a:rPr lang="de-DE" sz="800" kern="1200">
                <a:solidFill>
                  <a:srgbClr val="3B687F"/>
                </a:solidFill>
                <a:latin typeface="Arial" charset="0"/>
                <a:ea typeface="ＭＳ Ｐゴシック" charset="-128"/>
              </a:rPr>
              <a:t> (2021b): </a:t>
            </a:r>
            <a:r>
              <a:rPr lang="de-DE" sz="800" kern="1200" err="1">
                <a:solidFill>
                  <a:srgbClr val="3B687F"/>
                </a:solidFill>
                <a:latin typeface="Arial" charset="0"/>
                <a:ea typeface="ＭＳ Ｐゴシック" charset="-128"/>
              </a:rPr>
              <a:t>Vaude</a:t>
            </a:r>
            <a:r>
              <a:rPr lang="de-DE" sz="800" kern="1200">
                <a:solidFill>
                  <a:srgbClr val="3B687F"/>
                </a:solidFill>
                <a:latin typeface="Arial" charset="0"/>
                <a:ea typeface="ＭＳ Ｐゴシック" charset="-128"/>
              </a:rPr>
              <a:t> Produkte aus recycelten Materialien. https://</a:t>
            </a:r>
            <a:r>
              <a:rPr lang="de-DE" sz="800" kern="1200" err="1">
                <a:solidFill>
                  <a:srgbClr val="3B687F"/>
                </a:solidFill>
                <a:latin typeface="Arial" charset="0"/>
                <a:ea typeface="ＭＳ Ｐゴシック" charset="-128"/>
              </a:rPr>
              <a:t>nachhaltigkeitsbericht.vaude.com</a:t>
            </a:r>
            <a:r>
              <a:rPr lang="de-DE" sz="800" kern="1200">
                <a:solidFill>
                  <a:srgbClr val="3B687F"/>
                </a:solidFill>
                <a:latin typeface="Arial" charset="0"/>
                <a:ea typeface="ＭＳ Ｐゴシック" charset="-128"/>
              </a:rPr>
              <a:t>/</a:t>
            </a:r>
            <a:r>
              <a:rPr lang="de-DE" sz="800" kern="1200" err="1">
                <a:solidFill>
                  <a:srgbClr val="3B687F"/>
                </a:solidFill>
                <a:latin typeface="Arial" charset="0"/>
                <a:ea typeface="ＭＳ Ｐゴシック" charset="-128"/>
              </a:rPr>
              <a:t>gri-wAssets</a:t>
            </a:r>
            <a:r>
              <a:rPr lang="de-DE" sz="800" kern="1200">
                <a:solidFill>
                  <a:srgbClr val="3B687F"/>
                </a:solidFill>
                <a:latin typeface="Arial" charset="0"/>
                <a:ea typeface="ＭＳ Ｐゴシック" charset="-128"/>
              </a:rPr>
              <a:t>/</a:t>
            </a:r>
            <a:r>
              <a:rPr lang="de-DE" sz="800" kern="1200" err="1">
                <a:solidFill>
                  <a:srgbClr val="3B687F"/>
                </a:solidFill>
                <a:latin typeface="Arial" charset="0"/>
                <a:ea typeface="ＭＳ Ｐゴシック" charset="-128"/>
              </a:rPr>
              <a:t>pdf</a:t>
            </a:r>
            <a:r>
              <a:rPr lang="de-DE" sz="800" kern="1200">
                <a:solidFill>
                  <a:srgbClr val="3B687F"/>
                </a:solidFill>
                <a:latin typeface="Arial" charset="0"/>
                <a:ea typeface="ＭＳ Ｐゴシック" charset="-128"/>
              </a:rPr>
              <a:t>/BPC-2020/</a:t>
            </a:r>
            <a:r>
              <a:rPr lang="de-DE" sz="800" kern="1200" err="1">
                <a:solidFill>
                  <a:srgbClr val="3B687F"/>
                </a:solidFill>
                <a:latin typeface="Arial" charset="0"/>
                <a:ea typeface="ＭＳ Ｐゴシック" charset="-128"/>
              </a:rPr>
              <a:t>FAQs_Recycelte-Materialien_DE.pdf</a:t>
            </a:r>
            <a:r>
              <a:rPr lang="de-DE" sz="800" kern="1200">
                <a:solidFill>
                  <a:srgbClr val="3B687F"/>
                </a:solidFill>
                <a:latin typeface="Arial" charset="0"/>
                <a:ea typeface="ＭＳ Ｐゴシック" charset="-128"/>
              </a:rPr>
              <a:t> (Abruf am 09. September 2021). </a:t>
            </a:r>
          </a:p>
          <a:p>
            <a:r>
              <a:rPr lang="de-DE" sz="800" kern="1200" err="1">
                <a:solidFill>
                  <a:srgbClr val="3B687F"/>
                </a:solidFill>
                <a:latin typeface="Arial" charset="0"/>
                <a:ea typeface="ＭＳ Ｐゴシック" charset="-128"/>
              </a:rPr>
              <a:t>Vaude</a:t>
            </a:r>
            <a:r>
              <a:rPr lang="de-DE" sz="800" kern="1200">
                <a:solidFill>
                  <a:srgbClr val="3B687F"/>
                </a:solidFill>
                <a:latin typeface="Arial" charset="0"/>
                <a:ea typeface="ＭＳ Ｐゴシック" charset="-128"/>
              </a:rPr>
              <a:t> (2021c): Recycling Daune. Wie geht das? https://</a:t>
            </a:r>
            <a:r>
              <a:rPr lang="de-DE" sz="800" kern="1200" err="1">
                <a:solidFill>
                  <a:srgbClr val="3B687F"/>
                </a:solidFill>
                <a:latin typeface="Arial" charset="0"/>
                <a:ea typeface="ＭＳ Ｐゴシック" charset="-128"/>
              </a:rPr>
              <a:t>www.vaude.com</a:t>
            </a:r>
            <a:r>
              <a:rPr lang="de-DE" sz="800" kern="1200">
                <a:solidFill>
                  <a:srgbClr val="3B687F"/>
                </a:solidFill>
                <a:latin typeface="Arial" charset="0"/>
                <a:ea typeface="ＭＳ Ｐゴシック" charset="-128"/>
              </a:rPr>
              <a:t>/de-DE/Herren/Eco-Fair/Nachhaltige-Materialien/Recycling-Daune/ (Abruf am 09. September 2021). </a:t>
            </a:r>
          </a:p>
          <a:p>
            <a:r>
              <a:rPr lang="de-DE" sz="800" kern="1200">
                <a:solidFill>
                  <a:srgbClr val="3B687F"/>
                </a:solidFill>
                <a:latin typeface="Arial" charset="0"/>
                <a:ea typeface="ＭＳ Ｐゴシック" charset="-128"/>
              </a:rPr>
              <a:t>Von Hauff, M. (2020): Nachhaltigkeit in Deutschland? Frag doch einfach! Klare Antworten aus erster Hand. UTB. </a:t>
            </a:r>
          </a:p>
          <a:p>
            <a:r>
              <a:rPr lang="en-US" sz="800" err="1">
                <a:solidFill>
                  <a:srgbClr val="3B687F"/>
                </a:solidFill>
              </a:rPr>
              <a:t>Wellbrock</a:t>
            </a:r>
            <a:r>
              <a:rPr lang="en-US" sz="800">
                <a:solidFill>
                  <a:srgbClr val="3B687F"/>
                </a:solidFill>
              </a:rPr>
              <a:t>, W., </a:t>
            </a:r>
            <a:r>
              <a:rPr lang="en-US" sz="800" err="1">
                <a:solidFill>
                  <a:srgbClr val="3B687F"/>
                </a:solidFill>
              </a:rPr>
              <a:t>Ludin</a:t>
            </a:r>
            <a:r>
              <a:rPr lang="en-US" sz="800">
                <a:solidFill>
                  <a:srgbClr val="3B687F"/>
                </a:solidFill>
              </a:rPr>
              <a:t>, D. (2019): </a:t>
            </a:r>
            <a:r>
              <a:rPr lang="en-US" sz="800" err="1">
                <a:solidFill>
                  <a:srgbClr val="3B687F"/>
                </a:solidFill>
              </a:rPr>
              <a:t>Nachhaltiges</a:t>
            </a:r>
            <a:r>
              <a:rPr lang="en-US" sz="800">
                <a:solidFill>
                  <a:srgbClr val="3B687F"/>
                </a:solidFill>
              </a:rPr>
              <a:t> </a:t>
            </a:r>
            <a:r>
              <a:rPr lang="en-US" sz="800" err="1">
                <a:solidFill>
                  <a:srgbClr val="3B687F"/>
                </a:solidFill>
              </a:rPr>
              <a:t>Beschaffungsmanagement</a:t>
            </a:r>
            <a:r>
              <a:rPr lang="en-US" sz="800">
                <a:solidFill>
                  <a:srgbClr val="3B687F"/>
                </a:solidFill>
              </a:rPr>
              <a:t>. </a:t>
            </a:r>
            <a:r>
              <a:rPr lang="en-US" sz="800" err="1">
                <a:solidFill>
                  <a:srgbClr val="3B687F"/>
                </a:solidFill>
              </a:rPr>
              <a:t>Strategien</a:t>
            </a:r>
            <a:r>
              <a:rPr lang="en-US" sz="800">
                <a:solidFill>
                  <a:srgbClr val="3B687F"/>
                </a:solidFill>
              </a:rPr>
              <a:t> – </a:t>
            </a:r>
            <a:r>
              <a:rPr lang="en-US" sz="800" err="1">
                <a:solidFill>
                  <a:srgbClr val="3B687F"/>
                </a:solidFill>
              </a:rPr>
              <a:t>Praxisbeispiele</a:t>
            </a:r>
            <a:r>
              <a:rPr lang="en-US" sz="800">
                <a:solidFill>
                  <a:srgbClr val="3B687F"/>
                </a:solidFill>
              </a:rPr>
              <a:t> – </a:t>
            </a:r>
            <a:r>
              <a:rPr lang="en-US" sz="800" err="1">
                <a:solidFill>
                  <a:srgbClr val="3B687F"/>
                </a:solidFill>
              </a:rPr>
              <a:t>Digitalisierung</a:t>
            </a:r>
            <a:r>
              <a:rPr lang="en-US" sz="800">
                <a:solidFill>
                  <a:srgbClr val="3B687F"/>
                </a:solidFill>
              </a:rPr>
              <a:t>. Springer. </a:t>
            </a:r>
          </a:p>
          <a:p>
            <a:r>
              <a:rPr lang="en-US" sz="800" kern="1200">
                <a:solidFill>
                  <a:srgbClr val="3B687F"/>
                </a:solidFill>
                <a:latin typeface="Arial" charset="0"/>
                <a:ea typeface="ＭＳ Ｐゴシック" charset="-128"/>
              </a:rPr>
              <a:t>World Business Council (WBCSD, </a:t>
            </a:r>
            <a:r>
              <a:rPr lang="en-US" sz="800" kern="1200" err="1">
                <a:solidFill>
                  <a:srgbClr val="3B687F"/>
                </a:solidFill>
                <a:latin typeface="Arial" charset="0"/>
                <a:ea typeface="ＭＳ Ｐゴシック" charset="-128"/>
              </a:rPr>
              <a:t>Hrsg</a:t>
            </a:r>
            <a:r>
              <a:rPr lang="en-US" sz="800" kern="1200">
                <a:solidFill>
                  <a:srgbClr val="3B687F"/>
                </a:solidFill>
                <a:latin typeface="Arial" charset="0"/>
                <a:ea typeface="ＭＳ Ｐゴシック" charset="-128"/>
              </a:rPr>
              <a:t>.) (2017): CEO Guide To the circular economy. https://</a:t>
            </a:r>
            <a:r>
              <a:rPr lang="en-US" sz="800" kern="1200" err="1">
                <a:solidFill>
                  <a:srgbClr val="3B687F"/>
                </a:solidFill>
                <a:latin typeface="Arial" charset="0"/>
                <a:ea typeface="ＭＳ Ｐゴシック" charset="-128"/>
              </a:rPr>
              <a:t>docs.wbcsd.org</a:t>
            </a:r>
            <a:r>
              <a:rPr lang="en-US" sz="800" kern="1200">
                <a:solidFill>
                  <a:srgbClr val="3B687F"/>
                </a:solidFill>
                <a:latin typeface="Arial" charset="0"/>
                <a:ea typeface="ＭＳ Ｐゴシック" charset="-128"/>
              </a:rPr>
              <a:t>/2017/06/</a:t>
            </a:r>
            <a:r>
              <a:rPr lang="en-US" sz="800" kern="1200" err="1">
                <a:solidFill>
                  <a:srgbClr val="3B687F"/>
                </a:solidFill>
                <a:latin typeface="Arial" charset="0"/>
                <a:ea typeface="ＭＳ Ｐゴシック" charset="-128"/>
              </a:rPr>
              <a:t>CEO_Guide_to_CE.pdf</a:t>
            </a:r>
            <a:r>
              <a:rPr lang="en-US" sz="800" kern="1200">
                <a:solidFill>
                  <a:srgbClr val="3B687F"/>
                </a:solidFill>
                <a:latin typeface="Arial" charset="0"/>
                <a:ea typeface="ＭＳ Ｐゴシック" charset="-128"/>
              </a:rPr>
              <a:t> </a:t>
            </a:r>
            <a:r>
              <a:rPr lang="de-DE" sz="800" kern="1200">
                <a:solidFill>
                  <a:srgbClr val="3B687F"/>
                </a:solidFill>
                <a:latin typeface="Arial" charset="0"/>
                <a:ea typeface="ＭＳ Ｐゴシック" charset="-128"/>
              </a:rPr>
              <a:t>(Abruf am 09. September 2021). </a:t>
            </a:r>
          </a:p>
          <a:p>
            <a:r>
              <a:rPr lang="de-DE" sz="800" kern="1200">
                <a:solidFill>
                  <a:srgbClr val="3B687F"/>
                </a:solidFill>
                <a:latin typeface="Arial" charset="0"/>
                <a:ea typeface="ＭＳ Ｐゴシック" charset="-128"/>
              </a:rPr>
              <a:t>World </a:t>
            </a:r>
            <a:r>
              <a:rPr lang="de-DE" sz="800" kern="1200" err="1">
                <a:solidFill>
                  <a:srgbClr val="3B687F"/>
                </a:solidFill>
                <a:latin typeface="Arial" charset="0"/>
                <a:ea typeface="ＭＳ Ｐゴシック" charset="-128"/>
              </a:rPr>
              <a:t>Economic</a:t>
            </a:r>
            <a:r>
              <a:rPr lang="de-DE" sz="800" kern="1200">
                <a:solidFill>
                  <a:srgbClr val="3B687F"/>
                </a:solidFill>
                <a:latin typeface="Arial" charset="0"/>
                <a:ea typeface="ＭＳ Ｐゴシック" charset="-128"/>
              </a:rPr>
              <a:t> Forum (WEF) (Hrsg.) (2015): </a:t>
            </a:r>
            <a:r>
              <a:rPr lang="de-DE" sz="800" kern="1200" err="1">
                <a:solidFill>
                  <a:srgbClr val="3B687F"/>
                </a:solidFill>
                <a:latin typeface="Arial" charset="0"/>
                <a:ea typeface="ＭＳ Ｐゴシック" charset="-128"/>
              </a:rPr>
              <a:t>Beyond</a:t>
            </a:r>
            <a:r>
              <a:rPr lang="de-DE" sz="800" kern="1200">
                <a:solidFill>
                  <a:srgbClr val="3B687F"/>
                </a:solidFill>
                <a:latin typeface="Arial" charset="0"/>
                <a:ea typeface="ＭＳ Ｐゴシック" charset="-128"/>
              </a:rPr>
              <a:t> Supply Chains. </a:t>
            </a:r>
            <a:r>
              <a:rPr lang="de-DE" sz="800" kern="1200" err="1">
                <a:solidFill>
                  <a:srgbClr val="3B687F"/>
                </a:solidFill>
                <a:latin typeface="Arial" charset="0"/>
                <a:ea typeface="ＭＳ Ｐゴシック" charset="-128"/>
              </a:rPr>
              <a:t>Empowering</a:t>
            </a:r>
            <a:r>
              <a:rPr lang="de-DE" sz="800" kern="1200">
                <a:solidFill>
                  <a:srgbClr val="3B687F"/>
                </a:solidFill>
                <a:latin typeface="Arial" charset="0"/>
                <a:ea typeface="ＭＳ Ｐゴシック" charset="-128"/>
              </a:rPr>
              <a:t> </a:t>
            </a:r>
            <a:r>
              <a:rPr lang="de-DE" sz="800" kern="1200" err="1">
                <a:solidFill>
                  <a:srgbClr val="3B687F"/>
                </a:solidFill>
                <a:latin typeface="Arial" charset="0"/>
                <a:ea typeface="ＭＳ Ｐゴシック" charset="-128"/>
              </a:rPr>
              <a:t>Responsible</a:t>
            </a:r>
            <a:r>
              <a:rPr lang="de-DE" sz="800" kern="1200">
                <a:solidFill>
                  <a:srgbClr val="3B687F"/>
                </a:solidFill>
                <a:latin typeface="Arial" charset="0"/>
                <a:ea typeface="ＭＳ Ｐゴシック" charset="-128"/>
              </a:rPr>
              <a:t> Value Chains. http://www3.weforum.org/</a:t>
            </a:r>
            <a:r>
              <a:rPr lang="de-DE" sz="800" kern="1200" err="1">
                <a:solidFill>
                  <a:srgbClr val="3B687F"/>
                </a:solidFill>
                <a:latin typeface="Arial" charset="0"/>
                <a:ea typeface="ＭＳ Ｐゴシック" charset="-128"/>
              </a:rPr>
              <a:t>docs</a:t>
            </a:r>
            <a:r>
              <a:rPr lang="de-DE" sz="800" kern="1200">
                <a:solidFill>
                  <a:srgbClr val="3B687F"/>
                </a:solidFill>
                <a:latin typeface="Arial" charset="0"/>
                <a:ea typeface="ＭＳ Ｐゴシック" charset="-128"/>
              </a:rPr>
              <a:t>/WEFUSA_BeyondSupplyChains_Report2015.pdf (Abruf am 11. August 2021). </a:t>
            </a:r>
          </a:p>
        </p:txBody>
      </p:sp>
      <p:sp>
        <p:nvSpPr>
          <p:cNvPr id="4" name="Fußzeilenplatzhalter 3">
            <a:extLst>
              <a:ext uri="{FF2B5EF4-FFF2-40B4-BE49-F238E27FC236}">
                <a16:creationId xmlns:a16="http://schemas.microsoft.com/office/drawing/2014/main" id="{3A61DB2B-B140-CB42-9DDF-608C6C619434}"/>
              </a:ext>
            </a:extLst>
          </p:cNvPr>
          <p:cNvSpPr>
            <a:spLocks noGrp="1"/>
          </p:cNvSpPr>
          <p:nvPr>
            <p:ph type="ftr" sz="quarter" idx="10"/>
          </p:nvPr>
        </p:nvSpPr>
        <p:spPr/>
        <p:txBody>
          <a:bodyPr/>
          <a:lstStyle/>
          <a:p>
            <a:r>
              <a:rPr lang="de-DE" smtClean="0"/>
              <a:t>© LfU / IZU Infozentrum UmweltWirtschaft / 2021</a:t>
            </a:r>
            <a:endParaRPr lang="de-DE"/>
          </a:p>
        </p:txBody>
      </p:sp>
      <p:sp>
        <p:nvSpPr>
          <p:cNvPr id="5" name="Datumsplatzhalter 4">
            <a:extLst>
              <a:ext uri="{FF2B5EF4-FFF2-40B4-BE49-F238E27FC236}">
                <a16:creationId xmlns:a16="http://schemas.microsoft.com/office/drawing/2014/main" id="{0EF6EEC6-4548-E04A-8E01-AC5CAF03E61F}"/>
              </a:ext>
            </a:extLst>
          </p:cNvPr>
          <p:cNvSpPr>
            <a:spLocks noGrp="1"/>
          </p:cNvSpPr>
          <p:nvPr>
            <p:ph type="dt" sz="half" idx="12"/>
          </p:nvPr>
        </p:nvSpPr>
        <p:spPr/>
        <p:txBody>
          <a:bodyPr/>
          <a:lstStyle/>
          <a:p>
            <a:r>
              <a:rPr lang="de-DE" smtClean="0"/>
              <a:t>Schulungskonzept für Nachhaltigen Einkauf – Quellenverzeichnis</a:t>
            </a:r>
            <a:endParaRPr lang="de-DE"/>
          </a:p>
        </p:txBody>
      </p:sp>
      <p:sp>
        <p:nvSpPr>
          <p:cNvPr id="6" name="Foliennummernplatzhalter 5">
            <a:extLst>
              <a:ext uri="{FF2B5EF4-FFF2-40B4-BE49-F238E27FC236}">
                <a16:creationId xmlns:a16="http://schemas.microsoft.com/office/drawing/2014/main" id="{047E469C-FACE-1C4F-8CB7-388D6C54861B}"/>
              </a:ext>
            </a:extLst>
          </p:cNvPr>
          <p:cNvSpPr>
            <a:spLocks noGrp="1"/>
          </p:cNvSpPr>
          <p:nvPr>
            <p:ph type="sldNum" sz="quarter" idx="4"/>
          </p:nvPr>
        </p:nvSpPr>
        <p:spPr/>
        <p:txBody>
          <a:bodyPr/>
          <a:lstStyle/>
          <a:p>
            <a:fld id="{894680D0-7A83-433A-9719-C4143F27F647}" type="slidenum">
              <a:rPr lang="de-DE" smtClean="0"/>
              <a:pPr/>
              <a:t>54</a:t>
            </a:fld>
            <a:endParaRPr lang="de-DE"/>
          </a:p>
        </p:txBody>
      </p:sp>
    </p:spTree>
    <p:extLst>
      <p:ext uri="{BB962C8B-B14F-4D97-AF65-F5344CB8AC3E}">
        <p14:creationId xmlns:p14="http://schemas.microsoft.com/office/powerpoint/2010/main" val="1676760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feld 20">
            <a:extLst>
              <a:ext uri="{FF2B5EF4-FFF2-40B4-BE49-F238E27FC236}">
                <a16:creationId xmlns:a16="http://schemas.microsoft.com/office/drawing/2014/main" id="{EA276164-F033-4544-BA11-F9BF187D6C2F}"/>
              </a:ext>
            </a:extLst>
          </p:cNvPr>
          <p:cNvSpPr txBox="1"/>
          <p:nvPr/>
        </p:nvSpPr>
        <p:spPr>
          <a:xfrm>
            <a:off x="4308016" y="2453113"/>
            <a:ext cx="3528000" cy="3856207"/>
          </a:xfrm>
          <a:prstGeom prst="rect">
            <a:avLst/>
          </a:prstGeom>
          <a:noFill/>
          <a:ln w="19050">
            <a:solidFill>
              <a:schemeClr val="bg1">
                <a:lumMod val="75000"/>
              </a:schemeClr>
            </a:solidFill>
          </a:ln>
        </p:spPr>
        <p:txBody>
          <a:bodyPr wrap="square" tIns="72000" bIns="72000" rtlCol="0" anchor="t" anchorCtr="0">
            <a:noAutofit/>
          </a:bodyPr>
          <a:lstStyle>
            <a:defPPr>
              <a:defRPr lang="de-DE"/>
            </a:defPPr>
            <a:lvl1pPr marL="193675" indent="-193675" algn="l" eaLnBrk="1" hangingPunct="1">
              <a:lnSpc>
                <a:spcPct val="110000"/>
              </a:lnSpc>
              <a:spcBef>
                <a:spcPts val="300"/>
              </a:spcBef>
              <a:spcAft>
                <a:spcPts val="300"/>
              </a:spcAft>
              <a:buClr>
                <a:srgbClr val="526E7F"/>
              </a:buClr>
              <a:buFontTx/>
              <a:buChar char="•"/>
              <a:defRPr sz="1300">
                <a:solidFill>
                  <a:srgbClr val="3B687F"/>
                </a:solidFill>
                <a:latin typeface="+mn-lt"/>
                <a:cs typeface="Calibri" panose="020F0502020204030204" pitchFamily="34" charset="0"/>
              </a:defRPr>
            </a:lvl1pPr>
            <a:lvl2pPr marL="444500" lvl="1" indent="-222250" algn="l" eaLnBrk="1" hangingPunct="1">
              <a:lnSpc>
                <a:spcPct val="110000"/>
              </a:lnSpc>
              <a:spcBef>
                <a:spcPts val="300"/>
              </a:spcBef>
              <a:spcAft>
                <a:spcPts val="300"/>
              </a:spcAft>
              <a:buClr>
                <a:srgbClr val="526E7F"/>
              </a:buClr>
              <a:buFontTx/>
              <a:buChar char="•"/>
              <a:defRPr sz="1300">
                <a:solidFill>
                  <a:srgbClr val="3B687F"/>
                </a:solidFill>
                <a:latin typeface="+mn-lt"/>
                <a:cs typeface="Calibri" panose="020F0502020204030204" pitchFamily="34" charset="0"/>
              </a:defRPr>
            </a:lvl2pPr>
          </a:lstStyle>
          <a:p>
            <a:pPr>
              <a:spcBef>
                <a:spcPts val="900"/>
              </a:spcBef>
            </a:pPr>
            <a:r>
              <a:rPr lang="de-DE" sz="1200" b="1">
                <a:latin typeface="Arial" charset="0"/>
              </a:rPr>
              <a:t>Nachhaltigkeit im Beschaffungsprozess</a:t>
            </a:r>
          </a:p>
          <a:p>
            <a:pPr lvl="1"/>
            <a:r>
              <a:rPr lang="de-DE" sz="1200"/>
              <a:t>Nachhaltige Beschaffungsstrategie</a:t>
            </a:r>
          </a:p>
          <a:p>
            <a:pPr lvl="1"/>
            <a:r>
              <a:rPr lang="de-DE" sz="1200"/>
              <a:t>Nachhaltiges Lieferantenmanagement</a:t>
            </a:r>
          </a:p>
          <a:p>
            <a:pPr lvl="1"/>
            <a:r>
              <a:rPr lang="de-DE" sz="1200"/>
              <a:t>Weitere Beschaffungsprozesse</a:t>
            </a:r>
          </a:p>
          <a:p>
            <a:pPr lvl="1"/>
            <a:r>
              <a:rPr lang="de-DE" sz="1200"/>
              <a:t>Fokus: Lieferkettensorgfaltspflichtengesetz</a:t>
            </a:r>
          </a:p>
          <a:p>
            <a:pPr>
              <a:spcBef>
                <a:spcPts val="900"/>
              </a:spcBef>
            </a:pPr>
            <a:r>
              <a:rPr lang="de-DE" sz="1200" b="1">
                <a:latin typeface="Arial" charset="0"/>
              </a:rPr>
              <a:t>Methoden, Standards &amp; Tools für die Nachhaltige Beschaffung</a:t>
            </a:r>
          </a:p>
          <a:p>
            <a:pPr lvl="1"/>
            <a:r>
              <a:rPr lang="de-DE" sz="1200"/>
              <a:t>Checkliste Nachhaltige Beschaffung</a:t>
            </a:r>
          </a:p>
          <a:p>
            <a:pPr lvl="1"/>
            <a:r>
              <a:rPr lang="de-DE" sz="1200"/>
              <a:t>Standards, Ratings &amp; Rankings</a:t>
            </a:r>
          </a:p>
          <a:p>
            <a:pPr lvl="1"/>
            <a:r>
              <a:rPr lang="de-DE" sz="1200"/>
              <a:t>Systeme &amp; Tools</a:t>
            </a:r>
          </a:p>
        </p:txBody>
      </p:sp>
      <p:sp>
        <p:nvSpPr>
          <p:cNvPr id="22" name="Textfeld 21">
            <a:extLst>
              <a:ext uri="{FF2B5EF4-FFF2-40B4-BE49-F238E27FC236}">
                <a16:creationId xmlns:a16="http://schemas.microsoft.com/office/drawing/2014/main" id="{05715337-C82D-C549-8DAE-41B367B9D410}"/>
              </a:ext>
            </a:extLst>
          </p:cNvPr>
          <p:cNvSpPr txBox="1"/>
          <p:nvPr/>
        </p:nvSpPr>
        <p:spPr>
          <a:xfrm>
            <a:off x="8184232" y="2453113"/>
            <a:ext cx="3528000" cy="3856207"/>
          </a:xfrm>
          <a:prstGeom prst="rect">
            <a:avLst/>
          </a:prstGeom>
          <a:noFill/>
          <a:ln w="19050">
            <a:solidFill>
              <a:schemeClr val="bg1">
                <a:lumMod val="75000"/>
              </a:schemeClr>
            </a:solidFill>
          </a:ln>
        </p:spPr>
        <p:txBody>
          <a:bodyPr wrap="square" tIns="72000" bIns="72000" rtlCol="0" anchor="t" anchorCtr="0">
            <a:noAutofit/>
          </a:bodyPr>
          <a:lstStyle>
            <a:defPPr>
              <a:defRPr lang="de-DE"/>
            </a:defPPr>
            <a:lvl1pPr marL="193675" indent="-193675" algn="l" eaLnBrk="1" hangingPunct="1">
              <a:lnSpc>
                <a:spcPct val="110000"/>
              </a:lnSpc>
              <a:spcBef>
                <a:spcPts val="300"/>
              </a:spcBef>
              <a:spcAft>
                <a:spcPts val="300"/>
              </a:spcAft>
              <a:buClr>
                <a:srgbClr val="526E7F"/>
              </a:buClr>
              <a:buFontTx/>
              <a:buChar char="•"/>
              <a:defRPr sz="1300">
                <a:solidFill>
                  <a:srgbClr val="3B687F"/>
                </a:solidFill>
                <a:latin typeface="+mn-lt"/>
                <a:cs typeface="Calibri" panose="020F0502020204030204" pitchFamily="34" charset="0"/>
              </a:defRPr>
            </a:lvl1pPr>
            <a:lvl2pPr marL="444500" lvl="1" indent="-222250" algn="l" eaLnBrk="1" hangingPunct="1">
              <a:lnSpc>
                <a:spcPct val="110000"/>
              </a:lnSpc>
              <a:spcBef>
                <a:spcPts val="300"/>
              </a:spcBef>
              <a:spcAft>
                <a:spcPts val="300"/>
              </a:spcAft>
              <a:buClr>
                <a:srgbClr val="526E7F"/>
              </a:buClr>
              <a:buFontTx/>
              <a:buChar char="•"/>
              <a:defRPr sz="1300">
                <a:solidFill>
                  <a:srgbClr val="3B687F"/>
                </a:solidFill>
                <a:latin typeface="+mn-lt"/>
                <a:cs typeface="Calibri" panose="020F0502020204030204" pitchFamily="34" charset="0"/>
              </a:defRPr>
            </a:lvl2pPr>
          </a:lstStyle>
          <a:p>
            <a:r>
              <a:rPr lang="de-DE" sz="1200" b="1"/>
              <a:t>Praktische Anwendung für Einkäufer</a:t>
            </a:r>
          </a:p>
          <a:p>
            <a:pPr lvl="1"/>
            <a:r>
              <a:rPr lang="de-DE" sz="1200"/>
              <a:t>Weitere Fallbeispiele</a:t>
            </a:r>
          </a:p>
          <a:p>
            <a:pPr lvl="1"/>
            <a:r>
              <a:rPr lang="de-DE" sz="1200"/>
              <a:t>Fokus: Einkauf &amp; Kreislaufwirtschaft</a:t>
            </a:r>
          </a:p>
          <a:p>
            <a:pPr lvl="1"/>
            <a:r>
              <a:rPr lang="de-DE" sz="1200"/>
              <a:t>Praxisaufgaben</a:t>
            </a:r>
          </a:p>
          <a:p>
            <a:pPr>
              <a:spcBef>
                <a:spcPts val="900"/>
              </a:spcBef>
            </a:pPr>
            <a:r>
              <a:rPr lang="de-DE" sz="1200" b="1">
                <a:latin typeface="Arial" charset="0"/>
              </a:rPr>
              <a:t>Austauschmöglichkeiten &amp; Vernetzung zu Nachhaltigem Einkauf</a:t>
            </a:r>
          </a:p>
          <a:p>
            <a:pPr lvl="1"/>
            <a:r>
              <a:rPr lang="de-DE" sz="1200"/>
              <a:t>Austauschplattformen</a:t>
            </a:r>
          </a:p>
          <a:p>
            <a:pPr lvl="1"/>
            <a:r>
              <a:rPr lang="de-DE" sz="1200"/>
              <a:t>Trainings &amp; Weiterbildungen</a:t>
            </a:r>
          </a:p>
        </p:txBody>
      </p:sp>
      <p:sp>
        <p:nvSpPr>
          <p:cNvPr id="19" name="Rechteck 18">
            <a:extLst>
              <a:ext uri="{FF2B5EF4-FFF2-40B4-BE49-F238E27FC236}">
                <a16:creationId xmlns:a16="http://schemas.microsoft.com/office/drawing/2014/main" id="{BA06D3E8-51EF-F747-9B8B-D23CF8D2DE99}"/>
              </a:ext>
            </a:extLst>
          </p:cNvPr>
          <p:cNvSpPr/>
          <p:nvPr/>
        </p:nvSpPr>
        <p:spPr bwMode="auto">
          <a:xfrm>
            <a:off x="431800" y="2453114"/>
            <a:ext cx="3528000" cy="1395406"/>
          </a:xfrm>
          <a:prstGeom prst="rect">
            <a:avLst/>
          </a:prstGeom>
          <a:solidFill>
            <a:srgbClr val="F9AA00">
              <a:alpha val="29804"/>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endParaRPr>
          </a:p>
        </p:txBody>
      </p:sp>
      <p:sp>
        <p:nvSpPr>
          <p:cNvPr id="4" name="Fußzeilenplatzhalter 3"/>
          <p:cNvSpPr>
            <a:spLocks noGrp="1"/>
          </p:cNvSpPr>
          <p:nvPr>
            <p:ph type="ftr" sz="quarter" idx="10"/>
          </p:nvPr>
        </p:nvSpPr>
        <p:spPr/>
        <p:txBody>
          <a:bodyPr/>
          <a:lstStyle/>
          <a:p>
            <a:r>
              <a:rPr lang="de-DE" dirty="0" smtClean="0">
                <a:latin typeface="+mn-lt"/>
              </a:rPr>
              <a:t>© LfU / IZU Infozentrum </a:t>
            </a:r>
            <a:r>
              <a:rPr lang="de-DE" dirty="0" err="1" smtClean="0">
                <a:latin typeface="+mn-lt"/>
              </a:rPr>
              <a:t>UmweltWirtschaft</a:t>
            </a:r>
            <a:r>
              <a:rPr lang="de-DE" dirty="0" smtClean="0">
                <a:latin typeface="+mn-lt"/>
              </a:rPr>
              <a:t> / 2022</a:t>
            </a:r>
            <a:endParaRPr lang="de-DE" dirty="0">
              <a:latin typeface="+mn-lt"/>
            </a:endParaRPr>
          </a:p>
        </p:txBody>
      </p:sp>
      <p:sp>
        <p:nvSpPr>
          <p:cNvPr id="5" name="Foliennummernplatzhalter 4"/>
          <p:cNvSpPr>
            <a:spLocks noGrp="1"/>
          </p:cNvSpPr>
          <p:nvPr>
            <p:ph type="sldNum" sz="quarter" idx="4"/>
          </p:nvPr>
        </p:nvSpPr>
        <p:spPr>
          <a:xfrm>
            <a:off x="5905500" y="6477000"/>
            <a:ext cx="478532" cy="280988"/>
          </a:xfrm>
        </p:spPr>
        <p:txBody>
          <a:bodyPr/>
          <a:lstStyle/>
          <a:p>
            <a:fld id="{874F30DA-0C98-471D-8D41-FDABE1A1224B}" type="slidenum">
              <a:rPr lang="de-DE">
                <a:latin typeface="+mn-lt"/>
              </a:rPr>
              <a:pPr/>
              <a:t>6</a:t>
            </a:fld>
            <a:endParaRPr lang="de-DE">
              <a:latin typeface="+mn-lt"/>
            </a:endParaRPr>
          </a:p>
        </p:txBody>
      </p:sp>
      <p:sp>
        <p:nvSpPr>
          <p:cNvPr id="6" name="Datumsplatzhalter 5"/>
          <p:cNvSpPr>
            <a:spLocks noGrp="1"/>
          </p:cNvSpPr>
          <p:nvPr>
            <p:ph type="dt" sz="half" idx="12"/>
          </p:nvPr>
        </p:nvSpPr>
        <p:spPr>
          <a:xfrm>
            <a:off x="431801" y="223838"/>
            <a:ext cx="8512502" cy="476250"/>
          </a:xfrm>
        </p:spPr>
        <p:txBody>
          <a:bodyPr/>
          <a:lstStyle/>
          <a:p>
            <a:r>
              <a:rPr lang="de-DE" smtClean="0"/>
              <a:t>Schulungskonzept für Nachhaltigen Einkauf </a:t>
            </a:r>
            <a:r>
              <a:rPr lang="de-DE" smtClean="0">
                <a:latin typeface="+mj-lt"/>
              </a:rPr>
              <a:t>– 1. </a:t>
            </a:r>
            <a:r>
              <a:rPr lang="de-DE" kern="0" smtClean="0">
                <a:cs typeface="Calibri" panose="020F0502020204030204" pitchFamily="34" charset="0"/>
              </a:rPr>
              <a:t>Bedeutung der Nachhaltigen Beschaffung</a:t>
            </a:r>
            <a:endParaRPr lang="de-DE" kern="0">
              <a:cs typeface="Calibri" panose="020F0502020204030204" pitchFamily="34" charset="0"/>
            </a:endParaRPr>
          </a:p>
        </p:txBody>
      </p:sp>
      <p:sp>
        <p:nvSpPr>
          <p:cNvPr id="252930" name="Rectangle 2"/>
          <p:cNvSpPr>
            <a:spLocks noGrp="1" noChangeArrowheads="1"/>
          </p:cNvSpPr>
          <p:nvPr>
            <p:ph type="title"/>
          </p:nvPr>
        </p:nvSpPr>
        <p:spPr>
          <a:xfrm>
            <a:off x="431801" y="935038"/>
            <a:ext cx="11425767" cy="500062"/>
          </a:xfrm>
        </p:spPr>
        <p:txBody>
          <a:bodyPr/>
          <a:lstStyle/>
          <a:p>
            <a:r>
              <a:rPr lang="de-DE">
                <a:latin typeface="+mn-lt"/>
              </a:rPr>
              <a:t>Inhaltsverzeichnis</a:t>
            </a:r>
          </a:p>
        </p:txBody>
      </p:sp>
      <p:sp>
        <p:nvSpPr>
          <p:cNvPr id="13" name="Textfeld 12">
            <a:extLst>
              <a:ext uri="{FF2B5EF4-FFF2-40B4-BE49-F238E27FC236}">
                <a16:creationId xmlns:a16="http://schemas.microsoft.com/office/drawing/2014/main" id="{EFD6BC70-5AEC-CA4B-AF8F-726BC447AA2F}"/>
              </a:ext>
            </a:extLst>
          </p:cNvPr>
          <p:cNvSpPr txBox="1"/>
          <p:nvPr/>
        </p:nvSpPr>
        <p:spPr>
          <a:xfrm>
            <a:off x="431800" y="2453113"/>
            <a:ext cx="3528000" cy="3856207"/>
          </a:xfrm>
          <a:prstGeom prst="rect">
            <a:avLst/>
          </a:prstGeom>
          <a:noFill/>
          <a:ln w="19050">
            <a:solidFill>
              <a:schemeClr val="bg1">
                <a:lumMod val="75000"/>
              </a:schemeClr>
            </a:solidFill>
          </a:ln>
        </p:spPr>
        <p:txBody>
          <a:bodyPr wrap="square" tIns="72000" bIns="72000" rtlCol="0" anchor="t" anchorCtr="0">
            <a:noAutofit/>
          </a:bodyPr>
          <a:lstStyle/>
          <a:p>
            <a:pPr marL="193675" indent="-193675" algn="l" eaLnBrk="1" hangingPunct="1">
              <a:lnSpc>
                <a:spcPct val="110000"/>
              </a:lnSpc>
              <a:spcBef>
                <a:spcPts val="900"/>
              </a:spcBef>
              <a:spcAft>
                <a:spcPts val="300"/>
              </a:spcAft>
              <a:buClr>
                <a:srgbClr val="526E7F"/>
              </a:buClr>
              <a:buFontTx/>
              <a:buChar char="•"/>
            </a:pPr>
            <a:r>
              <a:rPr lang="de-DE" sz="1200" b="1">
                <a:solidFill>
                  <a:srgbClr val="3B687F"/>
                </a:solidFill>
                <a:cs typeface="Calibri" panose="020F0502020204030204" pitchFamily="34" charset="0"/>
              </a:rPr>
              <a:t>Steigende Nachhaltigkeitsanforderungen an Unternehmen</a:t>
            </a:r>
          </a:p>
          <a:p>
            <a:pPr marL="444500" lvl="1" indent="-222250" algn="l" eaLnBrk="1" hangingPunct="1">
              <a:lnSpc>
                <a:spcPct val="110000"/>
              </a:lnSpc>
              <a:spcBef>
                <a:spcPts val="300"/>
              </a:spcBef>
              <a:spcAft>
                <a:spcPts val="300"/>
              </a:spcAft>
              <a:buClr>
                <a:srgbClr val="526E7F"/>
              </a:buClr>
              <a:buFontTx/>
              <a:buChar char="•"/>
            </a:pPr>
            <a:r>
              <a:rPr lang="de-DE" sz="1200">
                <a:solidFill>
                  <a:srgbClr val="3B687F"/>
                </a:solidFill>
                <a:cs typeface="Calibri" panose="020F0502020204030204" pitchFamily="34" charset="0"/>
              </a:rPr>
              <a:t>Zentrale Herausforderungen</a:t>
            </a:r>
          </a:p>
          <a:p>
            <a:pPr marL="444500" lvl="1" indent="-222250" algn="l" eaLnBrk="1" hangingPunct="1">
              <a:lnSpc>
                <a:spcPct val="110000"/>
              </a:lnSpc>
              <a:spcBef>
                <a:spcPts val="300"/>
              </a:spcBef>
              <a:spcAft>
                <a:spcPts val="300"/>
              </a:spcAft>
              <a:buClr>
                <a:srgbClr val="526E7F"/>
              </a:buClr>
              <a:buFontTx/>
              <a:buChar char="•"/>
            </a:pPr>
            <a:r>
              <a:rPr lang="de-DE" sz="1200">
                <a:solidFill>
                  <a:srgbClr val="3B687F"/>
                </a:solidFill>
                <a:cs typeface="Calibri" panose="020F0502020204030204" pitchFamily="34" charset="0"/>
              </a:rPr>
              <a:t>Nachhaltigkeitstrends &amp; -entwicklungen</a:t>
            </a:r>
          </a:p>
          <a:p>
            <a:pPr marL="444500" lvl="1" indent="-222250" algn="l" eaLnBrk="1" hangingPunct="1">
              <a:lnSpc>
                <a:spcPct val="110000"/>
              </a:lnSpc>
              <a:spcBef>
                <a:spcPts val="300"/>
              </a:spcBef>
              <a:spcAft>
                <a:spcPts val="300"/>
              </a:spcAft>
              <a:buClr>
                <a:srgbClr val="526E7F"/>
              </a:buClr>
              <a:buFontTx/>
              <a:buChar char="•"/>
            </a:pPr>
            <a:r>
              <a:rPr lang="de-DE" sz="1200">
                <a:solidFill>
                  <a:srgbClr val="3B687F"/>
                </a:solidFill>
                <a:cs typeface="Calibri" panose="020F0502020204030204" pitchFamily="34" charset="0"/>
              </a:rPr>
              <a:t>Regulatorischer Rahmen</a:t>
            </a:r>
            <a:endParaRPr lang="de-DE" sz="1200">
              <a:solidFill>
                <a:srgbClr val="3B687F"/>
              </a:solidFill>
              <a:latin typeface="+mn-lt"/>
              <a:cs typeface="Calibri" panose="020F0502020204030204" pitchFamily="34" charset="0"/>
            </a:endParaRPr>
          </a:p>
          <a:p>
            <a:pPr marL="193675" indent="-193675" algn="l" eaLnBrk="1" hangingPunct="1">
              <a:lnSpc>
                <a:spcPct val="110000"/>
              </a:lnSpc>
              <a:spcBef>
                <a:spcPts val="900"/>
              </a:spcBef>
              <a:spcAft>
                <a:spcPts val="300"/>
              </a:spcAft>
              <a:buClr>
                <a:srgbClr val="526E7F"/>
              </a:buClr>
              <a:buFontTx/>
              <a:buChar char="•"/>
            </a:pPr>
            <a:r>
              <a:rPr lang="de-DE" sz="1200" b="1">
                <a:solidFill>
                  <a:srgbClr val="3B687F"/>
                </a:solidFill>
                <a:cs typeface="Calibri" panose="020F0502020204030204" pitchFamily="34" charset="0"/>
              </a:rPr>
              <a:t>Die besondere Rolle des Einkaufs für Nachhaltigkeit</a:t>
            </a:r>
          </a:p>
          <a:p>
            <a:pPr marL="444500" lvl="1" indent="-222250" algn="l" eaLnBrk="1" hangingPunct="1">
              <a:lnSpc>
                <a:spcPct val="110000"/>
              </a:lnSpc>
              <a:spcBef>
                <a:spcPts val="300"/>
              </a:spcBef>
              <a:spcAft>
                <a:spcPts val="300"/>
              </a:spcAft>
              <a:buClr>
                <a:srgbClr val="526E7F"/>
              </a:buClr>
              <a:buFontTx/>
              <a:buChar char="•"/>
            </a:pPr>
            <a:r>
              <a:rPr lang="de-DE" sz="1200">
                <a:solidFill>
                  <a:srgbClr val="3B687F"/>
                </a:solidFill>
                <a:cs typeface="Calibri" panose="020F0502020204030204" pitchFamily="34" charset="0"/>
              </a:rPr>
              <a:t>Der Einkauf als Multiplikator</a:t>
            </a:r>
          </a:p>
          <a:p>
            <a:pPr marL="444500" lvl="1" indent="-222250" algn="l" eaLnBrk="1" hangingPunct="1">
              <a:lnSpc>
                <a:spcPct val="110000"/>
              </a:lnSpc>
              <a:spcBef>
                <a:spcPts val="300"/>
              </a:spcBef>
              <a:spcAft>
                <a:spcPts val="300"/>
              </a:spcAft>
              <a:buClr>
                <a:srgbClr val="526E7F"/>
              </a:buClr>
              <a:buFontTx/>
              <a:buChar char="•"/>
            </a:pPr>
            <a:r>
              <a:rPr lang="de-DE" sz="1200">
                <a:solidFill>
                  <a:srgbClr val="3B687F"/>
                </a:solidFill>
                <a:cs typeface="Calibri" panose="020F0502020204030204" pitchFamily="34" charset="0"/>
              </a:rPr>
              <a:t>Der Business Case für Nachhaltige Beschaffung</a:t>
            </a:r>
            <a:endParaRPr lang="de-DE" sz="1200">
              <a:solidFill>
                <a:schemeClr val="bg2"/>
              </a:solidFill>
              <a:latin typeface="+mn-lt"/>
              <a:cs typeface="Calibri" panose="020F0502020204030204" pitchFamily="34" charset="0"/>
            </a:endParaRPr>
          </a:p>
          <a:p>
            <a:pPr marL="171450" lvl="0" indent="-171450" algn="l">
              <a:lnSpc>
                <a:spcPct val="110000"/>
              </a:lnSpc>
              <a:spcBef>
                <a:spcPts val="300"/>
              </a:spcBef>
              <a:spcAft>
                <a:spcPts val="300"/>
              </a:spcAft>
              <a:buClr>
                <a:srgbClr val="526E7F"/>
              </a:buClr>
              <a:buFont typeface="Arial" panose="020B0604020202020204" pitchFamily="34" charset="0"/>
              <a:buChar char="•"/>
            </a:pPr>
            <a:endParaRPr lang="de-DE" sz="1200">
              <a:solidFill>
                <a:schemeClr val="bg2"/>
              </a:solidFill>
              <a:latin typeface="+mn-lt"/>
              <a:cs typeface="Calibri" panose="020F0502020204030204" pitchFamily="34" charset="0"/>
            </a:endParaRPr>
          </a:p>
          <a:p>
            <a:pPr marL="171450" lvl="0" indent="-171450" algn="l">
              <a:lnSpc>
                <a:spcPct val="110000"/>
              </a:lnSpc>
              <a:spcBef>
                <a:spcPts val="300"/>
              </a:spcBef>
              <a:spcAft>
                <a:spcPts val="300"/>
              </a:spcAft>
              <a:buClr>
                <a:srgbClr val="526E7F"/>
              </a:buClr>
              <a:buFont typeface="Arial" panose="020B0604020202020204" pitchFamily="34" charset="0"/>
              <a:buChar char="•"/>
            </a:pPr>
            <a:endParaRPr lang="de-DE" sz="1200">
              <a:solidFill>
                <a:schemeClr val="bg2"/>
              </a:solidFill>
              <a:latin typeface="+mn-lt"/>
              <a:cs typeface="Calibri" panose="020F0502020204030204" pitchFamily="34" charset="0"/>
            </a:endParaRPr>
          </a:p>
        </p:txBody>
      </p:sp>
      <p:sp>
        <p:nvSpPr>
          <p:cNvPr id="15" name="AutoShape 11">
            <a:extLst>
              <a:ext uri="{FF2B5EF4-FFF2-40B4-BE49-F238E27FC236}">
                <a16:creationId xmlns:a16="http://schemas.microsoft.com/office/drawing/2014/main" id="{84ED35F8-DA99-874D-BEF0-40EF323B738B}"/>
              </a:ext>
            </a:extLst>
          </p:cNvPr>
          <p:cNvSpPr>
            <a:spLocks noChangeArrowheads="1"/>
          </p:cNvSpPr>
          <p:nvPr/>
        </p:nvSpPr>
        <p:spPr bwMode="gray">
          <a:xfrm>
            <a:off x="431800" y="1611512"/>
            <a:ext cx="3690000" cy="665189"/>
          </a:xfrm>
          <a:prstGeom prst="homePlate">
            <a:avLst>
              <a:gd name="adj" fmla="val 20219"/>
            </a:avLst>
          </a:prstGeom>
          <a:noFill/>
          <a:ln w="19050" algn="ctr">
            <a:solidFill>
              <a:schemeClr val="bg1">
                <a:lumMod val="75000"/>
              </a:schemeClr>
            </a:solidFill>
            <a:miter lim="800000"/>
            <a:headEnd type="none" w="sm" len="sm"/>
            <a:tailEnd type="none" w="sm" len="sm"/>
          </a:ln>
        </p:spPr>
        <p:txBody>
          <a:bodyPr wrap="square" lIns="36000" tIns="36000" rIns="36000" bIns="36000" anchor="ctr"/>
          <a:lstStyle/>
          <a:p>
            <a:pPr algn="ctr">
              <a:lnSpc>
                <a:spcPct val="106000"/>
              </a:lnSpc>
              <a:buClr>
                <a:srgbClr val="000000"/>
              </a:buClr>
              <a:defRPr/>
            </a:pPr>
            <a:r>
              <a:rPr lang="de-DE" sz="1600" b="1" kern="0">
                <a:solidFill>
                  <a:srgbClr val="3B687F"/>
                </a:solidFill>
                <a:latin typeface="+mn-lt"/>
                <a:cs typeface="Calibri" panose="020F0502020204030204" pitchFamily="34" charset="0"/>
              </a:rPr>
              <a:t>Bedeutung der</a:t>
            </a:r>
            <a:br>
              <a:rPr lang="de-DE" sz="1600" b="1" kern="0">
                <a:solidFill>
                  <a:srgbClr val="3B687F"/>
                </a:solidFill>
                <a:latin typeface="+mn-lt"/>
                <a:cs typeface="Calibri" panose="020F0502020204030204" pitchFamily="34" charset="0"/>
              </a:rPr>
            </a:br>
            <a:r>
              <a:rPr lang="de-DE" sz="1600" b="1" kern="0">
                <a:solidFill>
                  <a:srgbClr val="3B687F"/>
                </a:solidFill>
                <a:latin typeface="+mn-lt"/>
                <a:cs typeface="Calibri" panose="020F0502020204030204" pitchFamily="34" charset="0"/>
              </a:rPr>
              <a:t>Nachhaltigen Beschaffung</a:t>
            </a:r>
          </a:p>
        </p:txBody>
      </p:sp>
      <p:sp>
        <p:nvSpPr>
          <p:cNvPr id="16" name="AutoShape 10">
            <a:extLst>
              <a:ext uri="{FF2B5EF4-FFF2-40B4-BE49-F238E27FC236}">
                <a16:creationId xmlns:a16="http://schemas.microsoft.com/office/drawing/2014/main" id="{1BBDAB15-EBE6-2643-A6D7-06B04434029A}"/>
              </a:ext>
            </a:extLst>
          </p:cNvPr>
          <p:cNvSpPr>
            <a:spLocks noChangeArrowheads="1"/>
          </p:cNvSpPr>
          <p:nvPr/>
        </p:nvSpPr>
        <p:spPr bwMode="gray">
          <a:xfrm>
            <a:off x="4308016" y="1612555"/>
            <a:ext cx="3690000" cy="664317"/>
          </a:xfrm>
          <a:prstGeom prst="chevron">
            <a:avLst>
              <a:gd name="adj" fmla="val 21029"/>
            </a:avLst>
          </a:prstGeom>
          <a:noFill/>
          <a:ln w="19050" algn="ctr">
            <a:solidFill>
              <a:schemeClr val="bg1">
                <a:lumMod val="75000"/>
              </a:schemeClr>
            </a:solidFill>
            <a:miter lim="800000"/>
            <a:headEnd type="none" w="sm" len="sm"/>
            <a:tailEnd type="none" w="sm" len="sm"/>
          </a:ln>
        </p:spPr>
        <p:txBody>
          <a:bodyPr wrap="square" lIns="36000" tIns="36000" rIns="36000" bIns="36000" anchor="ctr"/>
          <a:lstStyle/>
          <a:p>
            <a:pPr algn="ctr">
              <a:lnSpc>
                <a:spcPct val="106000"/>
              </a:lnSpc>
              <a:buClr>
                <a:srgbClr val="000000"/>
              </a:buClr>
              <a:defRPr/>
            </a:pPr>
            <a:r>
              <a:rPr lang="de-DE" sz="1600" b="1" kern="0">
                <a:solidFill>
                  <a:srgbClr val="3B687F"/>
                </a:solidFill>
                <a:latin typeface="+mn-lt"/>
                <a:cs typeface="Calibri" panose="020F0502020204030204" pitchFamily="34" charset="0"/>
              </a:rPr>
              <a:t>Fachwissen &amp; Methodenkompetenz</a:t>
            </a:r>
          </a:p>
        </p:txBody>
      </p:sp>
      <p:sp>
        <p:nvSpPr>
          <p:cNvPr id="11" name="AutoShape 10">
            <a:extLst>
              <a:ext uri="{FF2B5EF4-FFF2-40B4-BE49-F238E27FC236}">
                <a16:creationId xmlns:a16="http://schemas.microsoft.com/office/drawing/2014/main" id="{A795D83A-72D5-E74F-B772-A9820C4B3886}"/>
              </a:ext>
            </a:extLst>
          </p:cNvPr>
          <p:cNvSpPr>
            <a:spLocks noChangeArrowheads="1"/>
          </p:cNvSpPr>
          <p:nvPr/>
        </p:nvSpPr>
        <p:spPr bwMode="gray">
          <a:xfrm>
            <a:off x="8184232" y="1612555"/>
            <a:ext cx="3690000" cy="664317"/>
          </a:xfrm>
          <a:prstGeom prst="chevron">
            <a:avLst>
              <a:gd name="adj" fmla="val 21029"/>
            </a:avLst>
          </a:prstGeom>
          <a:noFill/>
          <a:ln w="19050" algn="ctr">
            <a:solidFill>
              <a:schemeClr val="bg1">
                <a:lumMod val="75000"/>
              </a:schemeClr>
            </a:solidFill>
            <a:miter lim="800000"/>
            <a:headEnd type="none" w="sm" len="sm"/>
            <a:tailEnd type="none" w="sm" len="sm"/>
          </a:ln>
        </p:spPr>
        <p:txBody>
          <a:bodyPr wrap="square" lIns="36000" tIns="36000" rIns="36000" bIns="36000" anchor="ctr"/>
          <a:lstStyle/>
          <a:p>
            <a:pPr algn="ctr">
              <a:lnSpc>
                <a:spcPct val="106000"/>
              </a:lnSpc>
              <a:buClr>
                <a:srgbClr val="000000"/>
              </a:buClr>
              <a:defRPr/>
            </a:pPr>
            <a:r>
              <a:rPr lang="de-DE" sz="1600" b="1" kern="0">
                <a:solidFill>
                  <a:srgbClr val="3B687F"/>
                </a:solidFill>
                <a:latin typeface="+mn-lt"/>
                <a:cs typeface="Calibri" panose="020F0502020204030204" pitchFamily="34" charset="0"/>
              </a:rPr>
              <a:t>Praktische Anwendung &amp; </a:t>
            </a:r>
            <a:br>
              <a:rPr lang="de-DE" sz="1600" b="1" kern="0">
                <a:solidFill>
                  <a:srgbClr val="3B687F"/>
                </a:solidFill>
                <a:latin typeface="+mn-lt"/>
                <a:cs typeface="Calibri" panose="020F0502020204030204" pitchFamily="34" charset="0"/>
              </a:rPr>
            </a:br>
            <a:r>
              <a:rPr lang="de-DE" sz="1600" b="1" kern="0">
                <a:solidFill>
                  <a:srgbClr val="3B687F"/>
                </a:solidFill>
                <a:latin typeface="+mn-lt"/>
                <a:cs typeface="Calibri" panose="020F0502020204030204" pitchFamily="34" charset="0"/>
              </a:rPr>
              <a:t>Vernetzung</a:t>
            </a:r>
          </a:p>
        </p:txBody>
      </p:sp>
      <p:sp>
        <p:nvSpPr>
          <p:cNvPr id="3" name="Oval 2">
            <a:extLst>
              <a:ext uri="{FF2B5EF4-FFF2-40B4-BE49-F238E27FC236}">
                <a16:creationId xmlns:a16="http://schemas.microsoft.com/office/drawing/2014/main" id="{F4B95520-81C6-5D49-AF5B-F948477EEF1D}"/>
              </a:ext>
            </a:extLst>
          </p:cNvPr>
          <p:cNvSpPr/>
          <p:nvPr/>
        </p:nvSpPr>
        <p:spPr bwMode="auto">
          <a:xfrm>
            <a:off x="551416" y="1800106"/>
            <a:ext cx="288000" cy="288000"/>
          </a:xfrm>
          <a:prstGeom prst="ellipse">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a:ln>
                  <a:noFill/>
                </a:ln>
                <a:solidFill>
                  <a:srgbClr val="3B687F"/>
                </a:solidFill>
                <a:effectLst/>
                <a:latin typeface="Arial" charset="0"/>
                <a:ea typeface="ＭＳ Ｐゴシック" charset="-128"/>
              </a:rPr>
              <a:t>1</a:t>
            </a:r>
          </a:p>
        </p:txBody>
      </p:sp>
      <p:sp>
        <p:nvSpPr>
          <p:cNvPr id="17" name="Oval 16">
            <a:extLst>
              <a:ext uri="{FF2B5EF4-FFF2-40B4-BE49-F238E27FC236}">
                <a16:creationId xmlns:a16="http://schemas.microsoft.com/office/drawing/2014/main" id="{53ECD448-A538-FF4D-944B-A38DDE6E06BF}"/>
              </a:ext>
            </a:extLst>
          </p:cNvPr>
          <p:cNvSpPr/>
          <p:nvPr/>
        </p:nvSpPr>
        <p:spPr bwMode="auto">
          <a:xfrm>
            <a:off x="4563736" y="1800106"/>
            <a:ext cx="288000" cy="288000"/>
          </a:xfrm>
          <a:prstGeom prst="ellipse">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b="1">
                <a:solidFill>
                  <a:srgbClr val="3B687F"/>
                </a:solidFill>
              </a:rPr>
              <a:t>2</a:t>
            </a:r>
            <a:endParaRPr kumimoji="0" lang="en-US" sz="1600" b="1" i="0" u="none" strike="noStrike" cap="none" normalizeH="0" baseline="0">
              <a:ln>
                <a:noFill/>
              </a:ln>
              <a:solidFill>
                <a:srgbClr val="3B687F"/>
              </a:solidFill>
              <a:effectLst/>
              <a:latin typeface="Arial" charset="0"/>
              <a:ea typeface="ＭＳ Ｐゴシック" charset="-128"/>
            </a:endParaRPr>
          </a:p>
        </p:txBody>
      </p:sp>
      <p:sp>
        <p:nvSpPr>
          <p:cNvPr id="18" name="Oval 17">
            <a:extLst>
              <a:ext uri="{FF2B5EF4-FFF2-40B4-BE49-F238E27FC236}">
                <a16:creationId xmlns:a16="http://schemas.microsoft.com/office/drawing/2014/main" id="{5C2F358E-3EDD-E64D-BF29-F86DCFB95848}"/>
              </a:ext>
            </a:extLst>
          </p:cNvPr>
          <p:cNvSpPr/>
          <p:nvPr/>
        </p:nvSpPr>
        <p:spPr bwMode="auto">
          <a:xfrm>
            <a:off x="8452168" y="1800106"/>
            <a:ext cx="288000" cy="288000"/>
          </a:xfrm>
          <a:prstGeom prst="ellipse">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b="1">
                <a:solidFill>
                  <a:srgbClr val="3B687F"/>
                </a:solidFill>
              </a:rPr>
              <a:t>3</a:t>
            </a:r>
            <a:endParaRPr kumimoji="0" lang="en-US" sz="1600" b="1" i="0" u="none" strike="noStrike" cap="none" normalizeH="0" baseline="0">
              <a:ln>
                <a:noFill/>
              </a:ln>
              <a:solidFill>
                <a:srgbClr val="3B687F"/>
              </a:solidFill>
              <a:effectLst/>
              <a:latin typeface="Arial" charset="0"/>
              <a:ea typeface="ＭＳ Ｐゴシック" charset="-128"/>
            </a:endParaRPr>
          </a:p>
        </p:txBody>
      </p:sp>
      <p:sp>
        <p:nvSpPr>
          <p:cNvPr id="20" name="Rechteck 19">
            <a:extLst>
              <a:ext uri="{FF2B5EF4-FFF2-40B4-BE49-F238E27FC236}">
                <a16:creationId xmlns:a16="http://schemas.microsoft.com/office/drawing/2014/main" id="{BFBC920A-4DD9-7D4C-9601-550CDC24DAF3}"/>
              </a:ext>
            </a:extLst>
          </p:cNvPr>
          <p:cNvSpPr/>
          <p:nvPr/>
        </p:nvSpPr>
        <p:spPr bwMode="auto">
          <a:xfrm>
            <a:off x="4247146" y="1543026"/>
            <a:ext cx="7467651" cy="4802212"/>
          </a:xfrm>
          <a:prstGeom prst="rect">
            <a:avLst/>
          </a:prstGeom>
          <a:solidFill>
            <a:srgbClr val="FFFFFF">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endParaRPr>
          </a:p>
        </p:txBody>
      </p:sp>
    </p:spTree>
    <p:extLst>
      <p:ext uri="{BB962C8B-B14F-4D97-AF65-F5344CB8AC3E}">
        <p14:creationId xmlns:p14="http://schemas.microsoft.com/office/powerpoint/2010/main" val="2969929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feld 41">
            <a:extLst>
              <a:ext uri="{FF2B5EF4-FFF2-40B4-BE49-F238E27FC236}">
                <a16:creationId xmlns:a16="http://schemas.microsoft.com/office/drawing/2014/main" id="{A14D6C98-3F91-4D41-893F-EA24CC23CFB3}"/>
              </a:ext>
            </a:extLst>
          </p:cNvPr>
          <p:cNvSpPr txBox="1"/>
          <p:nvPr/>
        </p:nvSpPr>
        <p:spPr>
          <a:xfrm>
            <a:off x="3244398" y="2278301"/>
            <a:ext cx="3038377" cy="461665"/>
          </a:xfrm>
          <a:prstGeom prst="rect">
            <a:avLst/>
          </a:prstGeom>
          <a:noFill/>
        </p:spPr>
        <p:txBody>
          <a:bodyPr wrap="square" rtlCol="0">
            <a:spAutoFit/>
          </a:bodyPr>
          <a:lstStyle/>
          <a:p>
            <a:pPr algn="ctr"/>
            <a:r>
              <a:rPr lang="de-DE" sz="1200" b="1">
                <a:solidFill>
                  <a:srgbClr val="3B687F"/>
                </a:solidFill>
              </a:rPr>
              <a:t>Nachhaltigkeitsanforderungen der Stakeholder</a:t>
            </a:r>
          </a:p>
        </p:txBody>
      </p:sp>
      <p:sp>
        <p:nvSpPr>
          <p:cNvPr id="2" name="Titel 1">
            <a:extLst>
              <a:ext uri="{FF2B5EF4-FFF2-40B4-BE49-F238E27FC236}">
                <a16:creationId xmlns:a16="http://schemas.microsoft.com/office/drawing/2014/main" id="{0F7386E3-6EAA-5D47-BB24-A2BE0C1FC7A2}"/>
              </a:ext>
            </a:extLst>
          </p:cNvPr>
          <p:cNvSpPr>
            <a:spLocks noGrp="1"/>
          </p:cNvSpPr>
          <p:nvPr>
            <p:ph type="title"/>
          </p:nvPr>
        </p:nvSpPr>
        <p:spPr/>
        <p:txBody>
          <a:bodyPr/>
          <a:lstStyle/>
          <a:p>
            <a:r>
              <a:rPr lang="de-DE"/>
              <a:t>Zentrale Nachhaltigkeitsherausforderungen – Einführung nachhaltiges Wirtschaften</a:t>
            </a:r>
          </a:p>
        </p:txBody>
      </p:sp>
      <p:sp>
        <p:nvSpPr>
          <p:cNvPr id="4" name="Fußzeilenplatzhalter 3">
            <a:extLst>
              <a:ext uri="{FF2B5EF4-FFF2-40B4-BE49-F238E27FC236}">
                <a16:creationId xmlns:a16="http://schemas.microsoft.com/office/drawing/2014/main" id="{1EA89FAF-B8D8-DF44-ACDA-51AB4704AA00}"/>
              </a:ext>
            </a:extLst>
          </p:cNvPr>
          <p:cNvSpPr>
            <a:spLocks noGrp="1"/>
          </p:cNvSpPr>
          <p:nvPr>
            <p:ph type="ftr" sz="quarter" idx="10"/>
          </p:nvPr>
        </p:nvSpPr>
        <p:spPr/>
        <p:txBody>
          <a:bodyPr/>
          <a:lstStyle/>
          <a:p>
            <a:r>
              <a:rPr lang="de-DE" dirty="0" smtClean="0"/>
              <a:t>© LfU / IZU Infozentrum </a:t>
            </a:r>
            <a:r>
              <a:rPr lang="de-DE" dirty="0" err="1" smtClean="0"/>
              <a:t>UmweltWirtschaft</a:t>
            </a:r>
            <a:r>
              <a:rPr lang="de-DE" dirty="0" smtClean="0"/>
              <a:t> / 2022</a:t>
            </a:r>
            <a:endParaRPr lang="de-DE" dirty="0"/>
          </a:p>
        </p:txBody>
      </p:sp>
      <p:sp>
        <p:nvSpPr>
          <p:cNvPr id="6" name="Foliennummernplatzhalter 5">
            <a:extLst>
              <a:ext uri="{FF2B5EF4-FFF2-40B4-BE49-F238E27FC236}">
                <a16:creationId xmlns:a16="http://schemas.microsoft.com/office/drawing/2014/main" id="{700914D4-33CF-704B-8556-3D8ACB50A19D}"/>
              </a:ext>
            </a:extLst>
          </p:cNvPr>
          <p:cNvSpPr>
            <a:spLocks noGrp="1"/>
          </p:cNvSpPr>
          <p:nvPr>
            <p:ph type="sldNum" sz="quarter" idx="4"/>
          </p:nvPr>
        </p:nvSpPr>
        <p:spPr>
          <a:xfrm>
            <a:off x="5842000" y="6369431"/>
            <a:ext cx="638043" cy="280988"/>
          </a:xfrm>
        </p:spPr>
        <p:txBody>
          <a:bodyPr/>
          <a:lstStyle/>
          <a:p>
            <a:fld id="{894680D0-7A83-433A-9719-C4143F27F647}" type="slidenum">
              <a:rPr lang="de-DE" smtClean="0"/>
              <a:pPr/>
              <a:t>7</a:t>
            </a:fld>
            <a:endParaRPr lang="de-DE"/>
          </a:p>
        </p:txBody>
      </p:sp>
      <p:sp>
        <p:nvSpPr>
          <p:cNvPr id="7" name="Textfeld 6">
            <a:extLst>
              <a:ext uri="{FF2B5EF4-FFF2-40B4-BE49-F238E27FC236}">
                <a16:creationId xmlns:a16="http://schemas.microsoft.com/office/drawing/2014/main" id="{19D9FDAC-B938-1C4D-ABDB-AC87F88648CD}"/>
              </a:ext>
            </a:extLst>
          </p:cNvPr>
          <p:cNvSpPr txBox="1"/>
          <p:nvPr/>
        </p:nvSpPr>
        <p:spPr>
          <a:xfrm>
            <a:off x="431801" y="1628774"/>
            <a:ext cx="9048575" cy="492443"/>
          </a:xfrm>
          <a:prstGeom prst="rect">
            <a:avLst/>
          </a:prstGeom>
          <a:noFill/>
        </p:spPr>
        <p:txBody>
          <a:bodyPr wrap="square" rtlCol="0">
            <a:spAutoFit/>
          </a:bodyPr>
          <a:lstStyle/>
          <a:p>
            <a:pPr algn="l"/>
            <a:r>
              <a:rPr lang="de-DE" sz="1300" dirty="0">
                <a:solidFill>
                  <a:srgbClr val="3B687F"/>
                </a:solidFill>
              </a:rPr>
              <a:t>Die Themen Nachhaltigkeit und Corporate </a:t>
            </a:r>
            <a:r>
              <a:rPr lang="de-DE" sz="1300" dirty="0" err="1">
                <a:solidFill>
                  <a:srgbClr val="3B687F"/>
                </a:solidFill>
              </a:rPr>
              <a:t>Responsibility</a:t>
            </a:r>
            <a:r>
              <a:rPr lang="de-DE" sz="1300" dirty="0">
                <a:solidFill>
                  <a:srgbClr val="3B687F"/>
                </a:solidFill>
              </a:rPr>
              <a:t> (CR) verändern unser Wirtschaftssystem langfristig. Nachhaltiges Wirtschaften wird zur strategischen Determinante und Voraussetzung für wettbewerbsfähige Unternehmen.</a:t>
            </a:r>
          </a:p>
        </p:txBody>
      </p:sp>
      <p:grpSp>
        <p:nvGrpSpPr>
          <p:cNvPr id="8" name="Gruppieren 7">
            <a:extLst>
              <a:ext uri="{FF2B5EF4-FFF2-40B4-BE49-F238E27FC236}">
                <a16:creationId xmlns:a16="http://schemas.microsoft.com/office/drawing/2014/main" id="{606326EC-566E-824B-A1CD-1C5C58B490A0}"/>
              </a:ext>
            </a:extLst>
          </p:cNvPr>
          <p:cNvGrpSpPr/>
          <p:nvPr/>
        </p:nvGrpSpPr>
        <p:grpSpPr>
          <a:xfrm>
            <a:off x="3660087" y="2878019"/>
            <a:ext cx="2592001" cy="2735999"/>
            <a:chOff x="3660087" y="2835289"/>
            <a:chExt cx="2592001" cy="2735999"/>
          </a:xfrm>
        </p:grpSpPr>
        <p:sp>
          <p:nvSpPr>
            <p:cNvPr id="18" name="Oval 31">
              <a:extLst>
                <a:ext uri="{FF2B5EF4-FFF2-40B4-BE49-F238E27FC236}">
                  <a16:creationId xmlns:a16="http://schemas.microsoft.com/office/drawing/2014/main" id="{C5227138-F878-D64F-86F7-6044FA247DBC}"/>
                </a:ext>
              </a:extLst>
            </p:cNvPr>
            <p:cNvSpPr>
              <a:spLocks noChangeArrowheads="1"/>
            </p:cNvSpPr>
            <p:nvPr/>
          </p:nvSpPr>
          <p:spPr bwMode="gray">
            <a:xfrm>
              <a:off x="4131223" y="3631845"/>
              <a:ext cx="1286969" cy="1287442"/>
            </a:xfrm>
            <a:prstGeom prst="ellipse">
              <a:avLst/>
            </a:prstGeom>
            <a:solidFill>
              <a:srgbClr val="F9AA00"/>
            </a:solidFill>
            <a:ln w="19050" algn="ctr">
              <a:solidFill>
                <a:schemeClr val="bg1"/>
              </a:solidFill>
              <a:round/>
              <a:headEnd/>
              <a:tailEnd/>
            </a:ln>
          </p:spPr>
          <p:txBody>
            <a:bodyPr wrap="square" lIns="0" tIns="0" rIns="0" bIns="0" anchor="ctr" anchorCtr="1"/>
            <a:lstStyle/>
            <a:p>
              <a:pPr algn="ctr" eaLnBrk="0" hangingPunct="0"/>
              <a:r>
                <a:rPr lang="de-DE" sz="900" b="1">
                  <a:solidFill>
                    <a:schemeClr val="bg1"/>
                  </a:solidFill>
                  <a:latin typeface="Arial" panose="020B0604020202020204" pitchFamily="34" charset="0"/>
                  <a:cs typeface="Arial" panose="020B0604020202020204" pitchFamily="34" charset="0"/>
                </a:rPr>
                <a:t>Nachhaltiges Wirtschaften als „Betriebslizenz“ </a:t>
              </a:r>
            </a:p>
          </p:txBody>
        </p:sp>
        <p:sp>
          <p:nvSpPr>
            <p:cNvPr id="21" name="Freeform 9">
              <a:extLst>
                <a:ext uri="{FF2B5EF4-FFF2-40B4-BE49-F238E27FC236}">
                  <a16:creationId xmlns:a16="http://schemas.microsoft.com/office/drawing/2014/main" id="{9541AC2F-1073-A54A-A5BF-1C8A4E738974}"/>
                </a:ext>
              </a:extLst>
            </p:cNvPr>
            <p:cNvSpPr>
              <a:spLocks/>
            </p:cNvSpPr>
            <p:nvPr/>
          </p:nvSpPr>
          <p:spPr bwMode="gray">
            <a:xfrm rot="7200000">
              <a:off x="4721802" y="2971899"/>
              <a:ext cx="1216670" cy="1843903"/>
            </a:xfrm>
            <a:custGeom>
              <a:avLst/>
              <a:gdLst>
                <a:gd name="T0" fmla="*/ 2147483647 w 550"/>
                <a:gd name="T1" fmla="*/ 2147483647 h 836"/>
                <a:gd name="T2" fmla="*/ 2147483647 w 550"/>
                <a:gd name="T3" fmla="*/ 2147483647 h 836"/>
                <a:gd name="T4" fmla="*/ 2147483647 w 550"/>
                <a:gd name="T5" fmla="*/ 2147483647 h 836"/>
                <a:gd name="T6" fmla="*/ 2147483647 w 550"/>
                <a:gd name="T7" fmla="*/ 2147483647 h 836"/>
                <a:gd name="T8" fmla="*/ 2147483647 w 550"/>
                <a:gd name="T9" fmla="*/ 2147483647 h 836"/>
                <a:gd name="T10" fmla="*/ 2147483647 w 550"/>
                <a:gd name="T11" fmla="*/ 2147483647 h 836"/>
                <a:gd name="T12" fmla="*/ 2147483647 w 550"/>
                <a:gd name="T13" fmla="*/ 2147483647 h 836"/>
                <a:gd name="T14" fmla="*/ 2147483647 w 550"/>
                <a:gd name="T15" fmla="*/ 2147483647 h 836"/>
                <a:gd name="T16" fmla="*/ 2147483647 w 550"/>
                <a:gd name="T17" fmla="*/ 2147483647 h 836"/>
                <a:gd name="T18" fmla="*/ 2147483647 w 550"/>
                <a:gd name="T19" fmla="*/ 2147483647 h 836"/>
                <a:gd name="T20" fmla="*/ 2147483647 w 550"/>
                <a:gd name="T21" fmla="*/ 2147483647 h 836"/>
                <a:gd name="T22" fmla="*/ 2147483647 w 550"/>
                <a:gd name="T23" fmla="*/ 0 h 836"/>
                <a:gd name="T24" fmla="*/ 0 w 550"/>
                <a:gd name="T25" fmla="*/ 2147483647 h 836"/>
                <a:gd name="T26" fmla="*/ 2147483647 w 550"/>
                <a:gd name="T27" fmla="*/ 2147483647 h 836"/>
                <a:gd name="T28" fmla="*/ 2147483647 w 550"/>
                <a:gd name="T29" fmla="*/ 2147483647 h 836"/>
                <a:gd name="T30" fmla="*/ 2147483647 w 550"/>
                <a:gd name="T31" fmla="*/ 2147483647 h 836"/>
                <a:gd name="T32" fmla="*/ 2147483647 w 550"/>
                <a:gd name="T33" fmla="*/ 2147483647 h 836"/>
                <a:gd name="T34" fmla="*/ 2147483647 w 550"/>
                <a:gd name="T35" fmla="*/ 2147483647 h 836"/>
                <a:gd name="T36" fmla="*/ 2147483647 w 550"/>
                <a:gd name="T37" fmla="*/ 2147483647 h 836"/>
                <a:gd name="T38" fmla="*/ 2147483647 w 550"/>
                <a:gd name="T39" fmla="*/ 2147483647 h 836"/>
                <a:gd name="T40" fmla="*/ 2147483647 w 550"/>
                <a:gd name="T41" fmla="*/ 2147483647 h 836"/>
                <a:gd name="T42" fmla="*/ 2147483647 w 550"/>
                <a:gd name="T43" fmla="*/ 2147483647 h 836"/>
                <a:gd name="T44" fmla="*/ 2147483647 w 550"/>
                <a:gd name="T45" fmla="*/ 2147483647 h 836"/>
                <a:gd name="T46" fmla="*/ 2147483647 w 550"/>
                <a:gd name="T47" fmla="*/ 2147483647 h 836"/>
                <a:gd name="T48" fmla="*/ 2147483647 w 550"/>
                <a:gd name="T49" fmla="*/ 2147483647 h 836"/>
                <a:gd name="T50" fmla="*/ 2147483647 w 550"/>
                <a:gd name="T51" fmla="*/ 2147483647 h 836"/>
                <a:gd name="T52" fmla="*/ 2147483647 w 550"/>
                <a:gd name="T53" fmla="*/ 2147483647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3B687F">
                <a:alpha val="69804"/>
              </a:srgbClr>
            </a:solidFill>
            <a:ln w="19050" cap="flat" cmpd="sng">
              <a:solidFill>
                <a:schemeClr val="bg1"/>
              </a:solidFill>
              <a:prstDash val="solid"/>
              <a:round/>
              <a:headEnd type="none" w="med" len="med"/>
              <a:tailEnd type="none" w="med" len="med"/>
            </a:ln>
          </p:spPr>
          <p:txBody>
            <a:bodyPr/>
            <a:lstStyle/>
            <a:p>
              <a:endParaRPr lang="en-GB" sz="1000">
                <a:solidFill>
                  <a:srgbClr val="3B687F"/>
                </a:solidFill>
                <a:latin typeface="Arial" panose="020B0604020202020204" pitchFamily="34" charset="0"/>
                <a:cs typeface="Arial" panose="020B0604020202020204" pitchFamily="34" charset="0"/>
              </a:endParaRPr>
            </a:p>
          </p:txBody>
        </p:sp>
        <p:sp>
          <p:nvSpPr>
            <p:cNvPr id="22" name="Freeform 10">
              <a:extLst>
                <a:ext uri="{FF2B5EF4-FFF2-40B4-BE49-F238E27FC236}">
                  <a16:creationId xmlns:a16="http://schemas.microsoft.com/office/drawing/2014/main" id="{712A4D5B-18EC-9549-B19D-D7B590BBA9FD}"/>
                </a:ext>
              </a:extLst>
            </p:cNvPr>
            <p:cNvSpPr>
              <a:spLocks/>
            </p:cNvSpPr>
            <p:nvPr/>
          </p:nvSpPr>
          <p:spPr bwMode="gray">
            <a:xfrm rot="7200000">
              <a:off x="4084310" y="3973991"/>
              <a:ext cx="1373271" cy="1821324"/>
            </a:xfrm>
            <a:custGeom>
              <a:avLst/>
              <a:gdLst>
                <a:gd name="T0" fmla="*/ 2147483647 w 621"/>
                <a:gd name="T1" fmla="*/ 0 h 826"/>
                <a:gd name="T2" fmla="*/ 2147483647 w 621"/>
                <a:gd name="T3" fmla="*/ 2147483647 h 826"/>
                <a:gd name="T4" fmla="*/ 2147483647 w 621"/>
                <a:gd name="T5" fmla="*/ 2147483647 h 826"/>
                <a:gd name="T6" fmla="*/ 2147483647 w 621"/>
                <a:gd name="T7" fmla="*/ 2147483647 h 826"/>
                <a:gd name="T8" fmla="*/ 2147483647 w 621"/>
                <a:gd name="T9" fmla="*/ 2147483647 h 826"/>
                <a:gd name="T10" fmla="*/ 2147483647 w 621"/>
                <a:gd name="T11" fmla="*/ 2147483647 h 826"/>
                <a:gd name="T12" fmla="*/ 0 w 621"/>
                <a:gd name="T13" fmla="*/ 2147483647 h 826"/>
                <a:gd name="T14" fmla="*/ 2147483647 w 621"/>
                <a:gd name="T15" fmla="*/ 2147483647 h 826"/>
                <a:gd name="T16" fmla="*/ 2147483647 w 621"/>
                <a:gd name="T17" fmla="*/ 2147483647 h 826"/>
                <a:gd name="T18" fmla="*/ 2147483647 w 621"/>
                <a:gd name="T19" fmla="*/ 2147483647 h 826"/>
                <a:gd name="T20" fmla="*/ 2147483647 w 621"/>
                <a:gd name="T21" fmla="*/ 2147483647 h 826"/>
                <a:gd name="T22" fmla="*/ 2147483647 w 621"/>
                <a:gd name="T23" fmla="*/ 2147483647 h 826"/>
                <a:gd name="T24" fmla="*/ 2147483647 w 621"/>
                <a:gd name="T25" fmla="*/ 2147483647 h 826"/>
                <a:gd name="T26" fmla="*/ 2147483647 w 621"/>
                <a:gd name="T27" fmla="*/ 2147483647 h 826"/>
                <a:gd name="T28" fmla="*/ 2147483647 w 621"/>
                <a:gd name="T29" fmla="*/ 2147483647 h 826"/>
                <a:gd name="T30" fmla="*/ 2147483647 w 621"/>
                <a:gd name="T31" fmla="*/ 2147483647 h 826"/>
                <a:gd name="T32" fmla="*/ 2147483647 w 621"/>
                <a:gd name="T33" fmla="*/ 2147483647 h 826"/>
                <a:gd name="T34" fmla="*/ 2147483647 w 621"/>
                <a:gd name="T35" fmla="*/ 2147483647 h 826"/>
                <a:gd name="T36" fmla="*/ 2147483647 w 621"/>
                <a:gd name="T37" fmla="*/ 2147483647 h 826"/>
                <a:gd name="T38" fmla="*/ 2147483647 w 621"/>
                <a:gd name="T39" fmla="*/ 2147483647 h 826"/>
                <a:gd name="T40" fmla="*/ 2147483647 w 621"/>
                <a:gd name="T41" fmla="*/ 2147483647 h 826"/>
                <a:gd name="T42" fmla="*/ 2147483647 w 621"/>
                <a:gd name="T43" fmla="*/ 2147483647 h 826"/>
                <a:gd name="T44" fmla="*/ 2147483647 w 621"/>
                <a:gd name="T45" fmla="*/ 2147483647 h 826"/>
                <a:gd name="T46" fmla="*/ 2147483647 w 621"/>
                <a:gd name="T47" fmla="*/ 2147483647 h 826"/>
                <a:gd name="T48" fmla="*/ 2147483647 w 621"/>
                <a:gd name="T49" fmla="*/ 2147483647 h 826"/>
                <a:gd name="T50" fmla="*/ 2147483647 w 621"/>
                <a:gd name="T51" fmla="*/ 2147483647 h 826"/>
                <a:gd name="T52" fmla="*/ 2147483647 w 621"/>
                <a:gd name="T53" fmla="*/ 2147483647 h 826"/>
                <a:gd name="T54" fmla="*/ 2147483647 w 621"/>
                <a:gd name="T55" fmla="*/ 2147483647 h 826"/>
                <a:gd name="T56" fmla="*/ 2147483647 w 621"/>
                <a:gd name="T57" fmla="*/ 2147483647 h 826"/>
                <a:gd name="T58" fmla="*/ 2147483647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3B687F">
                <a:alpha val="69804"/>
              </a:srgbClr>
            </a:solidFill>
            <a:ln w="19050" cap="flat" cmpd="sng">
              <a:solidFill>
                <a:schemeClr val="bg1"/>
              </a:solidFill>
              <a:prstDash val="solid"/>
              <a:round/>
              <a:headEnd type="none" w="med" len="med"/>
              <a:tailEnd type="none" w="med" len="med"/>
            </a:ln>
          </p:spPr>
          <p:txBody>
            <a:bodyPr/>
            <a:lstStyle/>
            <a:p>
              <a:endParaRPr lang="en-GB" sz="1000">
                <a:solidFill>
                  <a:srgbClr val="3B687F"/>
                </a:solidFill>
                <a:latin typeface="Arial" panose="020B0604020202020204" pitchFamily="34" charset="0"/>
                <a:cs typeface="Arial" panose="020B0604020202020204" pitchFamily="34" charset="0"/>
              </a:endParaRPr>
            </a:p>
          </p:txBody>
        </p:sp>
        <p:sp>
          <p:nvSpPr>
            <p:cNvPr id="23" name="Freeform 11">
              <a:extLst>
                <a:ext uri="{FF2B5EF4-FFF2-40B4-BE49-F238E27FC236}">
                  <a16:creationId xmlns:a16="http://schemas.microsoft.com/office/drawing/2014/main" id="{ECFE8323-970C-A540-88A7-0C57BB6F9235}"/>
                </a:ext>
              </a:extLst>
            </p:cNvPr>
            <p:cNvSpPr>
              <a:spLocks/>
            </p:cNvSpPr>
            <p:nvPr/>
          </p:nvSpPr>
          <p:spPr bwMode="gray">
            <a:xfrm rot="7200000">
              <a:off x="3050084" y="3445292"/>
              <a:ext cx="2103574" cy="883567"/>
            </a:xfrm>
            <a:custGeom>
              <a:avLst/>
              <a:gdLst>
                <a:gd name="T0" fmla="*/ 2147483647 w 953"/>
                <a:gd name="T1" fmla="*/ 2147483647 h 400"/>
                <a:gd name="T2" fmla="*/ 2147483647 w 953"/>
                <a:gd name="T3" fmla="*/ 2147483647 h 400"/>
                <a:gd name="T4" fmla="*/ 2147483647 w 953"/>
                <a:gd name="T5" fmla="*/ 2147483647 h 400"/>
                <a:gd name="T6" fmla="*/ 2147483647 w 953"/>
                <a:gd name="T7" fmla="*/ 2147483647 h 400"/>
                <a:gd name="T8" fmla="*/ 2147483647 w 953"/>
                <a:gd name="T9" fmla="*/ 2147483647 h 400"/>
                <a:gd name="T10" fmla="*/ 2147483647 w 953"/>
                <a:gd name="T11" fmla="*/ 2147483647 h 400"/>
                <a:gd name="T12" fmla="*/ 2147483647 w 953"/>
                <a:gd name="T13" fmla="*/ 2147483647 h 400"/>
                <a:gd name="T14" fmla="*/ 2147483647 w 953"/>
                <a:gd name="T15" fmla="*/ 2147483647 h 400"/>
                <a:gd name="T16" fmla="*/ 2147483647 w 953"/>
                <a:gd name="T17" fmla="*/ 2147483647 h 400"/>
                <a:gd name="T18" fmla="*/ 2147483647 w 953"/>
                <a:gd name="T19" fmla="*/ 2147483647 h 400"/>
                <a:gd name="T20" fmla="*/ 2147483647 w 953"/>
                <a:gd name="T21" fmla="*/ 2147483647 h 400"/>
                <a:gd name="T22" fmla="*/ 2147483647 w 953"/>
                <a:gd name="T23" fmla="*/ 2147483647 h 400"/>
                <a:gd name="T24" fmla="*/ 2147483647 w 953"/>
                <a:gd name="T25" fmla="*/ 2147483647 h 400"/>
                <a:gd name="T26" fmla="*/ 2147483647 w 953"/>
                <a:gd name="T27" fmla="*/ 2147483647 h 400"/>
                <a:gd name="T28" fmla="*/ 2147483647 w 953"/>
                <a:gd name="T29" fmla="*/ 2147483647 h 400"/>
                <a:gd name="T30" fmla="*/ 2147483647 w 953"/>
                <a:gd name="T31" fmla="*/ 2147483647 h 400"/>
                <a:gd name="T32" fmla="*/ 2147483647 w 953"/>
                <a:gd name="T33" fmla="*/ 2147483647 h 400"/>
                <a:gd name="T34" fmla="*/ 2147483647 w 953"/>
                <a:gd name="T35" fmla="*/ 2147483647 h 400"/>
                <a:gd name="T36" fmla="*/ 2147483647 w 953"/>
                <a:gd name="T37" fmla="*/ 2147483647 h 400"/>
                <a:gd name="T38" fmla="*/ 2147483647 w 953"/>
                <a:gd name="T39" fmla="*/ 2147483647 h 400"/>
                <a:gd name="T40" fmla="*/ 2147483647 w 953"/>
                <a:gd name="T41" fmla="*/ 2147483647 h 400"/>
                <a:gd name="T42" fmla="*/ 0 w 953"/>
                <a:gd name="T43" fmla="*/ 2147483647 h 400"/>
                <a:gd name="T44" fmla="*/ 2147483647 w 953"/>
                <a:gd name="T45" fmla="*/ 2147483647 h 400"/>
                <a:gd name="T46" fmla="*/ 2147483647 w 953"/>
                <a:gd name="T47" fmla="*/ 2147483647 h 400"/>
                <a:gd name="T48" fmla="*/ 2147483647 w 953"/>
                <a:gd name="T49" fmla="*/ 214748364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3B687F">
                <a:alpha val="69804"/>
              </a:srgbClr>
            </a:solidFill>
            <a:ln w="19050" cap="flat" cmpd="sng">
              <a:solidFill>
                <a:schemeClr val="bg1"/>
              </a:solidFill>
              <a:prstDash val="solid"/>
              <a:round/>
              <a:headEnd type="none" w="med" len="med"/>
              <a:tailEnd type="none" w="med" len="med"/>
            </a:ln>
          </p:spPr>
          <p:txBody>
            <a:bodyPr/>
            <a:lstStyle/>
            <a:p>
              <a:endParaRPr lang="en-GB" sz="1000">
                <a:solidFill>
                  <a:srgbClr val="3B687F"/>
                </a:solidFill>
                <a:latin typeface="Arial" panose="020B0604020202020204" pitchFamily="34" charset="0"/>
                <a:cs typeface="Arial" panose="020B0604020202020204" pitchFamily="34" charset="0"/>
              </a:endParaRPr>
            </a:p>
          </p:txBody>
        </p:sp>
        <p:sp>
          <p:nvSpPr>
            <p:cNvPr id="28" name="Textfeld 27">
              <a:extLst>
                <a:ext uri="{FF2B5EF4-FFF2-40B4-BE49-F238E27FC236}">
                  <a16:creationId xmlns:a16="http://schemas.microsoft.com/office/drawing/2014/main" id="{C19DFB78-4FCC-B948-852F-150B3DF64FBB}"/>
                </a:ext>
              </a:extLst>
            </p:cNvPr>
            <p:cNvSpPr txBox="1"/>
            <p:nvPr/>
          </p:nvSpPr>
          <p:spPr>
            <a:xfrm rot="3523429">
              <a:off x="4668251" y="3698272"/>
              <a:ext cx="1886552" cy="276999"/>
            </a:xfrm>
            <a:prstGeom prst="rect">
              <a:avLst/>
            </a:prstGeom>
            <a:noFill/>
          </p:spPr>
          <p:txBody>
            <a:bodyPr wrap="square" rtlCol="0">
              <a:spAutoFit/>
            </a:bodyPr>
            <a:lstStyle/>
            <a:p>
              <a:pPr algn="ctr"/>
              <a:r>
                <a:rPr lang="de-DE" sz="1200" b="1">
                  <a:solidFill>
                    <a:schemeClr val="bg1"/>
                  </a:solidFill>
                </a:rPr>
                <a:t>Ökonomie</a:t>
              </a:r>
            </a:p>
          </p:txBody>
        </p:sp>
        <p:sp>
          <p:nvSpPr>
            <p:cNvPr id="30" name="Textfeld 29">
              <a:extLst>
                <a:ext uri="{FF2B5EF4-FFF2-40B4-BE49-F238E27FC236}">
                  <a16:creationId xmlns:a16="http://schemas.microsoft.com/office/drawing/2014/main" id="{810699B2-C245-9749-BC64-FF4787A67204}"/>
                </a:ext>
              </a:extLst>
            </p:cNvPr>
            <p:cNvSpPr txBox="1"/>
            <p:nvPr/>
          </p:nvSpPr>
          <p:spPr>
            <a:xfrm rot="17990337">
              <a:off x="3011102" y="3706294"/>
              <a:ext cx="1886552" cy="276999"/>
            </a:xfrm>
            <a:prstGeom prst="rect">
              <a:avLst/>
            </a:prstGeom>
            <a:noFill/>
          </p:spPr>
          <p:txBody>
            <a:bodyPr wrap="square" rtlCol="0">
              <a:spAutoFit/>
            </a:bodyPr>
            <a:lstStyle/>
            <a:p>
              <a:pPr algn="ctr"/>
              <a:r>
                <a:rPr lang="de-DE" sz="1200" b="1">
                  <a:solidFill>
                    <a:schemeClr val="bg1"/>
                  </a:solidFill>
                </a:rPr>
                <a:t>Ökologie</a:t>
              </a:r>
            </a:p>
          </p:txBody>
        </p:sp>
        <p:sp>
          <p:nvSpPr>
            <p:cNvPr id="31" name="Textfeld 30">
              <a:extLst>
                <a:ext uri="{FF2B5EF4-FFF2-40B4-BE49-F238E27FC236}">
                  <a16:creationId xmlns:a16="http://schemas.microsoft.com/office/drawing/2014/main" id="{788BCBF4-6149-214F-AD95-1087E6B9BE96}"/>
                </a:ext>
              </a:extLst>
            </p:cNvPr>
            <p:cNvSpPr txBox="1"/>
            <p:nvPr/>
          </p:nvSpPr>
          <p:spPr>
            <a:xfrm>
              <a:off x="3846896" y="5106115"/>
              <a:ext cx="1886552" cy="276999"/>
            </a:xfrm>
            <a:prstGeom prst="rect">
              <a:avLst/>
            </a:prstGeom>
            <a:noFill/>
          </p:spPr>
          <p:txBody>
            <a:bodyPr wrap="square" rtlCol="0">
              <a:spAutoFit/>
            </a:bodyPr>
            <a:lstStyle/>
            <a:p>
              <a:pPr algn="ctr"/>
              <a:r>
                <a:rPr lang="de-DE" sz="1200" b="1">
                  <a:solidFill>
                    <a:schemeClr val="bg1"/>
                  </a:solidFill>
                </a:rPr>
                <a:t>Soziales</a:t>
              </a:r>
            </a:p>
          </p:txBody>
        </p:sp>
      </p:grpSp>
      <p:sp>
        <p:nvSpPr>
          <p:cNvPr id="36" name="Dreieck 35">
            <a:extLst>
              <a:ext uri="{FF2B5EF4-FFF2-40B4-BE49-F238E27FC236}">
                <a16:creationId xmlns:a16="http://schemas.microsoft.com/office/drawing/2014/main" id="{928E0860-ED64-3643-BDE7-46AFFE707D6E}"/>
              </a:ext>
            </a:extLst>
          </p:cNvPr>
          <p:cNvSpPr/>
          <p:nvPr/>
        </p:nvSpPr>
        <p:spPr bwMode="auto">
          <a:xfrm rot="10800000">
            <a:off x="3960795" y="2738083"/>
            <a:ext cx="1597794" cy="225734"/>
          </a:xfrm>
          <a:prstGeom prst="triangle">
            <a:avLst/>
          </a:prstGeom>
          <a:solidFill>
            <a:srgbClr val="526E7F"/>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rgbClr val="3B687F"/>
              </a:solidFill>
              <a:effectLst/>
              <a:latin typeface="Arial" charset="0"/>
              <a:ea typeface="ＭＳ Ｐゴシック" charset="-128"/>
            </a:endParaRPr>
          </a:p>
        </p:txBody>
      </p:sp>
      <p:sp>
        <p:nvSpPr>
          <p:cNvPr id="41" name="Textfeld 40">
            <a:extLst>
              <a:ext uri="{FF2B5EF4-FFF2-40B4-BE49-F238E27FC236}">
                <a16:creationId xmlns:a16="http://schemas.microsoft.com/office/drawing/2014/main" id="{1D8C8B66-05BB-0342-AC13-D270FE272E9F}"/>
              </a:ext>
            </a:extLst>
          </p:cNvPr>
          <p:cNvSpPr txBox="1"/>
          <p:nvPr/>
        </p:nvSpPr>
        <p:spPr>
          <a:xfrm>
            <a:off x="665452" y="3972454"/>
            <a:ext cx="2505894" cy="461665"/>
          </a:xfrm>
          <a:prstGeom prst="rect">
            <a:avLst/>
          </a:prstGeom>
          <a:noFill/>
        </p:spPr>
        <p:txBody>
          <a:bodyPr wrap="square" rtlCol="0">
            <a:spAutoFit/>
          </a:bodyPr>
          <a:lstStyle/>
          <a:p>
            <a:r>
              <a:rPr lang="de-DE" sz="1200" b="1">
                <a:solidFill>
                  <a:srgbClr val="3B687F"/>
                </a:solidFill>
              </a:rPr>
              <a:t>Ökologische und soziale Herausforderungen</a:t>
            </a:r>
          </a:p>
        </p:txBody>
      </p:sp>
      <p:sp>
        <p:nvSpPr>
          <p:cNvPr id="43" name="Textfeld 42">
            <a:extLst>
              <a:ext uri="{FF2B5EF4-FFF2-40B4-BE49-F238E27FC236}">
                <a16:creationId xmlns:a16="http://schemas.microsoft.com/office/drawing/2014/main" id="{231F3084-AB86-BB4B-899A-9644018D85EC}"/>
              </a:ext>
            </a:extLst>
          </p:cNvPr>
          <p:cNvSpPr txBox="1"/>
          <p:nvPr/>
        </p:nvSpPr>
        <p:spPr>
          <a:xfrm>
            <a:off x="3108959" y="5905614"/>
            <a:ext cx="3298942" cy="461665"/>
          </a:xfrm>
          <a:prstGeom prst="rect">
            <a:avLst/>
          </a:prstGeom>
          <a:noFill/>
        </p:spPr>
        <p:txBody>
          <a:bodyPr wrap="square" rtlCol="0">
            <a:spAutoFit/>
          </a:bodyPr>
          <a:lstStyle/>
          <a:p>
            <a:pPr algn="ctr"/>
            <a:r>
              <a:rPr lang="de-DE" sz="1200" b="1">
                <a:solidFill>
                  <a:srgbClr val="3B687F"/>
                </a:solidFill>
              </a:rPr>
              <a:t>Nachhaltige Produkte, Services &amp; Technologies</a:t>
            </a:r>
          </a:p>
        </p:txBody>
      </p:sp>
      <p:sp>
        <p:nvSpPr>
          <p:cNvPr id="44" name="Dreieck 43">
            <a:extLst>
              <a:ext uri="{FF2B5EF4-FFF2-40B4-BE49-F238E27FC236}">
                <a16:creationId xmlns:a16="http://schemas.microsoft.com/office/drawing/2014/main" id="{00779AE2-5717-6A49-B456-92A474D0848A}"/>
              </a:ext>
            </a:extLst>
          </p:cNvPr>
          <p:cNvSpPr/>
          <p:nvPr/>
        </p:nvSpPr>
        <p:spPr bwMode="auto">
          <a:xfrm rot="5400000">
            <a:off x="2501230" y="4090420"/>
            <a:ext cx="1597794" cy="225734"/>
          </a:xfrm>
          <a:prstGeom prst="triangle">
            <a:avLst/>
          </a:prstGeom>
          <a:solidFill>
            <a:srgbClr val="526E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rgbClr val="3B687F"/>
              </a:solidFill>
              <a:effectLst/>
              <a:latin typeface="Arial" charset="0"/>
              <a:ea typeface="ＭＳ Ｐゴシック" charset="-128"/>
            </a:endParaRPr>
          </a:p>
        </p:txBody>
      </p:sp>
      <p:sp>
        <p:nvSpPr>
          <p:cNvPr id="45" name="Dreieck 44">
            <a:extLst>
              <a:ext uri="{FF2B5EF4-FFF2-40B4-BE49-F238E27FC236}">
                <a16:creationId xmlns:a16="http://schemas.microsoft.com/office/drawing/2014/main" id="{5FB06A04-C228-A649-8904-6937F99BCA72}"/>
              </a:ext>
            </a:extLst>
          </p:cNvPr>
          <p:cNvSpPr/>
          <p:nvPr/>
        </p:nvSpPr>
        <p:spPr bwMode="auto">
          <a:xfrm>
            <a:off x="3960795" y="5667474"/>
            <a:ext cx="1597794" cy="225734"/>
          </a:xfrm>
          <a:prstGeom prst="triangle">
            <a:avLst/>
          </a:prstGeom>
          <a:solidFill>
            <a:srgbClr val="526E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rgbClr val="3B687F"/>
              </a:solidFill>
              <a:effectLst/>
              <a:latin typeface="Arial" charset="0"/>
              <a:ea typeface="ＭＳ Ｐゴシック" charset="-128"/>
            </a:endParaRPr>
          </a:p>
        </p:txBody>
      </p:sp>
      <p:sp>
        <p:nvSpPr>
          <p:cNvPr id="46" name="Dreieck 45">
            <a:extLst>
              <a:ext uri="{FF2B5EF4-FFF2-40B4-BE49-F238E27FC236}">
                <a16:creationId xmlns:a16="http://schemas.microsoft.com/office/drawing/2014/main" id="{2733842C-C16D-4E4D-839E-D65CCF4CD1E7}"/>
              </a:ext>
            </a:extLst>
          </p:cNvPr>
          <p:cNvSpPr/>
          <p:nvPr/>
        </p:nvSpPr>
        <p:spPr bwMode="auto">
          <a:xfrm rot="16200000">
            <a:off x="5442866" y="4090421"/>
            <a:ext cx="1597794" cy="225734"/>
          </a:xfrm>
          <a:prstGeom prst="triangle">
            <a:avLst/>
          </a:prstGeom>
          <a:solidFill>
            <a:srgbClr val="526E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rgbClr val="3B687F"/>
              </a:solidFill>
              <a:effectLst/>
              <a:latin typeface="Arial" charset="0"/>
              <a:ea typeface="ＭＳ Ｐゴシック" charset="-128"/>
            </a:endParaRPr>
          </a:p>
        </p:txBody>
      </p:sp>
      <p:sp>
        <p:nvSpPr>
          <p:cNvPr id="47" name="Textfeld 46">
            <a:extLst>
              <a:ext uri="{FF2B5EF4-FFF2-40B4-BE49-F238E27FC236}">
                <a16:creationId xmlns:a16="http://schemas.microsoft.com/office/drawing/2014/main" id="{6D9557B9-D35C-5747-BDD0-BE9196E0ABB4}"/>
              </a:ext>
            </a:extLst>
          </p:cNvPr>
          <p:cNvSpPr txBox="1"/>
          <p:nvPr/>
        </p:nvSpPr>
        <p:spPr>
          <a:xfrm>
            <a:off x="6386458" y="3956913"/>
            <a:ext cx="2643534" cy="461665"/>
          </a:xfrm>
          <a:prstGeom prst="rect">
            <a:avLst/>
          </a:prstGeom>
          <a:noFill/>
        </p:spPr>
        <p:txBody>
          <a:bodyPr wrap="square" rtlCol="0">
            <a:spAutoFit/>
          </a:bodyPr>
          <a:lstStyle/>
          <a:p>
            <a:pPr algn="l"/>
            <a:r>
              <a:rPr lang="de-DE" sz="1200" b="1">
                <a:solidFill>
                  <a:srgbClr val="3B687F"/>
                </a:solidFill>
              </a:rPr>
              <a:t>Wettbewerb durch nachhaltige Unternehmen </a:t>
            </a:r>
          </a:p>
        </p:txBody>
      </p:sp>
      <p:sp>
        <p:nvSpPr>
          <p:cNvPr id="35" name="Rechteck 34">
            <a:extLst>
              <a:ext uri="{FF2B5EF4-FFF2-40B4-BE49-F238E27FC236}">
                <a16:creationId xmlns:a16="http://schemas.microsoft.com/office/drawing/2014/main" id="{C62B1024-9E23-AA43-A6A0-4611BDC20676}"/>
              </a:ext>
            </a:extLst>
          </p:cNvPr>
          <p:cNvSpPr/>
          <p:nvPr/>
        </p:nvSpPr>
        <p:spPr bwMode="auto">
          <a:xfrm>
            <a:off x="9624392" y="1628774"/>
            <a:ext cx="2232646" cy="4701600"/>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0000" tIns="72000" rIns="91440" bIns="72000" numCol="1" rtlCol="0" anchor="t" anchorCtr="0" compatLnSpc="1">
            <a:prstTxWarp prst="textNoShape">
              <a:avLst/>
            </a:prstTxWarp>
          </a:bodyPr>
          <a:lstStyle/>
          <a:p>
            <a:pPr marL="182563" marR="0" algn="l" defTabSz="914400" rtl="0" eaLnBrk="0" fontAlgn="base" latinLnBrk="0" hangingPunct="0">
              <a:lnSpc>
                <a:spcPct val="100000"/>
              </a:lnSpc>
              <a:spcBef>
                <a:spcPct val="0"/>
              </a:spcBef>
              <a:spcAft>
                <a:spcPts val="600"/>
              </a:spcAft>
              <a:buClrTx/>
              <a:buSzTx/>
              <a:buFontTx/>
              <a:buNone/>
            </a:pPr>
            <a:r>
              <a:rPr kumimoji="0" lang="de-DE" sz="1000" b="1" i="0" u="none" strike="noStrike" cap="none" normalizeH="0" baseline="0" dirty="0">
                <a:ln>
                  <a:noFill/>
                </a:ln>
                <a:solidFill>
                  <a:srgbClr val="3B687F"/>
                </a:solidFill>
                <a:effectLst/>
                <a:latin typeface="Arial" charset="0"/>
                <a:ea typeface="ＭＳ Ｐゴシック" charset="-128"/>
              </a:rPr>
              <a:t>Weiterführende Informationen</a:t>
            </a:r>
          </a:p>
          <a:p>
            <a:pPr marL="182563" marR="0" indent="-182563" algn="l" defTabSz="914400" rtl="0" eaLnBrk="0" fontAlgn="base" latinLnBrk="0" hangingPunct="0">
              <a:lnSpc>
                <a:spcPct val="100000"/>
              </a:lnSpc>
              <a:spcBef>
                <a:spcPct val="0"/>
              </a:spcBef>
              <a:spcAft>
                <a:spcPts val="300"/>
              </a:spcAft>
              <a:buClrTx/>
              <a:buSzTx/>
              <a:buFont typeface="Arial" panose="020B0604020202020204" pitchFamily="34" charset="0"/>
              <a:buChar char="•"/>
            </a:pPr>
            <a:r>
              <a:rPr lang="de-DE" sz="1000" dirty="0">
                <a:solidFill>
                  <a:srgbClr val="3B687F"/>
                </a:solidFill>
              </a:rPr>
              <a:t>Eine </a:t>
            </a:r>
            <a:r>
              <a:rPr lang="de-DE" sz="1000" dirty="0">
                <a:solidFill>
                  <a:srgbClr val="3B687F"/>
                </a:solidFill>
                <a:hlinkClick r:id="rId3">
                  <a:extLst>
                    <a:ext uri="{A12FA001-AC4F-418D-AE19-62706E023703}">
                      <ahyp:hlinkClr xmlns:ahyp="http://schemas.microsoft.com/office/drawing/2018/hyperlinkcolor" xmlns="" val="tx"/>
                    </a:ext>
                  </a:extLst>
                </a:hlinkClick>
              </a:rPr>
              <a:t>Studie </a:t>
            </a:r>
            <a:r>
              <a:rPr lang="de-DE" sz="1000" dirty="0">
                <a:solidFill>
                  <a:srgbClr val="3B687F"/>
                </a:solidFill>
              </a:rPr>
              <a:t>des Rat für Nach-haltige Entwicklung (2021a) gibt Einblicke und Praxisbeispiele zum Stand nachhaltigen Wirtschaftens in Deutschland</a:t>
            </a:r>
          </a:p>
          <a:p>
            <a:pPr marL="182563" algn="l">
              <a:spcBef>
                <a:spcPts val="1200"/>
              </a:spcBef>
              <a:spcAft>
                <a:spcPts val="600"/>
              </a:spcAft>
            </a:pPr>
            <a:r>
              <a:rPr lang="de-DE" sz="1000" b="1" dirty="0">
                <a:solidFill>
                  <a:srgbClr val="3B687F"/>
                </a:solidFill>
              </a:rPr>
              <a:t>Podcast Tipp</a:t>
            </a:r>
          </a:p>
          <a:p>
            <a:pPr marL="182563" lvl="0" indent="-182563" algn="l">
              <a:spcAft>
                <a:spcPts val="300"/>
              </a:spcAft>
              <a:buFont typeface="Arial" panose="020B0604020202020204" pitchFamily="34" charset="0"/>
              <a:buChar char="•"/>
            </a:pPr>
            <a:r>
              <a:rPr lang="de-DE" sz="1000" dirty="0">
                <a:solidFill>
                  <a:srgbClr val="3B687F"/>
                </a:solidFill>
              </a:rPr>
              <a:t>Die Podcast-Reihe </a:t>
            </a:r>
            <a:r>
              <a:rPr lang="de-DE" sz="1000" dirty="0">
                <a:solidFill>
                  <a:srgbClr val="3B687F"/>
                </a:solidFill>
                <a:hlinkClick r:id="rId4">
                  <a:extLst>
                    <a:ext uri="{A12FA001-AC4F-418D-AE19-62706E023703}">
                      <ahyp:hlinkClr xmlns:ahyp="http://schemas.microsoft.com/office/drawing/2018/hyperlinkcolor" xmlns="" val="tx"/>
                    </a:ext>
                  </a:extLst>
                </a:hlinkClick>
              </a:rPr>
              <a:t>Masters </a:t>
            </a:r>
            <a:r>
              <a:rPr lang="de-DE" sz="1000" dirty="0" err="1">
                <a:solidFill>
                  <a:srgbClr val="3B687F"/>
                </a:solidFill>
                <a:hlinkClick r:id="rId4">
                  <a:extLst>
                    <a:ext uri="{A12FA001-AC4F-418D-AE19-62706E023703}">
                      <ahyp:hlinkClr xmlns:ahyp="http://schemas.microsoft.com/office/drawing/2018/hyperlinkcolor" xmlns="" val="tx"/>
                    </a:ext>
                  </a:extLst>
                </a:hlinkClick>
              </a:rPr>
              <a:t>of</a:t>
            </a:r>
            <a:r>
              <a:rPr lang="de-DE" sz="1000" dirty="0">
                <a:solidFill>
                  <a:srgbClr val="3B687F"/>
                </a:solidFill>
                <a:hlinkClick r:id="rId4">
                  <a:extLst>
                    <a:ext uri="{A12FA001-AC4F-418D-AE19-62706E023703}">
                      <ahyp:hlinkClr xmlns:ahyp="http://schemas.microsoft.com/office/drawing/2018/hyperlinkcolor" xmlns="" val="tx"/>
                    </a:ext>
                  </a:extLst>
                </a:hlinkClick>
              </a:rPr>
              <a:t> Change</a:t>
            </a:r>
            <a:r>
              <a:rPr lang="de-DE" sz="1000" dirty="0">
                <a:solidFill>
                  <a:srgbClr val="3B687F"/>
                </a:solidFill>
              </a:rPr>
              <a:t> des Rat für Nachhaltige Entwicklung (2021b) stellt Leuchttürme nachhaltigen Wirtschaftens in Deutschland vor </a:t>
            </a:r>
          </a:p>
          <a:p>
            <a:pPr lvl="0" algn="l"/>
            <a:endParaRPr lang="de-DE" sz="1000" dirty="0">
              <a:solidFill>
                <a:srgbClr val="3B687F"/>
              </a:solidFill>
            </a:endParaRPr>
          </a:p>
          <a:p>
            <a:pPr marL="182563" lvl="0" indent="-182563" algn="l">
              <a:buFont typeface="Arial" panose="020B0604020202020204" pitchFamily="34" charset="0"/>
              <a:buChar char="•"/>
            </a:pPr>
            <a:endParaRPr lang="de-DE" sz="1000" dirty="0">
              <a:solidFill>
                <a:srgbClr val="3B687F"/>
              </a:solidFill>
            </a:endParaRPr>
          </a:p>
          <a:p>
            <a:pPr marL="182563" lvl="0" indent="-182563" algn="l">
              <a:buFont typeface="Arial" panose="020B0604020202020204" pitchFamily="34" charset="0"/>
              <a:buChar char="•"/>
            </a:pPr>
            <a:endParaRPr lang="de-DE" sz="1000" dirty="0">
              <a:solidFill>
                <a:srgbClr val="3B687F"/>
              </a:solidFill>
            </a:endParaRPr>
          </a:p>
          <a:p>
            <a:pPr marL="182563" lvl="0" indent="-182563" algn="l">
              <a:buFont typeface="Arial" panose="020B0604020202020204" pitchFamily="34" charset="0"/>
              <a:buChar char="•"/>
            </a:pPr>
            <a:endParaRPr lang="de-DE" sz="1000" dirty="0">
              <a:solidFill>
                <a:srgbClr val="3B687F"/>
              </a:solidFill>
            </a:endParaRPr>
          </a:p>
          <a:p>
            <a:pPr marL="184150" algn="l"/>
            <a:endParaRPr lang="de-DE" sz="1000" dirty="0">
              <a:solidFill>
                <a:srgbClr val="3B687F"/>
              </a:solidFill>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lang="de-DE" sz="1000" dirty="0">
              <a:solidFill>
                <a:srgbClr val="3B687F"/>
              </a:solidFill>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kumimoji="0" lang="de-DE" sz="1000" i="0" u="none" strike="noStrike" cap="none" normalizeH="0" baseline="0" dirty="0">
              <a:ln>
                <a:noFill/>
              </a:ln>
              <a:solidFill>
                <a:srgbClr val="3B687F"/>
              </a:solidFill>
              <a:effectLst/>
              <a:latin typeface="Arial" charset="0"/>
              <a:ea typeface="ＭＳ Ｐゴシック" charset="-128"/>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kumimoji="0" lang="de-DE" sz="1000" i="0" u="none" strike="noStrike" cap="none" normalizeH="0" baseline="0" dirty="0">
              <a:ln>
                <a:noFill/>
              </a:ln>
              <a:solidFill>
                <a:srgbClr val="3B687F"/>
              </a:solidFill>
              <a:effectLst/>
              <a:latin typeface="Arial" charset="0"/>
              <a:ea typeface="ＭＳ Ｐゴシック" charset="-128"/>
            </a:endParaRPr>
          </a:p>
        </p:txBody>
      </p:sp>
      <p:pic>
        <p:nvPicPr>
          <p:cNvPr id="37" name="Grafik 36" descr="Informationen mit einfarbiger Füllung">
            <a:extLst>
              <a:ext uri="{FF2B5EF4-FFF2-40B4-BE49-F238E27FC236}">
                <a16:creationId xmlns:a16="http://schemas.microsoft.com/office/drawing/2014/main" id="{D6C90E2C-4EA0-B24C-BB1F-8E947CDF210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9648000" y="1658527"/>
            <a:ext cx="216000" cy="216000"/>
          </a:xfrm>
          <a:prstGeom prst="rect">
            <a:avLst/>
          </a:prstGeom>
        </p:spPr>
      </p:pic>
      <p:pic>
        <p:nvPicPr>
          <p:cNvPr id="38" name="Grafik 37" descr="Podcast mit einfarbiger Füllung">
            <a:extLst>
              <a:ext uri="{FF2B5EF4-FFF2-40B4-BE49-F238E27FC236}">
                <a16:creationId xmlns:a16="http://schemas.microsoft.com/office/drawing/2014/main" id="{9F4274BA-63C7-A74B-B3DB-1BD8C4ADF262}"/>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9629904" y="2788518"/>
            <a:ext cx="253595" cy="253595"/>
          </a:xfrm>
          <a:prstGeom prst="rect">
            <a:avLst/>
          </a:prstGeom>
        </p:spPr>
      </p:pic>
      <p:sp>
        <p:nvSpPr>
          <p:cNvPr id="32" name="Datumsplatzhalter 5">
            <a:extLst>
              <a:ext uri="{FF2B5EF4-FFF2-40B4-BE49-F238E27FC236}">
                <a16:creationId xmlns:a16="http://schemas.microsoft.com/office/drawing/2014/main" id="{0B0D42D8-CA1D-F341-AF02-2B0E7143A612}"/>
              </a:ext>
            </a:extLst>
          </p:cNvPr>
          <p:cNvSpPr>
            <a:spLocks noGrp="1"/>
          </p:cNvSpPr>
          <p:nvPr>
            <p:ph type="dt" sz="half" idx="12"/>
          </p:nvPr>
        </p:nvSpPr>
        <p:spPr>
          <a:xfrm>
            <a:off x="431800" y="223838"/>
            <a:ext cx="8604000" cy="476250"/>
          </a:xfrm>
        </p:spPr>
        <p:txBody>
          <a:bodyPr/>
          <a:lstStyle/>
          <a:p>
            <a:r>
              <a:rPr lang="de-DE" smtClean="0"/>
              <a:t>Schulungskonzept für Nachhaltigen Einkauf </a:t>
            </a:r>
            <a:r>
              <a:rPr lang="de-DE" smtClean="0">
                <a:latin typeface="+mj-lt"/>
              </a:rPr>
              <a:t>– 1. </a:t>
            </a:r>
            <a:r>
              <a:rPr lang="de-DE" kern="0" smtClean="0">
                <a:cs typeface="Calibri" panose="020F0502020204030204" pitchFamily="34" charset="0"/>
              </a:rPr>
              <a:t>Bedeutung der Nachhaltigen Beschaffung</a:t>
            </a:r>
            <a:endParaRPr lang="de-DE" kern="0">
              <a:cs typeface="Calibri" panose="020F0502020204030204" pitchFamily="34" charset="0"/>
            </a:endParaRPr>
          </a:p>
        </p:txBody>
      </p:sp>
    </p:spTree>
    <p:extLst>
      <p:ext uri="{BB962C8B-B14F-4D97-AF65-F5344CB8AC3E}">
        <p14:creationId xmlns:p14="http://schemas.microsoft.com/office/powerpoint/2010/main" val="2232369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7386E3-6EAA-5D47-BB24-A2BE0C1FC7A2}"/>
              </a:ext>
            </a:extLst>
          </p:cNvPr>
          <p:cNvSpPr>
            <a:spLocks noGrp="1"/>
          </p:cNvSpPr>
          <p:nvPr>
            <p:ph type="title"/>
          </p:nvPr>
        </p:nvSpPr>
        <p:spPr/>
        <p:txBody>
          <a:bodyPr/>
          <a:lstStyle/>
          <a:p>
            <a:r>
              <a:rPr lang="de-DE"/>
              <a:t>Zentrale Nachhaltigkeitsherausforderungen – Überblick</a:t>
            </a:r>
          </a:p>
        </p:txBody>
      </p:sp>
      <p:sp>
        <p:nvSpPr>
          <p:cNvPr id="4" name="Fußzeilenplatzhalter 3">
            <a:extLst>
              <a:ext uri="{FF2B5EF4-FFF2-40B4-BE49-F238E27FC236}">
                <a16:creationId xmlns:a16="http://schemas.microsoft.com/office/drawing/2014/main" id="{1EA89FAF-B8D8-DF44-ACDA-51AB4704AA00}"/>
              </a:ext>
            </a:extLst>
          </p:cNvPr>
          <p:cNvSpPr>
            <a:spLocks noGrp="1"/>
          </p:cNvSpPr>
          <p:nvPr>
            <p:ph type="ftr" sz="quarter" idx="10"/>
          </p:nvPr>
        </p:nvSpPr>
        <p:spPr/>
        <p:txBody>
          <a:bodyPr/>
          <a:lstStyle/>
          <a:p>
            <a:r>
              <a:rPr lang="de-DE" dirty="0" smtClean="0"/>
              <a:t>© LfU / IZU Infozentrum </a:t>
            </a:r>
            <a:r>
              <a:rPr lang="de-DE" dirty="0" err="1" smtClean="0"/>
              <a:t>UmweltWirtschaft</a:t>
            </a:r>
            <a:r>
              <a:rPr lang="de-DE" dirty="0" smtClean="0"/>
              <a:t> / 2022</a:t>
            </a:r>
            <a:endParaRPr lang="de-DE" dirty="0"/>
          </a:p>
        </p:txBody>
      </p:sp>
      <p:sp>
        <p:nvSpPr>
          <p:cNvPr id="6" name="Foliennummernplatzhalter 5">
            <a:extLst>
              <a:ext uri="{FF2B5EF4-FFF2-40B4-BE49-F238E27FC236}">
                <a16:creationId xmlns:a16="http://schemas.microsoft.com/office/drawing/2014/main" id="{700914D4-33CF-704B-8556-3D8ACB50A19D}"/>
              </a:ext>
            </a:extLst>
          </p:cNvPr>
          <p:cNvSpPr>
            <a:spLocks noGrp="1"/>
          </p:cNvSpPr>
          <p:nvPr>
            <p:ph type="sldNum" sz="quarter" idx="4"/>
          </p:nvPr>
        </p:nvSpPr>
        <p:spPr/>
        <p:txBody>
          <a:bodyPr/>
          <a:lstStyle/>
          <a:p>
            <a:fld id="{894680D0-7A83-433A-9719-C4143F27F647}" type="slidenum">
              <a:rPr lang="de-DE" smtClean="0"/>
              <a:pPr/>
              <a:t>8</a:t>
            </a:fld>
            <a:endParaRPr lang="de-DE"/>
          </a:p>
        </p:txBody>
      </p:sp>
      <p:sp>
        <p:nvSpPr>
          <p:cNvPr id="7" name="Textfeld 6">
            <a:extLst>
              <a:ext uri="{FF2B5EF4-FFF2-40B4-BE49-F238E27FC236}">
                <a16:creationId xmlns:a16="http://schemas.microsoft.com/office/drawing/2014/main" id="{7838AAE4-32FB-774D-90E1-0C3E553DC269}"/>
              </a:ext>
            </a:extLst>
          </p:cNvPr>
          <p:cNvSpPr txBox="1"/>
          <p:nvPr/>
        </p:nvSpPr>
        <p:spPr>
          <a:xfrm>
            <a:off x="431801" y="1628774"/>
            <a:ext cx="9048575" cy="492443"/>
          </a:xfrm>
          <a:prstGeom prst="rect">
            <a:avLst/>
          </a:prstGeom>
          <a:noFill/>
        </p:spPr>
        <p:txBody>
          <a:bodyPr wrap="square" rtlCol="0">
            <a:spAutoFit/>
          </a:bodyPr>
          <a:lstStyle/>
          <a:p>
            <a:pPr algn="l"/>
            <a:r>
              <a:rPr lang="de-DE" sz="1300">
                <a:solidFill>
                  <a:srgbClr val="3B687F"/>
                </a:solidFill>
              </a:rPr>
              <a:t>Unternehmen sind mit einer Vielzahl an ökologischen, sozialen und ökonomischen Herausforderungen konfrontiert. Nur durch nachhaltiges und kollektives Handeln können diese globalen Herausforderungen gelöst werden.</a:t>
            </a:r>
          </a:p>
        </p:txBody>
      </p:sp>
      <p:sp>
        <p:nvSpPr>
          <p:cNvPr id="8" name="Rechteck 7">
            <a:extLst>
              <a:ext uri="{FF2B5EF4-FFF2-40B4-BE49-F238E27FC236}">
                <a16:creationId xmlns:a16="http://schemas.microsoft.com/office/drawing/2014/main" id="{15774936-F8C2-604E-BD37-C083F21A5D78}"/>
              </a:ext>
            </a:extLst>
          </p:cNvPr>
          <p:cNvSpPr/>
          <p:nvPr/>
        </p:nvSpPr>
        <p:spPr bwMode="auto">
          <a:xfrm>
            <a:off x="9624392" y="1628774"/>
            <a:ext cx="2232646" cy="4701600"/>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0000" tIns="72000" rIns="91440" bIns="72000" numCol="1" rtlCol="0" anchor="t" anchorCtr="0" compatLnSpc="1">
            <a:prstTxWarp prst="textNoShape">
              <a:avLst/>
            </a:prstTxWarp>
          </a:bodyPr>
          <a:lstStyle/>
          <a:p>
            <a:pPr marL="182563" marR="0" algn="l" defTabSz="914400" rtl="0" eaLnBrk="0" fontAlgn="base" latinLnBrk="0" hangingPunct="0">
              <a:lnSpc>
                <a:spcPct val="100000"/>
              </a:lnSpc>
              <a:spcBef>
                <a:spcPct val="0"/>
              </a:spcBef>
              <a:spcAft>
                <a:spcPts val="600"/>
              </a:spcAft>
              <a:buClrTx/>
              <a:buSzTx/>
              <a:buFontTx/>
              <a:buNone/>
            </a:pPr>
            <a:r>
              <a:rPr kumimoji="0" lang="de-DE" sz="1000" b="1" i="0" u="none" strike="noStrike" cap="none" normalizeH="0" baseline="0" dirty="0">
                <a:ln>
                  <a:noFill/>
                </a:ln>
                <a:solidFill>
                  <a:srgbClr val="3B687F"/>
                </a:solidFill>
                <a:effectLst/>
                <a:latin typeface="Arial" charset="0"/>
                <a:ea typeface="ＭＳ Ｐゴシック" charset="-128"/>
              </a:rPr>
              <a:t>Weiterführende Informationen</a:t>
            </a:r>
          </a:p>
          <a:p>
            <a:pPr marL="182563" indent="-182563" algn="l">
              <a:spcAft>
                <a:spcPts val="300"/>
              </a:spcAft>
              <a:buFont typeface="Arial" panose="020B0604020202020204" pitchFamily="34" charset="0"/>
              <a:buChar char="•"/>
            </a:pPr>
            <a:r>
              <a:rPr lang="de-DE" sz="1000" dirty="0">
                <a:solidFill>
                  <a:srgbClr val="3B687F"/>
                </a:solidFill>
              </a:rPr>
              <a:t>Das Rahmenkonzept der UN </a:t>
            </a:r>
            <a:r>
              <a:rPr lang="de-DE" sz="1000" dirty="0" err="1">
                <a:solidFill>
                  <a:srgbClr val="3B687F"/>
                </a:solidFill>
              </a:rPr>
              <a:t>Sustainable</a:t>
            </a:r>
            <a:r>
              <a:rPr lang="de-DE" sz="1000" dirty="0">
                <a:solidFill>
                  <a:srgbClr val="3B687F"/>
                </a:solidFill>
              </a:rPr>
              <a:t> Development Goals (</a:t>
            </a:r>
            <a:r>
              <a:rPr lang="de-DE" sz="1000" dirty="0">
                <a:solidFill>
                  <a:srgbClr val="3B687F"/>
                </a:solidFill>
                <a:hlinkClick r:id="rId3">
                  <a:extLst>
                    <a:ext uri="{A12FA001-AC4F-418D-AE19-62706E023703}">
                      <ahyp:hlinkClr xmlns:ahyp="http://schemas.microsoft.com/office/drawing/2018/hyperlinkcolor" xmlns="" val="tx"/>
                    </a:ext>
                  </a:extLst>
                </a:hlinkClick>
              </a:rPr>
              <a:t>SDGs</a:t>
            </a:r>
            <a:r>
              <a:rPr lang="de-DE" sz="1000" dirty="0">
                <a:solidFill>
                  <a:srgbClr val="3B687F"/>
                </a:solidFill>
              </a:rPr>
              <a:t>) dient dazu, die Nach-</a:t>
            </a:r>
            <a:r>
              <a:rPr lang="de-DE" sz="1000" dirty="0" err="1">
                <a:solidFill>
                  <a:srgbClr val="3B687F"/>
                </a:solidFill>
              </a:rPr>
              <a:t>haltigkeitsherausforderungen</a:t>
            </a:r>
            <a:r>
              <a:rPr lang="de-DE" sz="1000" dirty="0">
                <a:solidFill>
                  <a:srgbClr val="3B687F"/>
                </a:solidFill>
              </a:rPr>
              <a:t> global zu bewältigen</a:t>
            </a:r>
          </a:p>
          <a:p>
            <a:pPr marL="182563" indent="-182563" algn="l">
              <a:spcAft>
                <a:spcPts val="300"/>
              </a:spcAft>
              <a:buFont typeface="Arial" panose="020B0604020202020204" pitchFamily="34" charset="0"/>
              <a:buChar char="•"/>
            </a:pPr>
            <a:r>
              <a:rPr lang="de-DE" sz="1000" dirty="0">
                <a:solidFill>
                  <a:srgbClr val="3B687F"/>
                </a:solidFill>
              </a:rPr>
              <a:t>Der Leitfaden </a:t>
            </a:r>
            <a:r>
              <a:rPr lang="de-DE" sz="1000" dirty="0">
                <a:solidFill>
                  <a:srgbClr val="3B687F"/>
                </a:solidFill>
                <a:hlinkClick r:id="rId4">
                  <a:extLst>
                    <a:ext uri="{A12FA001-AC4F-418D-AE19-62706E023703}">
                      <ahyp:hlinkClr xmlns:ahyp="http://schemas.microsoft.com/office/drawing/2018/hyperlinkcolor" xmlns="" val="tx"/>
                    </a:ext>
                  </a:extLst>
                </a:hlinkClick>
              </a:rPr>
              <a:t>Nachhaltigkeit in der Lieferkette</a:t>
            </a:r>
            <a:r>
              <a:rPr lang="de-DE" sz="1000" dirty="0">
                <a:solidFill>
                  <a:srgbClr val="3B687F"/>
                </a:solidFill>
              </a:rPr>
              <a:t> beschreibt, wie Nachhaltigkeitsheraus-forderungen durch die Beschaffung adressiert werden</a:t>
            </a:r>
          </a:p>
          <a:p>
            <a:pPr marL="182563" lvl="0" indent="-182563" algn="l">
              <a:buFont typeface="Arial" panose="020B0604020202020204" pitchFamily="34" charset="0"/>
              <a:buChar char="•"/>
            </a:pPr>
            <a:endParaRPr lang="de-DE" sz="1000" dirty="0">
              <a:solidFill>
                <a:srgbClr val="3B687F"/>
              </a:solidFill>
            </a:endParaRPr>
          </a:p>
          <a:p>
            <a:pPr marL="184150" algn="l"/>
            <a:endParaRPr lang="de-DE" sz="1000" dirty="0">
              <a:solidFill>
                <a:srgbClr val="3B687F"/>
              </a:solidFill>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lang="de-DE" sz="1000" dirty="0">
              <a:solidFill>
                <a:srgbClr val="3B687F"/>
              </a:solidFill>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kumimoji="0" lang="de-DE" sz="1000" i="0" u="none" strike="noStrike" cap="none" normalizeH="0" baseline="0" dirty="0">
              <a:ln>
                <a:noFill/>
              </a:ln>
              <a:solidFill>
                <a:srgbClr val="3B687F"/>
              </a:solidFill>
              <a:effectLst/>
              <a:latin typeface="Arial" charset="0"/>
              <a:ea typeface="ＭＳ Ｐゴシック" charset="-128"/>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kumimoji="0" lang="de-DE" sz="1000" i="0" u="none" strike="noStrike" cap="none" normalizeH="0" baseline="0" dirty="0">
              <a:ln>
                <a:noFill/>
              </a:ln>
              <a:solidFill>
                <a:srgbClr val="3B687F"/>
              </a:solidFill>
              <a:effectLst/>
              <a:latin typeface="Arial" charset="0"/>
              <a:ea typeface="ＭＳ Ｐゴシック" charset="-128"/>
            </a:endParaRPr>
          </a:p>
        </p:txBody>
      </p:sp>
      <p:pic>
        <p:nvPicPr>
          <p:cNvPr id="9" name="Grafik 8" descr="Informationen mit einfarbiger Füllung">
            <a:extLst>
              <a:ext uri="{FF2B5EF4-FFF2-40B4-BE49-F238E27FC236}">
                <a16:creationId xmlns:a16="http://schemas.microsoft.com/office/drawing/2014/main" id="{D50CF626-1F54-3540-8C94-9D2ED1B93AA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9648000" y="1658527"/>
            <a:ext cx="216000" cy="216000"/>
          </a:xfrm>
          <a:prstGeom prst="rect">
            <a:avLst/>
          </a:prstGeom>
        </p:spPr>
      </p:pic>
      <p:sp>
        <p:nvSpPr>
          <p:cNvPr id="18" name="Rechteck 17">
            <a:extLst>
              <a:ext uri="{FF2B5EF4-FFF2-40B4-BE49-F238E27FC236}">
                <a16:creationId xmlns:a16="http://schemas.microsoft.com/office/drawing/2014/main" id="{326AECC1-6FEB-EA4E-A0FC-1990B387BFA7}"/>
              </a:ext>
            </a:extLst>
          </p:cNvPr>
          <p:cNvSpPr/>
          <p:nvPr/>
        </p:nvSpPr>
        <p:spPr bwMode="auto">
          <a:xfrm>
            <a:off x="442912" y="2276476"/>
            <a:ext cx="2772000" cy="442662"/>
          </a:xfrm>
          <a:prstGeom prst="rect">
            <a:avLst/>
          </a:prstGeom>
          <a:solidFill>
            <a:srgbClr val="3B687F"/>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300" b="1" i="0" u="none" strike="noStrike" cap="none" normalizeH="0" baseline="0">
                <a:ln>
                  <a:noFill/>
                </a:ln>
                <a:solidFill>
                  <a:schemeClr val="bg1"/>
                </a:solidFill>
                <a:effectLst/>
                <a:latin typeface="Arial" charset="0"/>
                <a:ea typeface="ＭＳ Ｐゴシック" charset="-128"/>
              </a:rPr>
              <a:t>Umweltschutz</a:t>
            </a:r>
          </a:p>
        </p:txBody>
      </p:sp>
      <p:sp>
        <p:nvSpPr>
          <p:cNvPr id="20" name="Rechteck 19">
            <a:extLst>
              <a:ext uri="{FF2B5EF4-FFF2-40B4-BE49-F238E27FC236}">
                <a16:creationId xmlns:a16="http://schemas.microsoft.com/office/drawing/2014/main" id="{4C2BEC15-B23F-9447-9135-5B5932F825C9}"/>
              </a:ext>
            </a:extLst>
          </p:cNvPr>
          <p:cNvSpPr/>
          <p:nvPr/>
        </p:nvSpPr>
        <p:spPr bwMode="auto">
          <a:xfrm>
            <a:off x="442912" y="2719138"/>
            <a:ext cx="2772000" cy="2456329"/>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1440" tIns="72000" rIns="91440" bIns="72000" numCol="1" rtlCol="0" anchor="t" anchorCtr="0" compatLnSpc="1">
            <a:prstTxWarp prst="textNoShape">
              <a:avLst/>
            </a:prstTxWarp>
          </a:bodyPr>
          <a:lstStyle/>
          <a:p>
            <a:pPr marL="182563" indent="-182563" algn="l">
              <a:spcBef>
                <a:spcPts val="0"/>
              </a:spcBef>
              <a:spcAft>
                <a:spcPts val="300"/>
              </a:spcAft>
              <a:buFont typeface="Arial" panose="020B0604020202020204" pitchFamily="34" charset="0"/>
              <a:buChar char="•"/>
            </a:pPr>
            <a:r>
              <a:rPr lang="de-DE" sz="1100"/>
              <a:t>Energieverbrauch &amp; Treibhausgasemissionen </a:t>
            </a:r>
          </a:p>
          <a:p>
            <a:pPr marL="182563" indent="-182563" algn="l">
              <a:spcBef>
                <a:spcPts val="0"/>
              </a:spcBef>
              <a:spcAft>
                <a:spcPts val="300"/>
              </a:spcAft>
              <a:buFont typeface="Arial" panose="020B0604020202020204" pitchFamily="34" charset="0"/>
              <a:buChar char="•"/>
            </a:pPr>
            <a:r>
              <a:rPr lang="de-DE" sz="1100"/>
              <a:t>Umgang mit Wasser und Abwasser- </a:t>
            </a:r>
            <a:r>
              <a:rPr lang="de-DE" sz="1100" err="1"/>
              <a:t>behandlung</a:t>
            </a:r>
            <a:r>
              <a:rPr lang="de-DE" sz="1100"/>
              <a:t> </a:t>
            </a:r>
          </a:p>
          <a:p>
            <a:pPr marL="182563" indent="-182563" algn="l">
              <a:spcBef>
                <a:spcPts val="0"/>
              </a:spcBef>
              <a:spcAft>
                <a:spcPts val="300"/>
              </a:spcAft>
              <a:buFont typeface="Arial" panose="020B0604020202020204" pitchFamily="34" charset="0"/>
              <a:buChar char="•"/>
            </a:pPr>
            <a:r>
              <a:rPr lang="de-DE" sz="1100" err="1"/>
              <a:t>Biodiversität</a:t>
            </a:r>
            <a:r>
              <a:rPr lang="de-DE" sz="1100"/>
              <a:t> </a:t>
            </a:r>
          </a:p>
          <a:p>
            <a:pPr marL="182563" indent="-182563" algn="l">
              <a:spcBef>
                <a:spcPts val="0"/>
              </a:spcBef>
              <a:spcAft>
                <a:spcPts val="300"/>
              </a:spcAft>
              <a:buFont typeface="Arial" panose="020B0604020202020204" pitchFamily="34" charset="0"/>
              <a:buChar char="•"/>
            </a:pPr>
            <a:r>
              <a:rPr lang="de-DE" sz="1100"/>
              <a:t>Luftverschmutzung </a:t>
            </a:r>
          </a:p>
          <a:p>
            <a:pPr marL="182563" indent="-182563" algn="l">
              <a:spcBef>
                <a:spcPts val="0"/>
              </a:spcBef>
              <a:spcAft>
                <a:spcPts val="300"/>
              </a:spcAft>
              <a:buFont typeface="Arial" panose="020B0604020202020204" pitchFamily="34" charset="0"/>
              <a:buChar char="•"/>
            </a:pPr>
            <a:r>
              <a:rPr lang="de-DE" sz="1100"/>
              <a:t>Giftige Substanzen, Chemikalien und </a:t>
            </a:r>
            <a:r>
              <a:rPr lang="de-DE" sz="1100" err="1"/>
              <a:t>Abfälle</a:t>
            </a:r>
            <a:r>
              <a:rPr lang="de-DE" sz="1100"/>
              <a:t> </a:t>
            </a:r>
          </a:p>
          <a:p>
            <a:pPr marL="182563" indent="-182563" algn="l">
              <a:spcBef>
                <a:spcPts val="0"/>
              </a:spcBef>
              <a:spcAft>
                <a:spcPts val="300"/>
              </a:spcAft>
              <a:buFont typeface="Arial" panose="020B0604020202020204" pitchFamily="34" charset="0"/>
              <a:buChar char="•"/>
            </a:pPr>
            <a:r>
              <a:rPr lang="de-DE" sz="1100"/>
              <a:t>Rohstoffnutzung &amp; Kreislaufwirtschaft</a:t>
            </a:r>
          </a:p>
          <a:p>
            <a:pPr marL="182563" indent="-182563" algn="l">
              <a:spcBef>
                <a:spcPts val="0"/>
              </a:spcBef>
              <a:spcAft>
                <a:spcPts val="300"/>
              </a:spcAft>
              <a:buFont typeface="Arial" panose="020B0604020202020204" pitchFamily="34" charset="0"/>
              <a:buChar char="•"/>
            </a:pPr>
            <a:r>
              <a:rPr lang="de-DE" sz="1100"/>
              <a:t>Recyclingfähigkeit und Umgang mit Produkten am Ende ihrer Haltbarkeit</a:t>
            </a:r>
          </a:p>
          <a:p>
            <a:pPr marL="182563" indent="-182563" algn="l">
              <a:spcBef>
                <a:spcPts val="0"/>
              </a:spcBef>
              <a:spcAft>
                <a:spcPts val="300"/>
              </a:spcAft>
              <a:buFont typeface="Arial" panose="020B0604020202020204" pitchFamily="34" charset="0"/>
              <a:buChar char="•"/>
            </a:pPr>
            <a:r>
              <a:rPr lang="de-DE" sz="1100"/>
              <a:t>Kundengesundheit und -sicherheit </a:t>
            </a:r>
          </a:p>
        </p:txBody>
      </p:sp>
      <p:sp>
        <p:nvSpPr>
          <p:cNvPr id="21" name="Rechteck 20">
            <a:extLst>
              <a:ext uri="{FF2B5EF4-FFF2-40B4-BE49-F238E27FC236}">
                <a16:creationId xmlns:a16="http://schemas.microsoft.com/office/drawing/2014/main" id="{A97C279D-48E3-B241-AAAA-E344BAAC9441}"/>
              </a:ext>
            </a:extLst>
          </p:cNvPr>
          <p:cNvSpPr/>
          <p:nvPr/>
        </p:nvSpPr>
        <p:spPr bwMode="auto">
          <a:xfrm>
            <a:off x="6464536" y="2276476"/>
            <a:ext cx="2772000" cy="442662"/>
          </a:xfrm>
          <a:prstGeom prst="rect">
            <a:avLst/>
          </a:prstGeom>
          <a:solidFill>
            <a:srgbClr val="3B687F"/>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300" b="1" i="0" u="none" strike="noStrike" cap="none" normalizeH="0" baseline="0">
                <a:ln>
                  <a:noFill/>
                </a:ln>
                <a:solidFill>
                  <a:schemeClr val="bg1"/>
                </a:solidFill>
                <a:effectLst/>
                <a:latin typeface="Arial" charset="0"/>
                <a:ea typeface="ＭＳ Ｐゴシック" charset="-128"/>
              </a:rPr>
              <a:t>Ethik &amp; Korruptions-bekämpfung</a:t>
            </a:r>
          </a:p>
        </p:txBody>
      </p:sp>
      <p:sp>
        <p:nvSpPr>
          <p:cNvPr id="22" name="Rechteck 21">
            <a:extLst>
              <a:ext uri="{FF2B5EF4-FFF2-40B4-BE49-F238E27FC236}">
                <a16:creationId xmlns:a16="http://schemas.microsoft.com/office/drawing/2014/main" id="{6B45C2C4-CCD5-934E-B36B-6BFF72E40C73}"/>
              </a:ext>
            </a:extLst>
          </p:cNvPr>
          <p:cNvSpPr/>
          <p:nvPr/>
        </p:nvSpPr>
        <p:spPr bwMode="auto">
          <a:xfrm>
            <a:off x="6464536" y="2719138"/>
            <a:ext cx="2772000" cy="2456329"/>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1440" tIns="72000" rIns="91440" bIns="72000" numCol="1" rtlCol="0" anchor="t" anchorCtr="0" compatLnSpc="1">
            <a:prstTxWarp prst="textNoShape">
              <a:avLst/>
            </a:prstTxWarp>
          </a:bodyPr>
          <a:lstStyle/>
          <a:p>
            <a:pPr marL="182563" indent="-182563" algn="l">
              <a:spcBef>
                <a:spcPts val="0"/>
              </a:spcBef>
              <a:spcAft>
                <a:spcPts val="300"/>
              </a:spcAft>
              <a:buFont typeface="Arial" panose="020B0604020202020204" pitchFamily="34" charset="0"/>
              <a:buChar char="•"/>
            </a:pPr>
            <a:r>
              <a:rPr lang="de-DE" sz="1100" dirty="0"/>
              <a:t>Korruption (Schmier- und Bestechungsgelder)</a:t>
            </a:r>
          </a:p>
          <a:p>
            <a:pPr marL="182563" indent="-182563" algn="l">
              <a:spcBef>
                <a:spcPts val="0"/>
              </a:spcBef>
              <a:spcAft>
                <a:spcPts val="300"/>
              </a:spcAft>
              <a:buFont typeface="Arial" panose="020B0604020202020204" pitchFamily="34" charset="0"/>
              <a:buChar char="•"/>
            </a:pPr>
            <a:r>
              <a:rPr lang="de-DE" sz="1100" dirty="0"/>
              <a:t>Wettbewerbswidrige Praktiken</a:t>
            </a:r>
          </a:p>
          <a:p>
            <a:pPr marL="182563" indent="-182563" algn="l">
              <a:spcBef>
                <a:spcPts val="0"/>
              </a:spcBef>
              <a:spcAft>
                <a:spcPts val="300"/>
              </a:spcAft>
              <a:buFont typeface="Arial" panose="020B0604020202020204" pitchFamily="34" charset="0"/>
              <a:buChar char="•"/>
            </a:pPr>
            <a:r>
              <a:rPr lang="de-DE" sz="1100" dirty="0"/>
              <a:t>Interessenskonflikte, Geschenke, Bewirtungen und Einladungen</a:t>
            </a:r>
          </a:p>
          <a:p>
            <a:pPr marL="182563" indent="-182563" algn="l">
              <a:spcBef>
                <a:spcPts val="0"/>
              </a:spcBef>
              <a:spcAft>
                <a:spcPts val="300"/>
              </a:spcAft>
              <a:buFont typeface="Arial" panose="020B0604020202020204" pitchFamily="34" charset="0"/>
              <a:buChar char="•"/>
            </a:pPr>
            <a:r>
              <a:rPr lang="de-DE" sz="1100" dirty="0"/>
              <a:t>Verantwortungsbewusstes Informations- &amp; Datenmanagement</a:t>
            </a:r>
          </a:p>
        </p:txBody>
      </p:sp>
      <p:sp>
        <p:nvSpPr>
          <p:cNvPr id="24" name="Rechteck 23">
            <a:extLst>
              <a:ext uri="{FF2B5EF4-FFF2-40B4-BE49-F238E27FC236}">
                <a16:creationId xmlns:a16="http://schemas.microsoft.com/office/drawing/2014/main" id="{051E7806-19FF-1848-98A2-9B1AF46E0E5B}"/>
              </a:ext>
            </a:extLst>
          </p:cNvPr>
          <p:cNvSpPr/>
          <p:nvPr/>
        </p:nvSpPr>
        <p:spPr bwMode="auto">
          <a:xfrm>
            <a:off x="3453724" y="2276476"/>
            <a:ext cx="2772000" cy="442662"/>
          </a:xfrm>
          <a:prstGeom prst="rect">
            <a:avLst/>
          </a:prstGeom>
          <a:solidFill>
            <a:srgbClr val="3B687F"/>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300" b="1" i="0" u="none" strike="noStrike" cap="none" normalizeH="0" baseline="0">
                <a:ln>
                  <a:noFill/>
                </a:ln>
                <a:solidFill>
                  <a:schemeClr val="bg1"/>
                </a:solidFill>
                <a:effectLst/>
                <a:latin typeface="Arial" charset="0"/>
                <a:ea typeface="ＭＳ Ｐゴシック" charset="-128"/>
              </a:rPr>
              <a:t>Menschenrechte &amp; Arbeitsnormen</a:t>
            </a:r>
          </a:p>
        </p:txBody>
      </p:sp>
      <p:sp>
        <p:nvSpPr>
          <p:cNvPr id="25" name="Rechteck 24">
            <a:extLst>
              <a:ext uri="{FF2B5EF4-FFF2-40B4-BE49-F238E27FC236}">
                <a16:creationId xmlns:a16="http://schemas.microsoft.com/office/drawing/2014/main" id="{4C5CC26C-9A3B-764E-8AF7-E7034004A50F}"/>
              </a:ext>
            </a:extLst>
          </p:cNvPr>
          <p:cNvSpPr/>
          <p:nvPr/>
        </p:nvSpPr>
        <p:spPr bwMode="auto">
          <a:xfrm>
            <a:off x="3453724" y="2719138"/>
            <a:ext cx="2772000" cy="2456329"/>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1440" tIns="72000" rIns="91440" bIns="72000" numCol="1" rtlCol="0" anchor="t" anchorCtr="0" compatLnSpc="1">
            <a:prstTxWarp prst="textNoShape">
              <a:avLst/>
            </a:prstTxWarp>
          </a:bodyPr>
          <a:lstStyle/>
          <a:p>
            <a:pPr marL="182563" indent="-182563" algn="l">
              <a:spcBef>
                <a:spcPts val="0"/>
              </a:spcBef>
              <a:spcAft>
                <a:spcPts val="300"/>
              </a:spcAft>
              <a:buFont typeface="Arial" panose="020B0604020202020204" pitchFamily="34" charset="0"/>
              <a:buChar char="•"/>
            </a:pPr>
            <a:r>
              <a:rPr lang="de-DE" sz="1100"/>
              <a:t>Gesundheit &amp; Sicherheit der Mitarbeiter (Arbeitsschutz)</a:t>
            </a:r>
          </a:p>
          <a:p>
            <a:pPr marL="182563" indent="-182563" algn="l">
              <a:spcBef>
                <a:spcPts val="0"/>
              </a:spcBef>
              <a:spcAft>
                <a:spcPts val="300"/>
              </a:spcAft>
              <a:buFont typeface="Arial" panose="020B0604020202020204" pitchFamily="34" charset="0"/>
              <a:buChar char="•"/>
            </a:pPr>
            <a:r>
              <a:rPr lang="de-DE" sz="1100"/>
              <a:t>Arbeitszeiten &amp; -bedingungen</a:t>
            </a:r>
          </a:p>
          <a:p>
            <a:pPr marL="182563" indent="-182563" algn="l">
              <a:spcBef>
                <a:spcPts val="0"/>
              </a:spcBef>
              <a:spcAft>
                <a:spcPts val="300"/>
              </a:spcAft>
              <a:buFont typeface="Arial" panose="020B0604020202020204" pitchFamily="34" charset="0"/>
              <a:buChar char="•"/>
            </a:pPr>
            <a:r>
              <a:rPr lang="de-DE" sz="1100"/>
              <a:t>Löhne &amp; Sozialleistungen </a:t>
            </a:r>
          </a:p>
          <a:p>
            <a:pPr marL="182563" indent="-182563" algn="l">
              <a:spcBef>
                <a:spcPts val="0"/>
              </a:spcBef>
              <a:spcAft>
                <a:spcPts val="300"/>
              </a:spcAft>
              <a:buFont typeface="Arial" panose="020B0604020202020204" pitchFamily="34" charset="0"/>
              <a:buChar char="•"/>
            </a:pPr>
            <a:r>
              <a:rPr lang="de-DE" sz="1100"/>
              <a:t>Vereinigungs- und Tariffreiheit</a:t>
            </a:r>
          </a:p>
          <a:p>
            <a:pPr marL="182563" indent="-182563" algn="l">
              <a:spcBef>
                <a:spcPts val="0"/>
              </a:spcBef>
              <a:spcAft>
                <a:spcPts val="300"/>
              </a:spcAft>
              <a:buFont typeface="Arial" panose="020B0604020202020204" pitchFamily="34" charset="0"/>
              <a:buChar char="•"/>
            </a:pPr>
            <a:r>
              <a:rPr lang="de-DE" sz="1100"/>
              <a:t>Karrieremanagement &amp; Training </a:t>
            </a:r>
          </a:p>
          <a:p>
            <a:pPr marL="182563" indent="-182563" algn="l">
              <a:spcBef>
                <a:spcPts val="0"/>
              </a:spcBef>
              <a:spcAft>
                <a:spcPts val="300"/>
              </a:spcAft>
              <a:buFont typeface="Arial" panose="020B0604020202020204" pitchFamily="34" charset="0"/>
              <a:buChar char="•"/>
            </a:pPr>
            <a:r>
              <a:rPr lang="de-DE" sz="1100"/>
              <a:t>Zwangsarbeit, Kinderarbeit &amp; Menschenhandel </a:t>
            </a:r>
          </a:p>
          <a:p>
            <a:pPr marL="182563" indent="-182563" algn="l">
              <a:spcBef>
                <a:spcPts val="0"/>
              </a:spcBef>
              <a:spcAft>
                <a:spcPts val="300"/>
              </a:spcAft>
              <a:buFont typeface="Arial" panose="020B0604020202020204" pitchFamily="34" charset="0"/>
              <a:buChar char="•"/>
            </a:pPr>
            <a:r>
              <a:rPr lang="de-DE" sz="1100"/>
              <a:t>Vielfalt, Diskriminierungsverbot &amp; Inklusion </a:t>
            </a:r>
          </a:p>
        </p:txBody>
      </p:sp>
      <p:sp>
        <p:nvSpPr>
          <p:cNvPr id="29" name="Rechteck 28">
            <a:extLst>
              <a:ext uri="{FF2B5EF4-FFF2-40B4-BE49-F238E27FC236}">
                <a16:creationId xmlns:a16="http://schemas.microsoft.com/office/drawing/2014/main" id="{5FE2756A-00B2-CD4D-B9DD-D24F8ECD1AB1}"/>
              </a:ext>
            </a:extLst>
          </p:cNvPr>
          <p:cNvSpPr/>
          <p:nvPr/>
        </p:nvSpPr>
        <p:spPr bwMode="auto">
          <a:xfrm>
            <a:off x="442913" y="5176587"/>
            <a:ext cx="8791772" cy="439200"/>
          </a:xfrm>
          <a:prstGeom prst="rect">
            <a:avLst/>
          </a:prstGeom>
          <a:solidFill>
            <a:srgbClr val="3B687F"/>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300" b="1" i="0" u="none" strike="noStrike" cap="none" normalizeH="0" baseline="0">
                <a:ln>
                  <a:noFill/>
                </a:ln>
                <a:solidFill>
                  <a:schemeClr val="bg1"/>
                </a:solidFill>
                <a:effectLst/>
                <a:latin typeface="Arial" charset="0"/>
                <a:ea typeface="ＭＳ Ｐゴシック" charset="-128"/>
              </a:rPr>
              <a:t>Nachhaltige Beschaffung &amp; Lieferketten</a:t>
            </a:r>
          </a:p>
        </p:txBody>
      </p:sp>
      <p:sp>
        <p:nvSpPr>
          <p:cNvPr id="30" name="Rechteck 29">
            <a:extLst>
              <a:ext uri="{FF2B5EF4-FFF2-40B4-BE49-F238E27FC236}">
                <a16:creationId xmlns:a16="http://schemas.microsoft.com/office/drawing/2014/main" id="{86485502-0E2A-F44D-B0D0-3CC28C62D38C}"/>
              </a:ext>
            </a:extLst>
          </p:cNvPr>
          <p:cNvSpPr/>
          <p:nvPr/>
        </p:nvSpPr>
        <p:spPr bwMode="auto">
          <a:xfrm>
            <a:off x="442913" y="5615786"/>
            <a:ext cx="8791200" cy="705600"/>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1440" tIns="72000" rIns="91440" bIns="72000" numCol="1" rtlCol="0" anchor="t" anchorCtr="0" compatLnSpc="1">
            <a:prstTxWarp prst="textNoShape">
              <a:avLst/>
            </a:prstTxWarp>
          </a:bodyPr>
          <a:lstStyle/>
          <a:p>
            <a:pPr marL="182563" indent="-182563" algn="l">
              <a:spcBef>
                <a:spcPts val="0"/>
              </a:spcBef>
              <a:spcAft>
                <a:spcPts val="300"/>
              </a:spcAft>
              <a:buFont typeface="Arial" panose="020B0604020202020204" pitchFamily="34" charset="0"/>
              <a:buChar char="•"/>
            </a:pPr>
            <a:r>
              <a:rPr lang="de-DE" sz="1100"/>
              <a:t>Umweltpraktiken von Lieferanten und Wertschöpfungspartnern </a:t>
            </a:r>
          </a:p>
          <a:p>
            <a:pPr marL="182563" indent="-182563" algn="l">
              <a:spcBef>
                <a:spcPts val="0"/>
              </a:spcBef>
              <a:spcAft>
                <a:spcPts val="300"/>
              </a:spcAft>
              <a:buFont typeface="Arial" panose="020B0604020202020204" pitchFamily="34" charset="0"/>
              <a:buChar char="•"/>
            </a:pPr>
            <a:r>
              <a:rPr lang="de-DE" sz="1100"/>
              <a:t>Sozialpraktiken von Lieferanten und Wertschöpfungspartnern </a:t>
            </a:r>
          </a:p>
          <a:p>
            <a:pPr marL="182563" indent="-182563" algn="l">
              <a:spcBef>
                <a:spcPts val="0"/>
              </a:spcBef>
              <a:spcAft>
                <a:spcPts val="300"/>
              </a:spcAft>
              <a:buFont typeface="Arial" panose="020B0604020202020204" pitchFamily="34" charset="0"/>
              <a:buChar char="•"/>
            </a:pPr>
            <a:r>
              <a:rPr lang="de-DE" sz="1100"/>
              <a:t>Ethische Praktiken von Lieferanten und Wertschöpfungspartnern</a:t>
            </a:r>
          </a:p>
        </p:txBody>
      </p:sp>
      <p:sp>
        <p:nvSpPr>
          <p:cNvPr id="35" name="Fußzeilenplatzhalter 3">
            <a:extLst>
              <a:ext uri="{FF2B5EF4-FFF2-40B4-BE49-F238E27FC236}">
                <a16:creationId xmlns:a16="http://schemas.microsoft.com/office/drawing/2014/main" id="{EC2DC9AA-F30A-7A41-999E-164B24404EEC}"/>
              </a:ext>
            </a:extLst>
          </p:cNvPr>
          <p:cNvSpPr txBox="1">
            <a:spLocks/>
          </p:cNvSpPr>
          <p:nvPr/>
        </p:nvSpPr>
        <p:spPr bwMode="auto">
          <a:xfrm>
            <a:off x="431801" y="6477000"/>
            <a:ext cx="5577113"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eaLnBrk="0" fontAlgn="base" hangingPunct="0">
              <a:spcBef>
                <a:spcPct val="0"/>
              </a:spcBef>
              <a:spcAft>
                <a:spcPct val="0"/>
              </a:spcAft>
              <a:defRPr sz="1000" kern="1200">
                <a:solidFill>
                  <a:srgbClr val="3B687F"/>
                </a:solidFill>
                <a:latin typeface="Arial" charset="0"/>
                <a:ea typeface="ＭＳ Ｐゴシック"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algn="l"/>
            <a:r>
              <a:rPr lang="de-DE"/>
              <a:t>Quelle: Darstellung </a:t>
            </a:r>
            <a:r>
              <a:rPr lang="de-DE" err="1"/>
              <a:t>sustainable</a:t>
            </a:r>
            <a:r>
              <a:rPr lang="de-DE"/>
              <a:t> AG, in Anlehnung an UNGC / BSR (2015) und </a:t>
            </a:r>
            <a:r>
              <a:rPr lang="de-DE" err="1"/>
              <a:t>EcoVadis</a:t>
            </a:r>
            <a:r>
              <a:rPr lang="de-DE"/>
              <a:t> </a:t>
            </a:r>
          </a:p>
        </p:txBody>
      </p:sp>
      <p:sp>
        <p:nvSpPr>
          <p:cNvPr id="23" name="Datumsplatzhalter 5">
            <a:extLst>
              <a:ext uri="{FF2B5EF4-FFF2-40B4-BE49-F238E27FC236}">
                <a16:creationId xmlns:a16="http://schemas.microsoft.com/office/drawing/2014/main" id="{DEC37A28-FFAC-C84F-BC7B-E7FD9496CAA4}"/>
              </a:ext>
            </a:extLst>
          </p:cNvPr>
          <p:cNvSpPr>
            <a:spLocks noGrp="1"/>
          </p:cNvSpPr>
          <p:nvPr>
            <p:ph type="dt" sz="half" idx="12"/>
          </p:nvPr>
        </p:nvSpPr>
        <p:spPr>
          <a:xfrm>
            <a:off x="431800" y="223838"/>
            <a:ext cx="8424000" cy="476250"/>
          </a:xfrm>
        </p:spPr>
        <p:txBody>
          <a:bodyPr/>
          <a:lstStyle/>
          <a:p>
            <a:r>
              <a:rPr lang="de-DE" smtClean="0"/>
              <a:t>Schulungskonzept für Nachhaltigen Einkauf </a:t>
            </a:r>
            <a:r>
              <a:rPr lang="de-DE" smtClean="0">
                <a:latin typeface="+mj-lt"/>
              </a:rPr>
              <a:t>– 1. </a:t>
            </a:r>
            <a:r>
              <a:rPr lang="de-DE" kern="0" smtClean="0">
                <a:cs typeface="Calibri" panose="020F0502020204030204" pitchFamily="34" charset="0"/>
              </a:rPr>
              <a:t>Bedeutung der Nachhaltigen Beschaffung</a:t>
            </a:r>
            <a:endParaRPr lang="de-DE" kern="0">
              <a:cs typeface="Calibri" panose="020F0502020204030204" pitchFamily="34" charset="0"/>
            </a:endParaRPr>
          </a:p>
        </p:txBody>
      </p:sp>
    </p:spTree>
    <p:extLst>
      <p:ext uri="{BB962C8B-B14F-4D97-AF65-F5344CB8AC3E}">
        <p14:creationId xmlns:p14="http://schemas.microsoft.com/office/powerpoint/2010/main" val="3541669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7386E3-6EAA-5D47-BB24-A2BE0C1FC7A2}"/>
              </a:ext>
            </a:extLst>
          </p:cNvPr>
          <p:cNvSpPr>
            <a:spLocks noGrp="1"/>
          </p:cNvSpPr>
          <p:nvPr>
            <p:ph type="title"/>
          </p:nvPr>
        </p:nvSpPr>
        <p:spPr/>
        <p:txBody>
          <a:bodyPr/>
          <a:lstStyle/>
          <a:p>
            <a:r>
              <a:rPr lang="de-DE"/>
              <a:t>Anforderungen an Unternehmen – Nachhaltigkeitstrends &amp; -entwicklungen</a:t>
            </a:r>
          </a:p>
        </p:txBody>
      </p:sp>
      <p:sp>
        <p:nvSpPr>
          <p:cNvPr id="4" name="Fußzeilenplatzhalter 3">
            <a:extLst>
              <a:ext uri="{FF2B5EF4-FFF2-40B4-BE49-F238E27FC236}">
                <a16:creationId xmlns:a16="http://schemas.microsoft.com/office/drawing/2014/main" id="{1EA89FAF-B8D8-DF44-ACDA-51AB4704AA00}"/>
              </a:ext>
            </a:extLst>
          </p:cNvPr>
          <p:cNvSpPr>
            <a:spLocks noGrp="1"/>
          </p:cNvSpPr>
          <p:nvPr>
            <p:ph type="ftr" sz="quarter" idx="10"/>
          </p:nvPr>
        </p:nvSpPr>
        <p:spPr/>
        <p:txBody>
          <a:bodyPr/>
          <a:lstStyle/>
          <a:p>
            <a:r>
              <a:rPr lang="de-DE" dirty="0" smtClean="0"/>
              <a:t>© LfU / IZU Infozentrum </a:t>
            </a:r>
            <a:r>
              <a:rPr lang="de-DE" dirty="0" err="1" smtClean="0"/>
              <a:t>UmweltWirtschaft</a:t>
            </a:r>
            <a:r>
              <a:rPr lang="de-DE" dirty="0" smtClean="0"/>
              <a:t> / 2022</a:t>
            </a:r>
            <a:endParaRPr lang="de-DE" dirty="0"/>
          </a:p>
        </p:txBody>
      </p:sp>
      <p:sp>
        <p:nvSpPr>
          <p:cNvPr id="6" name="Foliennummernplatzhalter 5">
            <a:extLst>
              <a:ext uri="{FF2B5EF4-FFF2-40B4-BE49-F238E27FC236}">
                <a16:creationId xmlns:a16="http://schemas.microsoft.com/office/drawing/2014/main" id="{700914D4-33CF-704B-8556-3D8ACB50A19D}"/>
              </a:ext>
            </a:extLst>
          </p:cNvPr>
          <p:cNvSpPr>
            <a:spLocks noGrp="1"/>
          </p:cNvSpPr>
          <p:nvPr>
            <p:ph type="sldNum" sz="quarter" idx="4"/>
          </p:nvPr>
        </p:nvSpPr>
        <p:spPr/>
        <p:txBody>
          <a:bodyPr/>
          <a:lstStyle/>
          <a:p>
            <a:fld id="{894680D0-7A83-433A-9719-C4143F27F647}" type="slidenum">
              <a:rPr lang="de-DE" smtClean="0"/>
              <a:pPr/>
              <a:t>9</a:t>
            </a:fld>
            <a:endParaRPr lang="de-DE"/>
          </a:p>
        </p:txBody>
      </p:sp>
      <p:sp>
        <p:nvSpPr>
          <p:cNvPr id="7" name="Textfeld 6">
            <a:extLst>
              <a:ext uri="{FF2B5EF4-FFF2-40B4-BE49-F238E27FC236}">
                <a16:creationId xmlns:a16="http://schemas.microsoft.com/office/drawing/2014/main" id="{7838AAE4-32FB-774D-90E1-0C3E553DC269}"/>
              </a:ext>
            </a:extLst>
          </p:cNvPr>
          <p:cNvSpPr txBox="1"/>
          <p:nvPr/>
        </p:nvSpPr>
        <p:spPr>
          <a:xfrm>
            <a:off x="431801" y="1628774"/>
            <a:ext cx="9048575" cy="492443"/>
          </a:xfrm>
          <a:prstGeom prst="rect">
            <a:avLst/>
          </a:prstGeom>
          <a:noFill/>
        </p:spPr>
        <p:txBody>
          <a:bodyPr wrap="square" rtlCol="0">
            <a:spAutoFit/>
          </a:bodyPr>
          <a:lstStyle/>
          <a:p>
            <a:pPr algn="l"/>
            <a:r>
              <a:rPr lang="de-DE" sz="1300">
                <a:solidFill>
                  <a:srgbClr val="3B687F"/>
                </a:solidFill>
              </a:rPr>
              <a:t>Das Bewusstsein für Nachhaltigkeit, die Nachfrage nach nachhaltigen Produkten, Lösungen und Finanzinstrumenten sowie die Anzahl und der Umfang von regulatorischen Rahmenwerken nehmen stetig zu. </a:t>
            </a:r>
          </a:p>
        </p:txBody>
      </p:sp>
      <p:sp>
        <p:nvSpPr>
          <p:cNvPr id="8" name="Rechteck 7">
            <a:extLst>
              <a:ext uri="{FF2B5EF4-FFF2-40B4-BE49-F238E27FC236}">
                <a16:creationId xmlns:a16="http://schemas.microsoft.com/office/drawing/2014/main" id="{15774936-F8C2-604E-BD37-C083F21A5D78}"/>
              </a:ext>
            </a:extLst>
          </p:cNvPr>
          <p:cNvSpPr/>
          <p:nvPr/>
        </p:nvSpPr>
        <p:spPr bwMode="auto">
          <a:xfrm>
            <a:off x="9624392" y="1628774"/>
            <a:ext cx="2232646" cy="4701600"/>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0000" tIns="72000" rIns="91440" bIns="72000" numCol="1" rtlCol="0" anchor="t" anchorCtr="0" compatLnSpc="1">
            <a:prstTxWarp prst="textNoShape">
              <a:avLst/>
            </a:prstTxWarp>
          </a:bodyPr>
          <a:lstStyle/>
          <a:p>
            <a:pPr marL="182563" algn="l">
              <a:spcBef>
                <a:spcPts val="1200"/>
              </a:spcBef>
              <a:spcAft>
                <a:spcPts val="600"/>
              </a:spcAft>
            </a:pPr>
            <a:r>
              <a:rPr lang="de-DE" sz="1000" b="1">
                <a:solidFill>
                  <a:srgbClr val="3B687F"/>
                </a:solidFill>
              </a:rPr>
              <a:t>Weiterführende Referenzen</a:t>
            </a:r>
          </a:p>
          <a:p>
            <a:pPr marL="182563" lvl="0" indent="-182563" algn="l">
              <a:buFont typeface="Arial" panose="020B0604020202020204" pitchFamily="34" charset="0"/>
              <a:buChar char="•"/>
            </a:pPr>
            <a:r>
              <a:rPr lang="de-DE" sz="1000">
                <a:solidFill>
                  <a:srgbClr val="3B687F"/>
                </a:solidFill>
              </a:rPr>
              <a:t>EY (2020) </a:t>
            </a:r>
            <a:r>
              <a:rPr lang="de-DE" sz="1000">
                <a:solidFill>
                  <a:srgbClr val="3B687F"/>
                </a:solidFill>
                <a:hlinkClick r:id="rId3">
                  <a:extLst>
                    <a:ext uri="{A12FA001-AC4F-418D-AE19-62706E023703}">
                      <ahyp:hlinkClr xmlns:ahyp="http://schemas.microsoft.com/office/drawing/2018/hyperlinkcolor" xmlns="" val="tx"/>
                    </a:ext>
                  </a:extLst>
                </a:hlinkClick>
              </a:rPr>
              <a:t>Umfrage</a:t>
            </a:r>
            <a:r>
              <a:rPr lang="de-DE" sz="1000">
                <a:solidFill>
                  <a:srgbClr val="3B687F"/>
                </a:solidFill>
              </a:rPr>
              <a:t> zu nachhaltigem Konsumverhalten in Deutschland</a:t>
            </a:r>
          </a:p>
          <a:p>
            <a:pPr marL="182563" algn="l">
              <a:spcBef>
                <a:spcPts val="1200"/>
              </a:spcBef>
              <a:spcAft>
                <a:spcPts val="600"/>
              </a:spcAft>
            </a:pPr>
            <a:r>
              <a:rPr lang="de-DE" sz="1000" b="1">
                <a:solidFill>
                  <a:srgbClr val="3B687F"/>
                </a:solidFill>
              </a:rPr>
              <a:t>Buchtipp</a:t>
            </a:r>
          </a:p>
          <a:p>
            <a:pPr marL="182563" indent="-182563" algn="l">
              <a:buFont typeface="Arial" panose="020B0604020202020204" pitchFamily="34" charset="0"/>
              <a:buChar char="•"/>
            </a:pPr>
            <a:r>
              <a:rPr lang="de-DE" sz="1000">
                <a:solidFill>
                  <a:srgbClr val="3B687F"/>
                </a:solidFill>
              </a:rPr>
              <a:t>Michael von Hauff (2020): Nachhaltigkeit in Deutschland? Frag doch einfach!</a:t>
            </a: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kumimoji="0" lang="de-DE" sz="1000" i="0" u="none" strike="noStrike" cap="none" normalizeH="0" baseline="0">
              <a:ln>
                <a:noFill/>
              </a:ln>
              <a:solidFill>
                <a:srgbClr val="3B687F"/>
              </a:solidFill>
              <a:effectLst/>
              <a:latin typeface="Arial" charset="0"/>
              <a:ea typeface="ＭＳ Ｐゴシック" charset="-128"/>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kumimoji="0" lang="de-DE" sz="1000" i="0" u="none" strike="noStrike" cap="none" normalizeH="0" baseline="0">
              <a:ln>
                <a:noFill/>
              </a:ln>
              <a:solidFill>
                <a:srgbClr val="3B687F"/>
              </a:solidFill>
              <a:effectLst/>
              <a:latin typeface="Arial" charset="0"/>
              <a:ea typeface="ＭＳ Ｐゴシック" charset="-128"/>
            </a:endParaRPr>
          </a:p>
        </p:txBody>
      </p:sp>
      <p:sp>
        <p:nvSpPr>
          <p:cNvPr id="14" name="Fußzeilenplatzhalter 3">
            <a:extLst>
              <a:ext uri="{FF2B5EF4-FFF2-40B4-BE49-F238E27FC236}">
                <a16:creationId xmlns:a16="http://schemas.microsoft.com/office/drawing/2014/main" id="{A1776BA6-7FD5-5340-A922-22E1925301F9}"/>
              </a:ext>
            </a:extLst>
          </p:cNvPr>
          <p:cNvSpPr txBox="1">
            <a:spLocks/>
          </p:cNvSpPr>
          <p:nvPr/>
        </p:nvSpPr>
        <p:spPr bwMode="auto">
          <a:xfrm>
            <a:off x="431801" y="6420214"/>
            <a:ext cx="5664199"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eaLnBrk="0" fontAlgn="base" hangingPunct="0">
              <a:spcBef>
                <a:spcPct val="0"/>
              </a:spcBef>
              <a:spcAft>
                <a:spcPct val="0"/>
              </a:spcAft>
              <a:defRPr sz="1000" kern="1200">
                <a:solidFill>
                  <a:srgbClr val="3B687F"/>
                </a:solidFill>
                <a:latin typeface="Arial" charset="0"/>
                <a:ea typeface="ＭＳ Ｐゴシック"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algn="l"/>
            <a:r>
              <a:rPr lang="de-DE"/>
              <a:t>Quellen: Bundesregierung (2021), IISD (2020), </a:t>
            </a:r>
            <a:r>
              <a:rPr lang="de-DE" sz="1000" kern="1200" err="1">
                <a:solidFill>
                  <a:srgbClr val="3B687F"/>
                </a:solidFill>
                <a:latin typeface="Arial" charset="0"/>
                <a:ea typeface="ＭＳ Ｐゴシック" charset="-128"/>
              </a:rPr>
              <a:t>Borderstep</a:t>
            </a:r>
            <a:r>
              <a:rPr lang="de-DE" sz="1000" kern="1200">
                <a:solidFill>
                  <a:srgbClr val="3B687F"/>
                </a:solidFill>
                <a:latin typeface="Arial" charset="0"/>
                <a:ea typeface="ＭＳ Ｐゴシック" charset="-128"/>
              </a:rPr>
              <a:t> Institut für Innovation und Nachhaltigkeit</a:t>
            </a:r>
            <a:r>
              <a:rPr lang="de-DE"/>
              <a:t> (2021), Statista (2021), FNG (2021), UNCTAD (2020)  </a:t>
            </a:r>
          </a:p>
        </p:txBody>
      </p:sp>
      <p:sp>
        <p:nvSpPr>
          <p:cNvPr id="31" name="Rechteck: abgerundete Ecken 30">
            <a:extLst>
              <a:ext uri="{FF2B5EF4-FFF2-40B4-BE49-F238E27FC236}">
                <a16:creationId xmlns:a16="http://schemas.microsoft.com/office/drawing/2014/main" id="{9A34B484-13B9-4E79-936E-17EF75525204}"/>
              </a:ext>
            </a:extLst>
          </p:cNvPr>
          <p:cNvSpPr/>
          <p:nvPr/>
        </p:nvSpPr>
        <p:spPr bwMode="auto">
          <a:xfrm>
            <a:off x="1669256" y="2526872"/>
            <a:ext cx="2104492" cy="1683314"/>
          </a:xfrm>
          <a:prstGeom prst="roundRect">
            <a:avLst/>
          </a:prstGeom>
          <a:solidFill>
            <a:srgbClr val="526E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000" b="0" i="0" u="none" strike="noStrike" cap="none" normalizeH="0" baseline="0">
                <a:ln>
                  <a:noFill/>
                </a:ln>
                <a:solidFill>
                  <a:schemeClr val="bg1"/>
                </a:solidFill>
                <a:effectLst/>
                <a:latin typeface="Arial" charset="0"/>
                <a:ea typeface="ＭＳ Ｐゴシック" charset="-128"/>
              </a:rPr>
              <a:t>Erwarteter Anstieg globaler Anlagen mit ESG-Mandat  um </a:t>
            </a:r>
            <a:endParaRPr lang="de-DE" sz="1000">
              <a:solidFill>
                <a:schemeClr val="bg1"/>
              </a:solidFill>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de-DE" sz="3200" i="0" u="none" strike="noStrike" cap="none" normalizeH="0" baseline="0">
                <a:ln>
                  <a:noFill/>
                </a:ln>
                <a:solidFill>
                  <a:schemeClr val="bg1"/>
                </a:solidFill>
                <a:effectLst/>
                <a:latin typeface="Arial" charset="0"/>
                <a:ea typeface="ＭＳ Ｐゴシック" charset="-128"/>
              </a:rPr>
              <a:t>433% </a:t>
            </a:r>
            <a:endParaRPr kumimoji="0" lang="de-DE" sz="1000" b="0" i="0" u="none" strike="noStrike" cap="none" normalizeH="0" baseline="0">
              <a:ln>
                <a:noFill/>
              </a:ln>
              <a:solidFill>
                <a:schemeClr val="bg1"/>
              </a:solidFill>
              <a:effectLst/>
              <a:latin typeface="Arial" charset="0"/>
              <a:ea typeface="ＭＳ Ｐゴシック" charset="-128"/>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de-DE" sz="1000" b="0" i="0" u="none" strike="noStrike" cap="none" normalizeH="0" baseline="0">
                <a:ln>
                  <a:noFill/>
                </a:ln>
                <a:solidFill>
                  <a:schemeClr val="bg1"/>
                </a:solidFill>
                <a:effectLst/>
                <a:latin typeface="Arial" charset="0"/>
                <a:ea typeface="ＭＳ Ｐゴシック" charset="-128"/>
              </a:rPr>
              <a:t>bis 2036*</a:t>
            </a:r>
          </a:p>
          <a:p>
            <a:pPr marL="0" marR="0" indent="0" algn="ctr" defTabSz="914400"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chemeClr val="bg1"/>
              </a:solidFill>
              <a:effectLst/>
              <a:latin typeface="Arial" charset="0"/>
              <a:ea typeface="ＭＳ Ｐゴシック" charset="-128"/>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chemeClr val="bg1"/>
              </a:solidFill>
              <a:effectLst/>
              <a:latin typeface="Arial" charset="0"/>
              <a:ea typeface="ＭＳ Ｐゴシック" charset="-128"/>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de-DE" sz="800" b="0" i="0" u="none" strike="noStrike" cap="none" normalizeH="0" baseline="0">
              <a:ln>
                <a:noFill/>
              </a:ln>
              <a:solidFill>
                <a:schemeClr val="bg1"/>
              </a:solidFill>
              <a:effectLst/>
              <a:latin typeface="Arial" charset="0"/>
              <a:ea typeface="ＭＳ Ｐゴシック" charset="-128"/>
            </a:endParaRPr>
          </a:p>
          <a:p>
            <a:pPr marL="0" marR="0" indent="0" algn="ctr" defTabSz="914400" rtl="0" eaLnBrk="0" fontAlgn="base" latinLnBrk="0" hangingPunct="0">
              <a:lnSpc>
                <a:spcPct val="100000"/>
              </a:lnSpc>
              <a:spcBef>
                <a:spcPct val="0"/>
              </a:spcBef>
              <a:spcAft>
                <a:spcPct val="0"/>
              </a:spcAft>
              <a:buClrTx/>
              <a:buSzTx/>
              <a:buFontTx/>
              <a:buNone/>
              <a:tabLst/>
            </a:pPr>
            <a:endParaRPr lang="de-DE" sz="1000"/>
          </a:p>
          <a:p>
            <a:pPr marL="0" marR="0" indent="0" algn="ctr" defTabSz="914400"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chemeClr val="tx1"/>
              </a:solidFill>
              <a:effectLst/>
              <a:latin typeface="Arial" charset="0"/>
              <a:ea typeface="ＭＳ Ｐゴシック" charset="-128"/>
            </a:endParaRPr>
          </a:p>
          <a:p>
            <a:pPr marL="0" marR="0" indent="0" algn="l" defTabSz="914400" rtl="0" eaLnBrk="0" fontAlgn="base" latinLnBrk="0" hangingPunct="0">
              <a:lnSpc>
                <a:spcPct val="100000"/>
              </a:lnSpc>
              <a:spcBef>
                <a:spcPct val="0"/>
              </a:spcBef>
              <a:spcAft>
                <a:spcPct val="0"/>
              </a:spcAft>
              <a:buClrTx/>
              <a:buSzTx/>
              <a:buFontTx/>
              <a:buNone/>
              <a:tabLst/>
            </a:pPr>
            <a:endParaRPr lang="de-DE" sz="1000"/>
          </a:p>
          <a:p>
            <a:pPr marL="0" marR="0" indent="0" algn="l" defTabSz="914400"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chemeClr val="tx1"/>
              </a:solidFill>
              <a:effectLst/>
              <a:latin typeface="Arial" charset="0"/>
              <a:ea typeface="ＭＳ Ｐゴシック" charset="-128"/>
            </a:endParaRPr>
          </a:p>
          <a:p>
            <a:pPr marL="0" marR="0" indent="0" algn="l" defTabSz="914400" rtl="0" eaLnBrk="0" fontAlgn="base" latinLnBrk="0" hangingPunct="0">
              <a:lnSpc>
                <a:spcPct val="100000"/>
              </a:lnSpc>
              <a:spcBef>
                <a:spcPct val="0"/>
              </a:spcBef>
              <a:spcAft>
                <a:spcPct val="0"/>
              </a:spcAft>
              <a:buClrTx/>
              <a:buSzTx/>
              <a:buFontTx/>
              <a:buNone/>
              <a:tabLst/>
            </a:pPr>
            <a:endParaRPr lang="de-DE" sz="1000"/>
          </a:p>
          <a:p>
            <a:pPr marL="0" marR="0" indent="0" algn="l" defTabSz="914400"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chemeClr val="tx1"/>
              </a:solidFill>
              <a:effectLst/>
              <a:latin typeface="Arial" charset="0"/>
              <a:ea typeface="ＭＳ Ｐゴシック" charset="-128"/>
            </a:endParaRPr>
          </a:p>
          <a:p>
            <a:pPr marL="0" marR="0" indent="0" algn="l" defTabSz="914400" rtl="0" eaLnBrk="0" fontAlgn="base" latinLnBrk="0" hangingPunct="0">
              <a:lnSpc>
                <a:spcPct val="100000"/>
              </a:lnSpc>
              <a:spcBef>
                <a:spcPct val="0"/>
              </a:spcBef>
              <a:spcAft>
                <a:spcPct val="0"/>
              </a:spcAft>
              <a:buClrTx/>
              <a:buSzTx/>
              <a:buFontTx/>
              <a:buNone/>
              <a:tabLst/>
            </a:pPr>
            <a:endParaRPr lang="de-DE" sz="1000"/>
          </a:p>
          <a:p>
            <a:pPr marL="0" marR="0" indent="0" algn="l" defTabSz="914400"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chemeClr val="tx1"/>
              </a:solidFill>
              <a:effectLst/>
              <a:latin typeface="Arial" charset="0"/>
              <a:ea typeface="ＭＳ Ｐゴシック" charset="-128"/>
            </a:endParaRPr>
          </a:p>
        </p:txBody>
      </p:sp>
      <p:pic>
        <p:nvPicPr>
          <p:cNvPr id="32" name="Grafik 31" descr="Balkendiagramm mit Aufwärtstrend Silhouette">
            <a:extLst>
              <a:ext uri="{FF2B5EF4-FFF2-40B4-BE49-F238E27FC236}">
                <a16:creationId xmlns:a16="http://schemas.microsoft.com/office/drawing/2014/main" id="{69343A6D-5E1C-4967-AC3E-20981AECA59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2527854" y="3617917"/>
            <a:ext cx="432000" cy="432000"/>
          </a:xfrm>
          <a:prstGeom prst="rect">
            <a:avLst/>
          </a:prstGeom>
        </p:spPr>
      </p:pic>
      <p:sp>
        <p:nvSpPr>
          <p:cNvPr id="33" name="Rechteck: abgerundete Ecken 32">
            <a:extLst>
              <a:ext uri="{FF2B5EF4-FFF2-40B4-BE49-F238E27FC236}">
                <a16:creationId xmlns:a16="http://schemas.microsoft.com/office/drawing/2014/main" id="{789932FB-5E9C-4710-8D7A-706924977EE5}"/>
              </a:ext>
            </a:extLst>
          </p:cNvPr>
          <p:cNvSpPr/>
          <p:nvPr/>
        </p:nvSpPr>
        <p:spPr bwMode="auto">
          <a:xfrm>
            <a:off x="3983168" y="2521855"/>
            <a:ext cx="2104492" cy="1702394"/>
          </a:xfrm>
          <a:prstGeom prst="roundRect">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2000" b="0" i="0" u="none" strike="noStrike" cap="none" normalizeH="0" baseline="0">
                <a:ln>
                  <a:noFill/>
                </a:ln>
                <a:solidFill>
                  <a:srgbClr val="526E7F"/>
                </a:solidFill>
                <a:effectLst/>
                <a:latin typeface="Arial" charset="0"/>
                <a:ea typeface="ＭＳ Ｐゴシック" charset="-128"/>
              </a:rPr>
              <a:t> </a:t>
            </a:r>
            <a:r>
              <a:rPr kumimoji="0" lang="de-DE" sz="3200" b="0" i="0" u="none" strike="noStrike" cap="none" normalizeH="0" baseline="0">
                <a:ln>
                  <a:noFill/>
                </a:ln>
                <a:solidFill>
                  <a:srgbClr val="526E7F"/>
                </a:solidFill>
                <a:effectLst/>
                <a:latin typeface="Arial" charset="0"/>
                <a:ea typeface="ＭＳ Ｐゴシック" charset="-128"/>
              </a:rPr>
              <a:t>30%</a:t>
            </a:r>
            <a:r>
              <a:rPr kumimoji="0" lang="de-DE" sz="3200" b="0" i="0" u="none" strike="noStrike" cap="none" normalizeH="0">
                <a:ln>
                  <a:noFill/>
                </a:ln>
                <a:solidFill>
                  <a:srgbClr val="526E7F"/>
                </a:solidFill>
                <a:effectLst/>
                <a:latin typeface="Arial" charset="0"/>
                <a:ea typeface="ＭＳ Ｐゴシック" charset="-128"/>
              </a:rPr>
              <a:t>*</a:t>
            </a:r>
            <a:r>
              <a:rPr kumimoji="0" lang="de-DE" sz="3200" b="0" i="0" u="none" strike="noStrike" cap="none" normalizeH="0" baseline="0">
                <a:ln>
                  <a:noFill/>
                </a:ln>
                <a:solidFill>
                  <a:srgbClr val="526E7F"/>
                </a:solidFill>
                <a:effectLst/>
                <a:latin typeface="Arial" charset="0"/>
                <a:ea typeface="ＭＳ Ｐゴシック" charset="-128"/>
              </a:rPr>
              <a:t> </a:t>
            </a:r>
          </a:p>
          <a:p>
            <a:pPr marL="0" marR="0" indent="0" algn="ctr" defTabSz="914400" rtl="0" eaLnBrk="0" fontAlgn="base" latinLnBrk="0" hangingPunct="0">
              <a:lnSpc>
                <a:spcPct val="100000"/>
              </a:lnSpc>
              <a:spcBef>
                <a:spcPct val="0"/>
              </a:spcBef>
              <a:spcAft>
                <a:spcPct val="0"/>
              </a:spcAft>
              <a:buClrTx/>
              <a:buSzTx/>
              <a:buFontTx/>
              <a:buNone/>
              <a:tabLst/>
            </a:pPr>
            <a:r>
              <a:rPr kumimoji="0" lang="de-DE" sz="1000" b="0" i="0" u="none" strike="noStrike" cap="none" normalizeH="0" baseline="0">
                <a:ln>
                  <a:noFill/>
                </a:ln>
                <a:solidFill>
                  <a:srgbClr val="526E7F"/>
                </a:solidFill>
                <a:effectLst/>
                <a:latin typeface="Arial" charset="0"/>
                <a:ea typeface="ＭＳ Ｐゴシック" charset="-128"/>
              </a:rPr>
              <a:t>aller deutschen </a:t>
            </a:r>
            <a:r>
              <a:rPr kumimoji="0" lang="de-DE" sz="1000" b="1" i="0" u="none" strike="noStrike" cap="none" normalizeH="0" baseline="0">
                <a:ln>
                  <a:noFill/>
                </a:ln>
                <a:solidFill>
                  <a:srgbClr val="526E7F"/>
                </a:solidFill>
                <a:effectLst/>
                <a:latin typeface="Arial" charset="0"/>
                <a:ea typeface="ＭＳ Ｐゴシック" charset="-128"/>
              </a:rPr>
              <a:t>Start-Ups</a:t>
            </a:r>
            <a:r>
              <a:rPr kumimoji="0" lang="de-DE" sz="1000" b="0" i="0" u="none" strike="noStrike" cap="none" normalizeH="0" baseline="0">
                <a:ln>
                  <a:noFill/>
                </a:ln>
                <a:solidFill>
                  <a:srgbClr val="526E7F"/>
                </a:solidFill>
                <a:effectLst/>
                <a:latin typeface="Arial" charset="0"/>
                <a:ea typeface="ＭＳ Ｐゴシック" charset="-128"/>
              </a:rPr>
              <a:t> werden </a:t>
            </a:r>
            <a:r>
              <a:rPr kumimoji="0" lang="de-DE" sz="1000" i="0" u="none" strike="noStrike" cap="none" normalizeH="0" baseline="0">
                <a:ln>
                  <a:noFill/>
                </a:ln>
                <a:solidFill>
                  <a:srgbClr val="526E7F"/>
                </a:solidFill>
                <a:effectLst/>
                <a:latin typeface="Arial" charset="0"/>
                <a:ea typeface="ＭＳ Ｐゴシック" charset="-128"/>
              </a:rPr>
              <a:t>der Green Economy </a:t>
            </a:r>
            <a:r>
              <a:rPr kumimoji="0" lang="de-DE" sz="1000" b="0" i="0" u="none" strike="noStrike" cap="none" normalizeH="0" baseline="0">
                <a:ln>
                  <a:noFill/>
                </a:ln>
                <a:solidFill>
                  <a:srgbClr val="526E7F"/>
                </a:solidFill>
                <a:effectLst/>
                <a:latin typeface="Arial" charset="0"/>
                <a:ea typeface="ＭＳ Ｐゴシック" charset="-128"/>
              </a:rPr>
              <a:t>zugeschrieben</a:t>
            </a:r>
          </a:p>
          <a:p>
            <a:pPr marL="0" marR="0" indent="0" algn="ctr" defTabSz="914400" rtl="0" eaLnBrk="0" fontAlgn="base" latinLnBrk="0" hangingPunct="0">
              <a:lnSpc>
                <a:spcPct val="100000"/>
              </a:lnSpc>
              <a:spcBef>
                <a:spcPct val="0"/>
              </a:spcBef>
              <a:spcAft>
                <a:spcPct val="0"/>
              </a:spcAft>
              <a:buClrTx/>
              <a:buSzTx/>
              <a:buFontTx/>
              <a:buNone/>
              <a:tabLst/>
            </a:pPr>
            <a:endParaRPr lang="de-DE" sz="1000">
              <a:solidFill>
                <a:srgbClr val="526E7F"/>
              </a:solidFill>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rgbClr val="526E7F"/>
              </a:solidFill>
              <a:effectLst/>
              <a:latin typeface="Arial" charset="0"/>
              <a:ea typeface="ＭＳ Ｐゴシック" charset="-128"/>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de-DE" sz="1000" b="0" i="0" u="none" strike="noStrike" cap="none" normalizeH="0" baseline="0">
                <a:ln>
                  <a:noFill/>
                </a:ln>
                <a:solidFill>
                  <a:srgbClr val="526E7F"/>
                </a:solidFill>
                <a:effectLst/>
                <a:latin typeface="Arial" charset="0"/>
                <a:ea typeface="ＭＳ Ｐゴシック" charset="-128"/>
              </a:rPr>
              <a:t>                           </a:t>
            </a:r>
            <a:endParaRPr lang="de-DE" sz="1000">
              <a:solidFill>
                <a:srgbClr val="526E7F"/>
              </a:solidFill>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de-DE" sz="1000" b="0" i="0" u="none" strike="noStrike" cap="none" normalizeH="0" baseline="0">
                <a:ln>
                  <a:noFill/>
                </a:ln>
                <a:solidFill>
                  <a:srgbClr val="526E7F"/>
                </a:solidFill>
                <a:effectLst/>
                <a:latin typeface="Arial" charset="0"/>
                <a:ea typeface="ＭＳ Ｐゴシック" charset="-128"/>
              </a:rPr>
              <a:t> *</a:t>
            </a:r>
            <a:r>
              <a:rPr kumimoji="0" lang="de-DE" sz="700" b="0" i="0" u="none" strike="noStrike" cap="none" normalizeH="0" baseline="0">
                <a:ln>
                  <a:noFill/>
                </a:ln>
                <a:solidFill>
                  <a:srgbClr val="526E7F"/>
                </a:solidFill>
                <a:effectLst/>
                <a:latin typeface="Arial" charset="0"/>
                <a:ea typeface="ＭＳ Ｐゴシック" charset="-128"/>
              </a:rPr>
              <a:t>2021</a:t>
            </a:r>
          </a:p>
          <a:p>
            <a:pPr marL="0" marR="0" indent="0" algn="ctr" defTabSz="914400" rtl="0" eaLnBrk="0" fontAlgn="base" latinLnBrk="0" hangingPunct="0">
              <a:lnSpc>
                <a:spcPct val="100000"/>
              </a:lnSpc>
              <a:spcBef>
                <a:spcPct val="0"/>
              </a:spcBef>
              <a:spcAft>
                <a:spcPct val="0"/>
              </a:spcAft>
              <a:buClrTx/>
              <a:buSzTx/>
              <a:buFontTx/>
              <a:buNone/>
              <a:tabLst/>
            </a:pPr>
            <a:endParaRPr lang="de-DE" sz="1000"/>
          </a:p>
          <a:p>
            <a:pPr marL="0" marR="0" indent="0" algn="ctr" defTabSz="914400"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effectLst/>
              <a:latin typeface="Arial" charset="0"/>
              <a:ea typeface="ＭＳ Ｐゴシック" charset="-128"/>
            </a:endParaRPr>
          </a:p>
          <a:p>
            <a:pPr marL="0" marR="0" indent="0" algn="l" defTabSz="914400" rtl="0" eaLnBrk="0" fontAlgn="base" latinLnBrk="0" hangingPunct="0">
              <a:lnSpc>
                <a:spcPct val="100000"/>
              </a:lnSpc>
              <a:spcBef>
                <a:spcPct val="0"/>
              </a:spcBef>
              <a:spcAft>
                <a:spcPct val="0"/>
              </a:spcAft>
              <a:buClrTx/>
              <a:buSzTx/>
              <a:buFontTx/>
              <a:buNone/>
              <a:tabLst/>
            </a:pPr>
            <a:endParaRPr lang="de-DE" sz="1000"/>
          </a:p>
          <a:p>
            <a:pPr marL="0" marR="0" indent="0" algn="l" defTabSz="914400"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effectLst/>
              <a:latin typeface="Arial" charset="0"/>
              <a:ea typeface="ＭＳ Ｐゴシック" charset="-128"/>
            </a:endParaRPr>
          </a:p>
          <a:p>
            <a:pPr marL="0" marR="0" indent="0" algn="l" defTabSz="914400" rtl="0" eaLnBrk="0" fontAlgn="base" latinLnBrk="0" hangingPunct="0">
              <a:lnSpc>
                <a:spcPct val="100000"/>
              </a:lnSpc>
              <a:spcBef>
                <a:spcPct val="0"/>
              </a:spcBef>
              <a:spcAft>
                <a:spcPct val="0"/>
              </a:spcAft>
              <a:buClrTx/>
              <a:buSzTx/>
              <a:buFontTx/>
              <a:buNone/>
              <a:tabLst/>
            </a:pPr>
            <a:endParaRPr lang="de-DE" sz="1000"/>
          </a:p>
          <a:p>
            <a:pPr marL="0" marR="0" indent="0" algn="l" defTabSz="914400"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effectLst/>
              <a:latin typeface="Arial" charset="0"/>
              <a:ea typeface="ＭＳ Ｐゴシック" charset="-128"/>
            </a:endParaRPr>
          </a:p>
          <a:p>
            <a:pPr marL="0" marR="0" indent="0" algn="l" defTabSz="914400" rtl="0" eaLnBrk="0" fontAlgn="base" latinLnBrk="0" hangingPunct="0">
              <a:lnSpc>
                <a:spcPct val="100000"/>
              </a:lnSpc>
              <a:spcBef>
                <a:spcPct val="0"/>
              </a:spcBef>
              <a:spcAft>
                <a:spcPct val="0"/>
              </a:spcAft>
              <a:buClrTx/>
              <a:buSzTx/>
              <a:buFontTx/>
              <a:buNone/>
              <a:tabLst/>
            </a:pPr>
            <a:endParaRPr lang="de-DE" sz="1000"/>
          </a:p>
          <a:p>
            <a:pPr marL="0" marR="0" indent="0" algn="l" defTabSz="914400"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effectLst/>
              <a:latin typeface="Arial" charset="0"/>
              <a:ea typeface="ＭＳ Ｐゴシック" charset="-128"/>
            </a:endParaRPr>
          </a:p>
        </p:txBody>
      </p:sp>
      <p:pic>
        <p:nvPicPr>
          <p:cNvPr id="34" name="Grafik 33" descr="Offene Hand mit Pflanze Silhouette">
            <a:extLst>
              <a:ext uri="{FF2B5EF4-FFF2-40B4-BE49-F238E27FC236}">
                <a16:creationId xmlns:a16="http://schemas.microsoft.com/office/drawing/2014/main" id="{59A6393B-FCB9-441C-A120-6F18D1C559D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p:blipFill>
        <p:spPr>
          <a:xfrm>
            <a:off x="4865375" y="3630917"/>
            <a:ext cx="432000" cy="432000"/>
          </a:xfrm>
          <a:prstGeom prst="rect">
            <a:avLst/>
          </a:prstGeom>
        </p:spPr>
      </p:pic>
      <p:sp>
        <p:nvSpPr>
          <p:cNvPr id="35" name="Rechteck: abgerundete Ecken 34">
            <a:extLst>
              <a:ext uri="{FF2B5EF4-FFF2-40B4-BE49-F238E27FC236}">
                <a16:creationId xmlns:a16="http://schemas.microsoft.com/office/drawing/2014/main" id="{EAE8FFE2-9805-41A7-A42D-017E53AB8389}"/>
              </a:ext>
            </a:extLst>
          </p:cNvPr>
          <p:cNvSpPr/>
          <p:nvPr/>
        </p:nvSpPr>
        <p:spPr bwMode="auto">
          <a:xfrm>
            <a:off x="6293386" y="2521855"/>
            <a:ext cx="2104492" cy="1702394"/>
          </a:xfrm>
          <a:prstGeom prst="roundRect">
            <a:avLst/>
          </a:prstGeom>
          <a:solidFill>
            <a:srgbClr val="526E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3200">
                <a:solidFill>
                  <a:schemeClr val="bg1"/>
                </a:solidFill>
              </a:rPr>
              <a:t>50%</a:t>
            </a:r>
            <a:r>
              <a:rPr lang="de-DE" sz="1400">
                <a:solidFill>
                  <a:schemeClr val="bg1"/>
                </a:solidFill>
              </a:rPr>
              <a:t> </a:t>
            </a:r>
          </a:p>
          <a:p>
            <a:pPr marL="0" marR="0" indent="0" algn="ctr" defTabSz="914400" rtl="0" eaLnBrk="0" fontAlgn="base" latinLnBrk="0" hangingPunct="0">
              <a:lnSpc>
                <a:spcPct val="100000"/>
              </a:lnSpc>
              <a:spcBef>
                <a:spcPct val="0"/>
              </a:spcBef>
              <a:spcAft>
                <a:spcPct val="0"/>
              </a:spcAft>
              <a:buClrTx/>
              <a:buSzTx/>
              <a:buFontTx/>
              <a:buNone/>
              <a:tabLst/>
            </a:pPr>
            <a:r>
              <a:rPr lang="de-DE" sz="1000" b="1">
                <a:solidFill>
                  <a:schemeClr val="bg1"/>
                </a:solidFill>
              </a:rPr>
              <a:t>der Deutschen</a:t>
            </a:r>
            <a:endParaRPr kumimoji="0" lang="de-DE" sz="1000" b="1" i="0" u="none" strike="noStrike" cap="none" normalizeH="0" baseline="0">
              <a:ln>
                <a:noFill/>
              </a:ln>
              <a:solidFill>
                <a:schemeClr val="bg1"/>
              </a:solidFill>
              <a:effectLst/>
              <a:latin typeface="Arial" charset="0"/>
              <a:ea typeface="ＭＳ Ｐゴシック" charset="-128"/>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de-DE" sz="1200" b="1" i="0" u="none" strike="noStrike" cap="none" normalizeH="0" baseline="0">
                <a:ln>
                  <a:noFill/>
                </a:ln>
                <a:solidFill>
                  <a:schemeClr val="bg1"/>
                </a:solidFill>
                <a:effectLst/>
                <a:latin typeface="Arial" charset="0"/>
                <a:ea typeface="ＭＳ Ｐゴシック" charset="-128"/>
              </a:rPr>
              <a:t> </a:t>
            </a:r>
            <a:r>
              <a:rPr kumimoji="0" lang="de-DE" sz="1000" b="0" i="0" u="none" strike="noStrike" cap="none" normalizeH="0" baseline="0">
                <a:ln>
                  <a:noFill/>
                </a:ln>
                <a:solidFill>
                  <a:schemeClr val="bg1"/>
                </a:solidFill>
                <a:effectLst/>
                <a:latin typeface="Arial" charset="0"/>
                <a:ea typeface="ＭＳ Ｐゴシック" charset="-128"/>
              </a:rPr>
              <a:t>haben ihr Konsumverhalten aus Gründen der Nachhaltigkeit angepasst</a:t>
            </a:r>
          </a:p>
          <a:p>
            <a:pPr marL="0" marR="0" indent="0" algn="ctr" defTabSz="914400" rtl="0" eaLnBrk="0" fontAlgn="base" latinLnBrk="0" hangingPunct="0">
              <a:lnSpc>
                <a:spcPct val="100000"/>
              </a:lnSpc>
              <a:spcBef>
                <a:spcPct val="0"/>
              </a:spcBef>
              <a:spcAft>
                <a:spcPct val="0"/>
              </a:spcAft>
              <a:buClrTx/>
              <a:buSzTx/>
              <a:buFontTx/>
              <a:buNone/>
              <a:tabLst/>
            </a:pPr>
            <a:endParaRPr lang="de-DE" sz="1000">
              <a:solidFill>
                <a:schemeClr val="bg1"/>
              </a:solidFill>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chemeClr val="bg1"/>
              </a:solidFill>
              <a:effectLst/>
              <a:latin typeface="Arial" charset="0"/>
              <a:ea typeface="ＭＳ Ｐゴシック" charset="-128"/>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chemeClr val="bg1"/>
              </a:solidFill>
              <a:effectLst/>
              <a:latin typeface="Arial" charset="0"/>
              <a:ea typeface="ＭＳ Ｐゴシック" charset="-128"/>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de-DE" sz="1000" b="0" i="0" u="none" strike="noStrike" cap="none" normalizeH="0" baseline="0">
                <a:ln>
                  <a:noFill/>
                </a:ln>
                <a:solidFill>
                  <a:schemeClr val="bg1"/>
                </a:solidFill>
                <a:effectLst/>
                <a:latin typeface="Arial" charset="0"/>
                <a:ea typeface="ＭＳ Ｐゴシック" charset="-128"/>
              </a:rPr>
              <a:t> </a:t>
            </a:r>
          </a:p>
          <a:p>
            <a:pPr marL="0" marR="0" indent="0" algn="ctr" defTabSz="914400" rtl="0" eaLnBrk="0" fontAlgn="base" latinLnBrk="0" hangingPunct="0">
              <a:lnSpc>
                <a:spcPct val="100000"/>
              </a:lnSpc>
              <a:spcBef>
                <a:spcPct val="0"/>
              </a:spcBef>
              <a:spcAft>
                <a:spcPct val="0"/>
              </a:spcAft>
              <a:buClrTx/>
              <a:buSzTx/>
              <a:buFontTx/>
              <a:buNone/>
              <a:tabLst/>
            </a:pPr>
            <a:endParaRPr lang="de-DE" sz="1000"/>
          </a:p>
          <a:p>
            <a:pPr marL="0" marR="0" indent="0" algn="ctr" defTabSz="914400"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chemeClr val="tx1"/>
              </a:solidFill>
              <a:effectLst/>
              <a:latin typeface="Arial" charset="0"/>
              <a:ea typeface="ＭＳ Ｐゴシック" charset="-128"/>
            </a:endParaRPr>
          </a:p>
          <a:p>
            <a:pPr marL="0" marR="0" indent="0" algn="l" defTabSz="914400" rtl="0" eaLnBrk="0" fontAlgn="base" latinLnBrk="0" hangingPunct="0">
              <a:lnSpc>
                <a:spcPct val="100000"/>
              </a:lnSpc>
              <a:spcBef>
                <a:spcPct val="0"/>
              </a:spcBef>
              <a:spcAft>
                <a:spcPct val="0"/>
              </a:spcAft>
              <a:buClrTx/>
              <a:buSzTx/>
              <a:buFontTx/>
              <a:buNone/>
              <a:tabLst/>
            </a:pPr>
            <a:endParaRPr lang="de-DE" sz="1000"/>
          </a:p>
          <a:p>
            <a:pPr marL="0" marR="0" indent="0" algn="l" defTabSz="914400"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chemeClr val="tx1"/>
              </a:solidFill>
              <a:effectLst/>
              <a:latin typeface="Arial" charset="0"/>
              <a:ea typeface="ＭＳ Ｐゴシック" charset="-128"/>
            </a:endParaRPr>
          </a:p>
          <a:p>
            <a:pPr marL="0" marR="0" indent="0" algn="l" defTabSz="914400" rtl="0" eaLnBrk="0" fontAlgn="base" latinLnBrk="0" hangingPunct="0">
              <a:lnSpc>
                <a:spcPct val="100000"/>
              </a:lnSpc>
              <a:spcBef>
                <a:spcPct val="0"/>
              </a:spcBef>
              <a:spcAft>
                <a:spcPct val="0"/>
              </a:spcAft>
              <a:buClrTx/>
              <a:buSzTx/>
              <a:buFontTx/>
              <a:buNone/>
              <a:tabLst/>
            </a:pPr>
            <a:endParaRPr lang="de-DE" sz="1000"/>
          </a:p>
          <a:p>
            <a:pPr marL="0" marR="0" indent="0" algn="l" defTabSz="914400"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chemeClr val="tx1"/>
              </a:solidFill>
              <a:effectLst/>
              <a:latin typeface="Arial" charset="0"/>
              <a:ea typeface="ＭＳ Ｐゴシック" charset="-128"/>
            </a:endParaRPr>
          </a:p>
          <a:p>
            <a:pPr marL="0" marR="0" indent="0" algn="l" defTabSz="914400" rtl="0" eaLnBrk="0" fontAlgn="base" latinLnBrk="0" hangingPunct="0">
              <a:lnSpc>
                <a:spcPct val="100000"/>
              </a:lnSpc>
              <a:spcBef>
                <a:spcPct val="0"/>
              </a:spcBef>
              <a:spcAft>
                <a:spcPct val="0"/>
              </a:spcAft>
              <a:buClrTx/>
              <a:buSzTx/>
              <a:buFontTx/>
              <a:buNone/>
              <a:tabLst/>
            </a:pPr>
            <a:endParaRPr lang="de-DE" sz="1000"/>
          </a:p>
          <a:p>
            <a:pPr marL="0" marR="0" indent="0" algn="l" defTabSz="914400"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chemeClr val="tx1"/>
              </a:solidFill>
              <a:effectLst/>
              <a:latin typeface="Arial" charset="0"/>
              <a:ea typeface="ＭＳ Ｐゴシック" charset="-128"/>
            </a:endParaRPr>
          </a:p>
        </p:txBody>
      </p:sp>
      <p:pic>
        <p:nvPicPr>
          <p:cNvPr id="36" name="Grafik 35" descr="Nachhaltigkeit Silhouette">
            <a:extLst>
              <a:ext uri="{FF2B5EF4-FFF2-40B4-BE49-F238E27FC236}">
                <a16:creationId xmlns:a16="http://schemas.microsoft.com/office/drawing/2014/main" id="{C0F7522F-E2C1-473A-834A-1632869435C6}"/>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p:blipFill>
        <p:spPr>
          <a:xfrm>
            <a:off x="7193655" y="3795689"/>
            <a:ext cx="432000" cy="432000"/>
          </a:xfrm>
          <a:prstGeom prst="rect">
            <a:avLst/>
          </a:prstGeom>
        </p:spPr>
      </p:pic>
      <p:sp>
        <p:nvSpPr>
          <p:cNvPr id="37" name="Rechteck: abgerundete Ecken 36">
            <a:extLst>
              <a:ext uri="{FF2B5EF4-FFF2-40B4-BE49-F238E27FC236}">
                <a16:creationId xmlns:a16="http://schemas.microsoft.com/office/drawing/2014/main" id="{09A48DBD-49A0-461A-BE4D-FF9D7AFCA520}"/>
              </a:ext>
            </a:extLst>
          </p:cNvPr>
          <p:cNvSpPr/>
          <p:nvPr/>
        </p:nvSpPr>
        <p:spPr bwMode="auto">
          <a:xfrm>
            <a:off x="1669256" y="4486562"/>
            <a:ext cx="2104492" cy="1702394"/>
          </a:xfrm>
          <a:prstGeom prst="roundRect">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3200">
                <a:solidFill>
                  <a:srgbClr val="526E7F"/>
                </a:solidFill>
              </a:rPr>
              <a:t>26% </a:t>
            </a:r>
          </a:p>
          <a:p>
            <a:pPr marL="0" marR="0" indent="0" algn="ctr" defTabSz="914400" rtl="0" eaLnBrk="0" fontAlgn="base" latinLnBrk="0" hangingPunct="0">
              <a:lnSpc>
                <a:spcPct val="100000"/>
              </a:lnSpc>
              <a:spcBef>
                <a:spcPct val="0"/>
              </a:spcBef>
              <a:spcAft>
                <a:spcPct val="0"/>
              </a:spcAft>
              <a:buClrTx/>
              <a:buSzTx/>
              <a:buFontTx/>
              <a:buNone/>
              <a:tabLst/>
            </a:pPr>
            <a:r>
              <a:rPr lang="de-DE" sz="1000">
                <a:solidFill>
                  <a:srgbClr val="526E7F"/>
                </a:solidFill>
              </a:rPr>
              <a:t>der jüngeren Generation* boykottiert Marken wegen mangelnder Nachhaltigkeit</a:t>
            </a:r>
          </a:p>
          <a:p>
            <a:pPr marL="0" marR="0" indent="0" algn="ctr" defTabSz="914400" rtl="0" eaLnBrk="0" fontAlgn="base" latinLnBrk="0" hangingPunct="0">
              <a:lnSpc>
                <a:spcPct val="100000"/>
              </a:lnSpc>
              <a:spcBef>
                <a:spcPct val="0"/>
              </a:spcBef>
              <a:spcAft>
                <a:spcPct val="0"/>
              </a:spcAft>
              <a:buClrTx/>
              <a:buSzTx/>
              <a:buFontTx/>
              <a:buNone/>
              <a:tabLst/>
            </a:pPr>
            <a:endParaRPr lang="de-DE" sz="1000">
              <a:solidFill>
                <a:srgbClr val="526E7F"/>
              </a:solidFill>
            </a:endParaRPr>
          </a:p>
          <a:p>
            <a:pPr marL="0" marR="0" indent="0" algn="ctr" defTabSz="914400" rtl="0" eaLnBrk="0" fontAlgn="base" latinLnBrk="0" hangingPunct="0">
              <a:lnSpc>
                <a:spcPct val="100000"/>
              </a:lnSpc>
              <a:spcBef>
                <a:spcPct val="0"/>
              </a:spcBef>
              <a:spcAft>
                <a:spcPct val="0"/>
              </a:spcAft>
              <a:buClrTx/>
              <a:buSzTx/>
              <a:buFontTx/>
              <a:buNone/>
              <a:tabLst/>
            </a:pPr>
            <a:endParaRPr lang="de-DE" sz="800">
              <a:solidFill>
                <a:srgbClr val="526E7F"/>
              </a:solidFill>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de-DE" sz="800" b="0" i="0" u="none" strike="noStrike" cap="none" normalizeH="0" baseline="0">
              <a:ln>
                <a:noFill/>
              </a:ln>
              <a:solidFill>
                <a:srgbClr val="526E7F"/>
              </a:solidFill>
              <a:effectLst/>
              <a:latin typeface="Arial" charset="0"/>
              <a:ea typeface="ＭＳ Ｐゴシック" charset="-128"/>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de-DE" sz="800" b="0" i="0" u="none" strike="noStrike" cap="none" normalizeH="0" baseline="0">
              <a:ln>
                <a:noFill/>
              </a:ln>
              <a:solidFill>
                <a:srgbClr val="526E7F"/>
              </a:solidFill>
              <a:effectLst/>
              <a:latin typeface="Arial" charset="0"/>
              <a:ea typeface="ＭＳ Ｐゴシック" charset="-128"/>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de-DE" sz="700" b="0" i="0" u="none" strike="noStrike" cap="none" normalizeH="0" baseline="0">
                <a:ln>
                  <a:noFill/>
                </a:ln>
                <a:solidFill>
                  <a:srgbClr val="526E7F"/>
                </a:solidFill>
                <a:effectLst/>
                <a:latin typeface="Arial" charset="0"/>
                <a:ea typeface="ＭＳ Ｐゴシック" charset="-128"/>
              </a:rPr>
              <a:t>*16-26 Jahre </a:t>
            </a:r>
          </a:p>
          <a:p>
            <a:pPr marL="0" marR="0" indent="0" algn="ctr" defTabSz="914400" rtl="0" eaLnBrk="0" fontAlgn="base" latinLnBrk="0" hangingPunct="0">
              <a:lnSpc>
                <a:spcPct val="100000"/>
              </a:lnSpc>
              <a:spcBef>
                <a:spcPct val="0"/>
              </a:spcBef>
              <a:spcAft>
                <a:spcPct val="0"/>
              </a:spcAft>
              <a:buClrTx/>
              <a:buSzTx/>
              <a:buFontTx/>
              <a:buNone/>
              <a:tabLst/>
            </a:pPr>
            <a:endParaRPr lang="de-DE" sz="1000"/>
          </a:p>
          <a:p>
            <a:pPr marL="0" marR="0" indent="0" algn="ctr" defTabSz="914400"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effectLst/>
              <a:latin typeface="Arial" charset="0"/>
              <a:ea typeface="ＭＳ Ｐゴシック" charset="-128"/>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effectLst/>
              <a:latin typeface="Arial" charset="0"/>
              <a:ea typeface="ＭＳ Ｐゴシック" charset="-128"/>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de-DE" sz="1000" b="0" i="0" u="none" strike="noStrike" cap="none" normalizeH="0" baseline="0">
                <a:ln>
                  <a:noFill/>
                </a:ln>
                <a:effectLst/>
                <a:latin typeface="Arial" charset="0"/>
                <a:ea typeface="ＭＳ Ｐゴシック" charset="-128"/>
              </a:rPr>
              <a:t> </a:t>
            </a:r>
          </a:p>
          <a:p>
            <a:pPr marL="0" marR="0" indent="0" algn="ctr" defTabSz="914400" rtl="0" eaLnBrk="0" fontAlgn="base" latinLnBrk="0" hangingPunct="0">
              <a:lnSpc>
                <a:spcPct val="100000"/>
              </a:lnSpc>
              <a:spcBef>
                <a:spcPct val="0"/>
              </a:spcBef>
              <a:spcAft>
                <a:spcPct val="0"/>
              </a:spcAft>
              <a:buClrTx/>
              <a:buSzTx/>
              <a:buFontTx/>
              <a:buNone/>
              <a:tabLst/>
            </a:pPr>
            <a:endParaRPr lang="de-DE" sz="1000"/>
          </a:p>
          <a:p>
            <a:pPr marL="0" marR="0" indent="0" algn="ctr" defTabSz="914400"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effectLst/>
              <a:latin typeface="Arial" charset="0"/>
              <a:ea typeface="ＭＳ Ｐゴシック" charset="-128"/>
            </a:endParaRPr>
          </a:p>
          <a:p>
            <a:pPr marL="0" marR="0" indent="0" algn="l" defTabSz="914400" rtl="0" eaLnBrk="0" fontAlgn="base" latinLnBrk="0" hangingPunct="0">
              <a:lnSpc>
                <a:spcPct val="100000"/>
              </a:lnSpc>
              <a:spcBef>
                <a:spcPct val="0"/>
              </a:spcBef>
              <a:spcAft>
                <a:spcPct val="0"/>
              </a:spcAft>
              <a:buClrTx/>
              <a:buSzTx/>
              <a:buFontTx/>
              <a:buNone/>
              <a:tabLst/>
            </a:pPr>
            <a:endParaRPr lang="de-DE" sz="1000"/>
          </a:p>
          <a:p>
            <a:pPr marL="0" marR="0" indent="0" algn="l" defTabSz="914400"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effectLst/>
              <a:latin typeface="Arial" charset="0"/>
              <a:ea typeface="ＭＳ Ｐゴシック" charset="-128"/>
            </a:endParaRPr>
          </a:p>
          <a:p>
            <a:pPr marL="0" marR="0" indent="0" algn="l" defTabSz="914400" rtl="0" eaLnBrk="0" fontAlgn="base" latinLnBrk="0" hangingPunct="0">
              <a:lnSpc>
                <a:spcPct val="100000"/>
              </a:lnSpc>
              <a:spcBef>
                <a:spcPct val="0"/>
              </a:spcBef>
              <a:spcAft>
                <a:spcPct val="0"/>
              </a:spcAft>
              <a:buClrTx/>
              <a:buSzTx/>
              <a:buFontTx/>
              <a:buNone/>
              <a:tabLst/>
            </a:pPr>
            <a:endParaRPr lang="de-DE" sz="1000"/>
          </a:p>
          <a:p>
            <a:pPr marL="0" marR="0" indent="0" algn="l" defTabSz="914400"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effectLst/>
              <a:latin typeface="Arial" charset="0"/>
              <a:ea typeface="ＭＳ Ｐゴシック" charset="-128"/>
            </a:endParaRPr>
          </a:p>
          <a:p>
            <a:pPr marL="0" marR="0" indent="0" algn="l" defTabSz="914400" rtl="0" eaLnBrk="0" fontAlgn="base" latinLnBrk="0" hangingPunct="0">
              <a:lnSpc>
                <a:spcPct val="100000"/>
              </a:lnSpc>
              <a:spcBef>
                <a:spcPct val="0"/>
              </a:spcBef>
              <a:spcAft>
                <a:spcPct val="0"/>
              </a:spcAft>
              <a:buClrTx/>
              <a:buSzTx/>
              <a:buFontTx/>
              <a:buNone/>
              <a:tabLst/>
            </a:pPr>
            <a:endParaRPr lang="de-DE" sz="1000"/>
          </a:p>
          <a:p>
            <a:pPr marL="0" marR="0" indent="0" algn="l" defTabSz="914400"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effectLst/>
              <a:latin typeface="Arial" charset="0"/>
              <a:ea typeface="ＭＳ Ｐゴシック" charset="-128"/>
            </a:endParaRPr>
          </a:p>
        </p:txBody>
      </p:sp>
      <p:sp>
        <p:nvSpPr>
          <p:cNvPr id="38" name="Rechteck: abgerundete Ecken 37">
            <a:extLst>
              <a:ext uri="{FF2B5EF4-FFF2-40B4-BE49-F238E27FC236}">
                <a16:creationId xmlns:a16="http://schemas.microsoft.com/office/drawing/2014/main" id="{6523EF8D-50AA-4262-A0A4-A48E1334BDDB}"/>
              </a:ext>
            </a:extLst>
          </p:cNvPr>
          <p:cNvSpPr/>
          <p:nvPr/>
        </p:nvSpPr>
        <p:spPr bwMode="auto">
          <a:xfrm>
            <a:off x="3983168" y="4463670"/>
            <a:ext cx="2104492" cy="1702394"/>
          </a:xfrm>
          <a:prstGeom prst="roundRect">
            <a:avLst/>
          </a:prstGeom>
          <a:solidFill>
            <a:srgbClr val="526E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800">
                <a:solidFill>
                  <a:schemeClr val="bg1"/>
                </a:solidFill>
              </a:rPr>
              <a:t>Weltweit ü</a:t>
            </a:r>
            <a:r>
              <a:rPr kumimoji="0" lang="de-DE" sz="800" b="0" i="0" u="none" strike="noStrike" cap="none" normalizeH="0" baseline="0">
                <a:ln>
                  <a:noFill/>
                </a:ln>
                <a:solidFill>
                  <a:schemeClr val="bg1"/>
                </a:solidFill>
                <a:effectLst/>
                <a:latin typeface="Arial" charset="0"/>
                <a:ea typeface="ＭＳ Ｐゴシック" charset="-128"/>
              </a:rPr>
              <a:t>ber </a:t>
            </a:r>
          </a:p>
          <a:p>
            <a:pPr marL="0" marR="0" indent="0" algn="ctr" defTabSz="914400" rtl="0" eaLnBrk="0" fontAlgn="base" latinLnBrk="0" hangingPunct="0">
              <a:lnSpc>
                <a:spcPct val="100000"/>
              </a:lnSpc>
              <a:spcBef>
                <a:spcPct val="0"/>
              </a:spcBef>
              <a:spcAft>
                <a:spcPct val="0"/>
              </a:spcAft>
              <a:buClrTx/>
              <a:buSzTx/>
              <a:buFontTx/>
              <a:buNone/>
              <a:tabLst/>
            </a:pPr>
            <a:r>
              <a:rPr kumimoji="0" lang="de-DE" sz="2200" b="0" i="0" u="none" strike="noStrike" cap="none" normalizeH="0" baseline="0">
                <a:ln>
                  <a:noFill/>
                </a:ln>
                <a:solidFill>
                  <a:schemeClr val="bg1"/>
                </a:solidFill>
                <a:effectLst/>
                <a:latin typeface="Arial" charset="0"/>
                <a:ea typeface="ＭＳ Ｐゴシック" charset="-128"/>
              </a:rPr>
              <a:t>250</a:t>
            </a:r>
            <a:r>
              <a:rPr kumimoji="0" lang="de-DE" sz="800" b="0" i="0" u="none" strike="noStrike" cap="none" normalizeH="0" baseline="0">
                <a:ln>
                  <a:noFill/>
                </a:ln>
                <a:solidFill>
                  <a:schemeClr val="bg1"/>
                </a:solidFill>
                <a:effectLst/>
                <a:latin typeface="Arial" charset="0"/>
                <a:ea typeface="ＭＳ Ｐゴシック" charset="-128"/>
              </a:rPr>
              <a:t> </a:t>
            </a:r>
          </a:p>
          <a:p>
            <a:pPr marL="0" marR="0" indent="0" algn="ctr" defTabSz="914400" rtl="0" eaLnBrk="0" fontAlgn="base" latinLnBrk="0" hangingPunct="0">
              <a:lnSpc>
                <a:spcPct val="100000"/>
              </a:lnSpc>
              <a:spcBef>
                <a:spcPct val="0"/>
              </a:spcBef>
              <a:spcAft>
                <a:spcPct val="0"/>
              </a:spcAft>
              <a:buClrTx/>
              <a:buSzTx/>
              <a:buFontTx/>
              <a:buNone/>
              <a:tabLst/>
            </a:pPr>
            <a:r>
              <a:rPr kumimoji="0" lang="de-DE" sz="800" b="0" i="0" u="none" strike="noStrike" cap="none" normalizeH="0" baseline="0">
                <a:ln>
                  <a:noFill/>
                </a:ln>
                <a:solidFill>
                  <a:schemeClr val="bg1"/>
                </a:solidFill>
                <a:effectLst/>
                <a:latin typeface="Arial" charset="0"/>
                <a:ea typeface="ＭＳ Ｐゴシック" charset="-128"/>
              </a:rPr>
              <a:t>freiwillige Nachhaltigkeits-Standards in </a:t>
            </a:r>
          </a:p>
          <a:p>
            <a:pPr marL="0" marR="0" indent="0" algn="ctr" defTabSz="914400" rtl="0" eaLnBrk="0" fontAlgn="base" latinLnBrk="0" hangingPunct="0">
              <a:lnSpc>
                <a:spcPct val="100000"/>
              </a:lnSpc>
              <a:spcBef>
                <a:spcPct val="0"/>
              </a:spcBef>
              <a:spcAft>
                <a:spcPct val="0"/>
              </a:spcAft>
              <a:buClrTx/>
              <a:buSzTx/>
              <a:buFontTx/>
              <a:buNone/>
              <a:tabLst/>
            </a:pPr>
            <a:r>
              <a:rPr kumimoji="0" lang="de-DE" sz="2200" b="0" i="0" u="none" strike="noStrike" cap="none" normalizeH="0" baseline="0">
                <a:ln>
                  <a:noFill/>
                </a:ln>
                <a:solidFill>
                  <a:schemeClr val="bg1"/>
                </a:solidFill>
                <a:effectLst/>
                <a:latin typeface="Arial" charset="0"/>
                <a:ea typeface="ＭＳ Ｐゴシック" charset="-128"/>
              </a:rPr>
              <a:t>194</a:t>
            </a:r>
            <a:r>
              <a:rPr kumimoji="0" lang="de-DE" sz="800" b="0" i="0" u="none" strike="noStrike" cap="none" normalizeH="0" baseline="0">
                <a:ln>
                  <a:noFill/>
                </a:ln>
                <a:solidFill>
                  <a:schemeClr val="bg1"/>
                </a:solidFill>
                <a:effectLst/>
                <a:latin typeface="Arial" charset="0"/>
                <a:ea typeface="ＭＳ Ｐゴシック" charset="-128"/>
              </a:rPr>
              <a:t> </a:t>
            </a:r>
          </a:p>
          <a:p>
            <a:pPr marL="0" marR="0" indent="0" algn="ctr" defTabSz="914400" rtl="0" eaLnBrk="0" fontAlgn="base" latinLnBrk="0" hangingPunct="0">
              <a:lnSpc>
                <a:spcPct val="100000"/>
              </a:lnSpc>
              <a:spcBef>
                <a:spcPct val="0"/>
              </a:spcBef>
              <a:spcAft>
                <a:spcPct val="0"/>
              </a:spcAft>
              <a:buClrTx/>
              <a:buSzTx/>
              <a:buFontTx/>
              <a:buNone/>
              <a:tabLst/>
            </a:pPr>
            <a:r>
              <a:rPr kumimoji="0" lang="de-DE" sz="800" b="0" i="0" u="none" strike="noStrike" cap="none" normalizeH="0" baseline="0">
                <a:ln>
                  <a:noFill/>
                </a:ln>
                <a:solidFill>
                  <a:schemeClr val="bg1"/>
                </a:solidFill>
                <a:effectLst/>
                <a:latin typeface="Arial" charset="0"/>
                <a:ea typeface="ＭＳ Ｐゴシック" charset="-128"/>
              </a:rPr>
              <a:t>Ländern und in</a:t>
            </a:r>
          </a:p>
          <a:p>
            <a:pPr marL="0" marR="0" indent="0" algn="ctr" defTabSz="914400" rtl="0" eaLnBrk="0" fontAlgn="base" latinLnBrk="0" hangingPunct="0">
              <a:lnSpc>
                <a:spcPct val="100000"/>
              </a:lnSpc>
              <a:spcBef>
                <a:spcPct val="0"/>
              </a:spcBef>
              <a:spcAft>
                <a:spcPct val="0"/>
              </a:spcAft>
              <a:buClrTx/>
              <a:buSzTx/>
              <a:buFontTx/>
              <a:buNone/>
              <a:tabLst/>
            </a:pPr>
            <a:r>
              <a:rPr kumimoji="0" lang="de-DE" sz="2200" b="0" i="0" u="none" strike="noStrike" cap="none" normalizeH="0" baseline="0">
                <a:ln>
                  <a:noFill/>
                </a:ln>
                <a:solidFill>
                  <a:schemeClr val="bg1"/>
                </a:solidFill>
                <a:effectLst/>
                <a:latin typeface="Arial" charset="0"/>
                <a:ea typeface="ＭＳ Ｐゴシック" charset="-128"/>
              </a:rPr>
              <a:t>15</a:t>
            </a:r>
            <a:r>
              <a:rPr kumimoji="0" lang="de-DE" sz="800" b="0" i="0" u="none" strike="noStrike" cap="none" normalizeH="0" baseline="0">
                <a:ln>
                  <a:noFill/>
                </a:ln>
                <a:solidFill>
                  <a:schemeClr val="bg1"/>
                </a:solidFill>
                <a:effectLst/>
                <a:latin typeface="Arial" charset="0"/>
                <a:ea typeface="ＭＳ Ｐゴシック" charset="-128"/>
              </a:rPr>
              <a:t> </a:t>
            </a:r>
          </a:p>
          <a:p>
            <a:pPr marL="0" marR="0" indent="0" algn="ctr" defTabSz="914400" rtl="0" eaLnBrk="0" fontAlgn="base" latinLnBrk="0" hangingPunct="0">
              <a:lnSpc>
                <a:spcPct val="100000"/>
              </a:lnSpc>
              <a:spcBef>
                <a:spcPct val="0"/>
              </a:spcBef>
              <a:spcAft>
                <a:spcPct val="0"/>
              </a:spcAft>
              <a:buClrTx/>
              <a:buSzTx/>
              <a:buFontTx/>
              <a:buNone/>
              <a:tabLst/>
            </a:pPr>
            <a:r>
              <a:rPr kumimoji="0" lang="de-DE" sz="800" b="0" i="0" u="none" strike="noStrike" cap="none" normalizeH="0" baseline="0">
                <a:ln>
                  <a:noFill/>
                </a:ln>
                <a:solidFill>
                  <a:schemeClr val="bg1"/>
                </a:solidFill>
                <a:effectLst/>
                <a:latin typeface="Arial" charset="0"/>
                <a:ea typeface="ＭＳ Ｐゴシック" charset="-128"/>
              </a:rPr>
              <a:t>Sektoren</a:t>
            </a:r>
          </a:p>
          <a:p>
            <a:pPr marL="0" marR="0" indent="0" algn="ctr" defTabSz="914400" rtl="0" eaLnBrk="0" fontAlgn="base" latinLnBrk="0" hangingPunct="0">
              <a:lnSpc>
                <a:spcPct val="100000"/>
              </a:lnSpc>
              <a:spcBef>
                <a:spcPct val="0"/>
              </a:spcBef>
              <a:spcAft>
                <a:spcPct val="0"/>
              </a:spcAft>
              <a:buClrTx/>
              <a:buSzTx/>
              <a:buFontTx/>
              <a:buNone/>
              <a:tabLst/>
            </a:pPr>
            <a:r>
              <a:rPr kumimoji="0" lang="de-DE" sz="900" b="0" i="0" u="none" strike="noStrike" cap="none" normalizeH="0" baseline="0">
                <a:ln>
                  <a:noFill/>
                </a:ln>
                <a:solidFill>
                  <a:schemeClr val="tx1"/>
                </a:solidFill>
                <a:effectLst/>
                <a:latin typeface="Arial" charset="0"/>
                <a:ea typeface="ＭＳ Ｐゴシック" charset="-128"/>
              </a:rPr>
              <a:t> </a:t>
            </a:r>
          </a:p>
          <a:p>
            <a:pPr marL="0" marR="0" indent="0" algn="ctr" defTabSz="914400"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chemeClr val="tx1"/>
              </a:solidFill>
              <a:effectLst/>
              <a:latin typeface="Arial" charset="0"/>
              <a:ea typeface="ＭＳ Ｐゴシック" charset="-128"/>
            </a:endParaRPr>
          </a:p>
          <a:p>
            <a:pPr marL="0" marR="0" indent="0" algn="l" defTabSz="914400" rtl="0" eaLnBrk="0" fontAlgn="base" latinLnBrk="0" hangingPunct="0">
              <a:lnSpc>
                <a:spcPct val="100000"/>
              </a:lnSpc>
              <a:spcBef>
                <a:spcPct val="0"/>
              </a:spcBef>
              <a:spcAft>
                <a:spcPct val="0"/>
              </a:spcAft>
              <a:buClrTx/>
              <a:buSzTx/>
              <a:buFontTx/>
              <a:buNone/>
              <a:tabLst/>
            </a:pPr>
            <a:endParaRPr lang="de-DE" sz="1000"/>
          </a:p>
          <a:p>
            <a:pPr marL="0" marR="0" indent="0" algn="l" defTabSz="914400"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chemeClr val="tx1"/>
              </a:solidFill>
              <a:effectLst/>
              <a:latin typeface="Arial" charset="0"/>
              <a:ea typeface="ＭＳ Ｐゴシック" charset="-128"/>
            </a:endParaRPr>
          </a:p>
          <a:p>
            <a:pPr marL="0" marR="0" indent="0" algn="l" defTabSz="914400" rtl="0" eaLnBrk="0" fontAlgn="base" latinLnBrk="0" hangingPunct="0">
              <a:lnSpc>
                <a:spcPct val="100000"/>
              </a:lnSpc>
              <a:spcBef>
                <a:spcPct val="0"/>
              </a:spcBef>
              <a:spcAft>
                <a:spcPct val="0"/>
              </a:spcAft>
              <a:buClrTx/>
              <a:buSzTx/>
              <a:buFontTx/>
              <a:buNone/>
              <a:tabLst/>
            </a:pPr>
            <a:endParaRPr lang="de-DE" sz="1000"/>
          </a:p>
          <a:p>
            <a:pPr marL="0" marR="0" indent="0" algn="l" defTabSz="914400"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chemeClr val="tx1"/>
              </a:solidFill>
              <a:effectLst/>
              <a:latin typeface="Arial" charset="0"/>
              <a:ea typeface="ＭＳ Ｐゴシック" charset="-128"/>
            </a:endParaRPr>
          </a:p>
          <a:p>
            <a:pPr marL="0" marR="0" indent="0" algn="l" defTabSz="914400" rtl="0" eaLnBrk="0" fontAlgn="base" latinLnBrk="0" hangingPunct="0">
              <a:lnSpc>
                <a:spcPct val="100000"/>
              </a:lnSpc>
              <a:spcBef>
                <a:spcPct val="0"/>
              </a:spcBef>
              <a:spcAft>
                <a:spcPct val="0"/>
              </a:spcAft>
              <a:buClrTx/>
              <a:buSzTx/>
              <a:buFontTx/>
              <a:buNone/>
              <a:tabLst/>
            </a:pPr>
            <a:endParaRPr lang="de-DE" sz="1000"/>
          </a:p>
          <a:p>
            <a:pPr marL="0" marR="0" indent="0" algn="l" defTabSz="914400"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chemeClr val="tx1"/>
              </a:solidFill>
              <a:effectLst/>
              <a:latin typeface="Arial" charset="0"/>
              <a:ea typeface="ＭＳ Ｐゴシック" charset="-128"/>
            </a:endParaRPr>
          </a:p>
        </p:txBody>
      </p:sp>
      <p:sp>
        <p:nvSpPr>
          <p:cNvPr id="39" name="Rechteck: abgerundete Ecken 38">
            <a:extLst>
              <a:ext uri="{FF2B5EF4-FFF2-40B4-BE49-F238E27FC236}">
                <a16:creationId xmlns:a16="http://schemas.microsoft.com/office/drawing/2014/main" id="{6F8AE41F-7FA5-478D-877A-75BB98CCFF0D}"/>
              </a:ext>
            </a:extLst>
          </p:cNvPr>
          <p:cNvSpPr/>
          <p:nvPr/>
        </p:nvSpPr>
        <p:spPr bwMode="auto">
          <a:xfrm>
            <a:off x="6258911" y="4446838"/>
            <a:ext cx="2104492" cy="1702394"/>
          </a:xfrm>
          <a:prstGeom prst="roundRect">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1000" dirty="0">
                <a:solidFill>
                  <a:srgbClr val="526E7F"/>
                </a:solidFill>
              </a:rPr>
              <a:t>Nachhaltige Geldanlagen wuchsen in Deutschland 2020* um</a:t>
            </a:r>
          </a:p>
          <a:p>
            <a:pPr marL="0" marR="0" indent="0" algn="ctr" defTabSz="914400" rtl="0" eaLnBrk="0" fontAlgn="base" latinLnBrk="0" hangingPunct="0">
              <a:lnSpc>
                <a:spcPct val="100000"/>
              </a:lnSpc>
              <a:spcBef>
                <a:spcPct val="0"/>
              </a:spcBef>
              <a:spcAft>
                <a:spcPct val="0"/>
              </a:spcAft>
              <a:buClrTx/>
              <a:buSzTx/>
              <a:buFontTx/>
              <a:buNone/>
              <a:tabLst/>
            </a:pPr>
            <a:r>
              <a:rPr lang="de-DE" sz="3200" dirty="0">
                <a:solidFill>
                  <a:srgbClr val="526E7F"/>
                </a:solidFill>
              </a:rPr>
              <a:t>25% </a:t>
            </a:r>
          </a:p>
          <a:p>
            <a:pPr marL="0" marR="0" indent="0" algn="ctr" defTabSz="914400" rtl="0" eaLnBrk="0" fontAlgn="base" latinLnBrk="0" hangingPunct="0">
              <a:lnSpc>
                <a:spcPct val="100000"/>
              </a:lnSpc>
              <a:spcBef>
                <a:spcPct val="0"/>
              </a:spcBef>
              <a:spcAft>
                <a:spcPct val="0"/>
              </a:spcAft>
              <a:buClrTx/>
              <a:buSzTx/>
              <a:buFontTx/>
              <a:buNone/>
              <a:tabLst/>
            </a:pPr>
            <a:r>
              <a:rPr lang="de-DE" sz="1000" dirty="0">
                <a:solidFill>
                  <a:srgbClr val="526E7F"/>
                </a:solidFill>
              </a:rPr>
              <a:t>auf </a:t>
            </a:r>
          </a:p>
          <a:p>
            <a:pPr marL="0" marR="0" indent="0" algn="ctr" defTabSz="914400" rtl="0" eaLnBrk="0" fontAlgn="base" latinLnBrk="0" hangingPunct="0">
              <a:lnSpc>
                <a:spcPct val="100000"/>
              </a:lnSpc>
              <a:spcBef>
                <a:spcPct val="0"/>
              </a:spcBef>
              <a:spcAft>
                <a:spcPct val="0"/>
              </a:spcAft>
              <a:buClrTx/>
              <a:buSzTx/>
              <a:buFontTx/>
              <a:buNone/>
              <a:tabLst/>
            </a:pPr>
            <a:r>
              <a:rPr lang="de-DE" sz="1600" dirty="0">
                <a:solidFill>
                  <a:srgbClr val="526E7F"/>
                </a:solidFill>
              </a:rPr>
              <a:t>335 Mrd. €</a:t>
            </a:r>
          </a:p>
          <a:p>
            <a:pPr marL="0" marR="0" indent="0" algn="ctr" defTabSz="914400" rtl="0" eaLnBrk="0" fontAlgn="base" latinLnBrk="0" hangingPunct="0">
              <a:lnSpc>
                <a:spcPct val="100000"/>
              </a:lnSpc>
              <a:spcBef>
                <a:spcPct val="0"/>
              </a:spcBef>
              <a:spcAft>
                <a:spcPct val="0"/>
              </a:spcAft>
              <a:buClrTx/>
              <a:buSzTx/>
              <a:buFontTx/>
              <a:buNone/>
              <a:tabLst/>
            </a:pPr>
            <a:endParaRPr lang="de-DE" sz="800" dirty="0">
              <a:solidFill>
                <a:srgbClr val="526E7F"/>
              </a:solidFill>
            </a:endParaRPr>
          </a:p>
          <a:p>
            <a:pPr marL="0" marR="0" indent="0" algn="ctr" defTabSz="914400" rtl="0" eaLnBrk="0" fontAlgn="base" latinLnBrk="0" hangingPunct="0">
              <a:lnSpc>
                <a:spcPct val="100000"/>
              </a:lnSpc>
              <a:spcBef>
                <a:spcPct val="0"/>
              </a:spcBef>
              <a:spcAft>
                <a:spcPct val="0"/>
              </a:spcAft>
              <a:buClrTx/>
              <a:buSzTx/>
              <a:buFontTx/>
              <a:buNone/>
              <a:tabLst/>
            </a:pPr>
            <a:r>
              <a:rPr lang="de-DE" sz="700" dirty="0">
                <a:solidFill>
                  <a:srgbClr val="526E7F"/>
                </a:solidFill>
              </a:rPr>
              <a:t>*vgl. 2019</a:t>
            </a:r>
          </a:p>
          <a:p>
            <a:pPr marL="0" marR="0" indent="0" algn="ctr" defTabSz="914400"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dirty="0">
              <a:ln>
                <a:noFill/>
              </a:ln>
              <a:effectLst/>
              <a:latin typeface="Arial" charset="0"/>
              <a:ea typeface="ＭＳ Ｐゴシック" charset="-128"/>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dirty="0">
              <a:ln>
                <a:noFill/>
              </a:ln>
              <a:effectLst/>
              <a:latin typeface="Arial" charset="0"/>
              <a:ea typeface="ＭＳ Ｐゴシック" charset="-128"/>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de-DE" sz="1000" b="0" i="0" u="none" strike="noStrike" cap="none" normalizeH="0" baseline="0" dirty="0">
                <a:ln>
                  <a:noFill/>
                </a:ln>
                <a:effectLst/>
                <a:latin typeface="Arial" charset="0"/>
                <a:ea typeface="ＭＳ Ｐゴシック" charset="-128"/>
              </a:rPr>
              <a:t> </a:t>
            </a:r>
          </a:p>
          <a:p>
            <a:pPr marL="0" marR="0" indent="0" algn="ctr" defTabSz="914400" rtl="0" eaLnBrk="0" fontAlgn="base" latinLnBrk="0" hangingPunct="0">
              <a:lnSpc>
                <a:spcPct val="100000"/>
              </a:lnSpc>
              <a:spcBef>
                <a:spcPct val="0"/>
              </a:spcBef>
              <a:spcAft>
                <a:spcPct val="0"/>
              </a:spcAft>
              <a:buClrTx/>
              <a:buSzTx/>
              <a:buFontTx/>
              <a:buNone/>
              <a:tabLst/>
            </a:pPr>
            <a:endParaRPr lang="de-DE" sz="1000" dirty="0"/>
          </a:p>
          <a:p>
            <a:pPr marL="0" marR="0" indent="0" algn="ctr" defTabSz="914400"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dirty="0">
              <a:ln>
                <a:noFill/>
              </a:ln>
              <a:effectLst/>
              <a:latin typeface="Arial" charset="0"/>
              <a:ea typeface="ＭＳ Ｐゴシック" charset="-128"/>
            </a:endParaRPr>
          </a:p>
          <a:p>
            <a:pPr marL="0" marR="0" indent="0" algn="l" defTabSz="914400" rtl="0" eaLnBrk="0" fontAlgn="base" latinLnBrk="0" hangingPunct="0">
              <a:lnSpc>
                <a:spcPct val="100000"/>
              </a:lnSpc>
              <a:spcBef>
                <a:spcPct val="0"/>
              </a:spcBef>
              <a:spcAft>
                <a:spcPct val="0"/>
              </a:spcAft>
              <a:buClrTx/>
              <a:buSzTx/>
              <a:buFontTx/>
              <a:buNone/>
              <a:tabLst/>
            </a:pPr>
            <a:endParaRPr lang="de-DE" sz="1000" dirty="0"/>
          </a:p>
          <a:p>
            <a:pPr marL="0" marR="0" indent="0" algn="l" defTabSz="914400"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dirty="0">
              <a:ln>
                <a:noFill/>
              </a:ln>
              <a:effectLst/>
              <a:latin typeface="Arial" charset="0"/>
              <a:ea typeface="ＭＳ Ｐゴシック" charset="-128"/>
            </a:endParaRPr>
          </a:p>
          <a:p>
            <a:pPr marL="0" marR="0" indent="0" algn="l" defTabSz="914400" rtl="0" eaLnBrk="0" fontAlgn="base" latinLnBrk="0" hangingPunct="0">
              <a:lnSpc>
                <a:spcPct val="100000"/>
              </a:lnSpc>
              <a:spcBef>
                <a:spcPct val="0"/>
              </a:spcBef>
              <a:spcAft>
                <a:spcPct val="0"/>
              </a:spcAft>
              <a:buClrTx/>
              <a:buSzTx/>
              <a:buFontTx/>
              <a:buNone/>
              <a:tabLst/>
            </a:pPr>
            <a:endParaRPr lang="de-DE" sz="1000" dirty="0"/>
          </a:p>
          <a:p>
            <a:pPr marL="0" marR="0" indent="0" algn="l" defTabSz="914400"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dirty="0">
              <a:ln>
                <a:noFill/>
              </a:ln>
              <a:effectLst/>
              <a:latin typeface="Arial" charset="0"/>
              <a:ea typeface="ＭＳ Ｐゴシック" charset="-128"/>
            </a:endParaRPr>
          </a:p>
          <a:p>
            <a:pPr marL="0" marR="0" indent="0" algn="l" defTabSz="914400" rtl="0" eaLnBrk="0" fontAlgn="base" latinLnBrk="0" hangingPunct="0">
              <a:lnSpc>
                <a:spcPct val="100000"/>
              </a:lnSpc>
              <a:spcBef>
                <a:spcPct val="0"/>
              </a:spcBef>
              <a:spcAft>
                <a:spcPct val="0"/>
              </a:spcAft>
              <a:buClrTx/>
              <a:buSzTx/>
              <a:buFontTx/>
              <a:buNone/>
              <a:tabLst/>
            </a:pPr>
            <a:endParaRPr lang="de-DE" sz="1000" dirty="0"/>
          </a:p>
          <a:p>
            <a:pPr marL="0" marR="0" indent="0" algn="l" defTabSz="914400"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dirty="0">
              <a:ln>
                <a:noFill/>
              </a:ln>
              <a:effectLst/>
              <a:latin typeface="Arial" charset="0"/>
              <a:ea typeface="ＭＳ Ｐゴシック" charset="-128"/>
            </a:endParaRPr>
          </a:p>
        </p:txBody>
      </p:sp>
      <p:pic>
        <p:nvPicPr>
          <p:cNvPr id="40" name="Grafik 39" descr="Verbotsschild Silhouette">
            <a:extLst>
              <a:ext uri="{FF2B5EF4-FFF2-40B4-BE49-F238E27FC236}">
                <a16:creationId xmlns:a16="http://schemas.microsoft.com/office/drawing/2014/main" id="{6DDD986F-31BB-4071-B54B-0201CDB1E38E}"/>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p:blipFill>
        <p:spPr>
          <a:xfrm>
            <a:off x="2527854" y="5592279"/>
            <a:ext cx="432000" cy="432000"/>
          </a:xfrm>
          <a:prstGeom prst="rect">
            <a:avLst/>
          </a:prstGeom>
        </p:spPr>
      </p:pic>
      <p:sp>
        <p:nvSpPr>
          <p:cNvPr id="29" name="Textfeld 28">
            <a:extLst>
              <a:ext uri="{FF2B5EF4-FFF2-40B4-BE49-F238E27FC236}">
                <a16:creationId xmlns:a16="http://schemas.microsoft.com/office/drawing/2014/main" id="{8EAB6DFD-0F42-4550-8001-588405245F1B}"/>
              </a:ext>
            </a:extLst>
          </p:cNvPr>
          <p:cNvSpPr txBox="1"/>
          <p:nvPr/>
        </p:nvSpPr>
        <p:spPr>
          <a:xfrm>
            <a:off x="2410319" y="4049803"/>
            <a:ext cx="622366" cy="200055"/>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700" b="0" i="0" u="none" strike="noStrike" cap="none" normalizeH="0" baseline="0">
                <a:ln>
                  <a:noFill/>
                </a:ln>
                <a:solidFill>
                  <a:schemeClr val="bg1"/>
                </a:solidFill>
                <a:effectLst/>
                <a:latin typeface="Arial" charset="0"/>
                <a:ea typeface="ＭＳ Ｐゴシック" charset="-128"/>
              </a:rPr>
              <a:t>*vgl. 2018</a:t>
            </a:r>
          </a:p>
        </p:txBody>
      </p:sp>
      <p:sp>
        <p:nvSpPr>
          <p:cNvPr id="27" name="Rechteck 26">
            <a:extLst>
              <a:ext uri="{FF2B5EF4-FFF2-40B4-BE49-F238E27FC236}">
                <a16:creationId xmlns:a16="http://schemas.microsoft.com/office/drawing/2014/main" id="{86149872-BB37-A84A-861B-A42B6B5D9731}"/>
              </a:ext>
            </a:extLst>
          </p:cNvPr>
          <p:cNvSpPr/>
          <p:nvPr/>
        </p:nvSpPr>
        <p:spPr>
          <a:xfrm>
            <a:off x="442913" y="2276475"/>
            <a:ext cx="8844925" cy="4053899"/>
          </a:xfrm>
          <a:prstGeom prst="rect">
            <a:avLst/>
          </a:prstGeom>
          <a:noFill/>
          <a:ln w="12700" cap="flat" cmpd="sng" algn="ctr">
            <a:solidFill>
              <a:schemeClr val="bg1">
                <a:lumMod val="75000"/>
              </a:schemeClr>
            </a:solidFill>
            <a:prstDash val="solid"/>
            <a:miter lim="800000"/>
          </a:ln>
          <a:effectLst/>
        </p:spPr>
        <p:txBody>
          <a:bodyPr rtlCol="0" anchor="ctr"/>
          <a:lstStyle/>
          <a:p>
            <a:pPr marL="0" marR="0" lvl="0" indent="0" algn="ctr" defTabSz="1007887" eaLnBrk="1" fontAlgn="auto" latinLnBrk="0" hangingPunct="1">
              <a:lnSpc>
                <a:spcPct val="100000"/>
              </a:lnSpc>
              <a:spcBef>
                <a:spcPts val="0"/>
              </a:spcBef>
              <a:spcAft>
                <a:spcPts val="0"/>
              </a:spcAft>
              <a:buClrTx/>
              <a:buSzTx/>
              <a:buFontTx/>
              <a:buNone/>
              <a:tabLst/>
              <a:defRPr/>
            </a:pPr>
            <a:endParaRPr kumimoji="0" lang="de-DE" sz="2000" b="0" i="0" u="none" strike="noStrike" kern="0" cap="none" spc="0" normalizeH="0" baseline="0">
              <a:ln>
                <a:noFill/>
              </a:ln>
              <a:solidFill>
                <a:srgbClr val="FFFFFF"/>
              </a:solidFill>
              <a:effectLst/>
              <a:uLnTx/>
              <a:uFillTx/>
              <a:latin typeface="Arial" panose="020B0604020202020204"/>
              <a:ea typeface="+mn-ea"/>
              <a:cs typeface="+mn-cs"/>
            </a:endParaRPr>
          </a:p>
        </p:txBody>
      </p:sp>
      <p:sp>
        <p:nvSpPr>
          <p:cNvPr id="24" name="Freeform 141">
            <a:extLst>
              <a:ext uri="{FF2B5EF4-FFF2-40B4-BE49-F238E27FC236}">
                <a16:creationId xmlns:a16="http://schemas.microsoft.com/office/drawing/2014/main" id="{3BB5A331-2C0C-48BB-BF3D-DFEC9E1E37F1}"/>
              </a:ext>
            </a:extLst>
          </p:cNvPr>
          <p:cNvSpPr>
            <a:spLocks noEditPoints="1"/>
          </p:cNvSpPr>
          <p:nvPr/>
        </p:nvSpPr>
        <p:spPr bwMode="auto">
          <a:xfrm>
            <a:off x="9686780" y="1682518"/>
            <a:ext cx="163886" cy="143760"/>
          </a:xfrm>
          <a:custGeom>
            <a:avLst/>
            <a:gdLst>
              <a:gd name="T0" fmla="*/ 37 w 48"/>
              <a:gd name="T1" fmla="*/ 34 h 42"/>
              <a:gd name="T2" fmla="*/ 30 w 48"/>
              <a:gd name="T3" fmla="*/ 42 h 42"/>
              <a:gd name="T4" fmla="*/ 7 w 48"/>
              <a:gd name="T5" fmla="*/ 42 h 42"/>
              <a:gd name="T6" fmla="*/ 0 w 48"/>
              <a:gd name="T7" fmla="*/ 34 h 42"/>
              <a:gd name="T8" fmla="*/ 0 w 48"/>
              <a:gd name="T9" fmla="*/ 12 h 42"/>
              <a:gd name="T10" fmla="*/ 7 w 48"/>
              <a:gd name="T11" fmla="*/ 4 h 42"/>
              <a:gd name="T12" fmla="*/ 26 w 48"/>
              <a:gd name="T13" fmla="*/ 4 h 42"/>
              <a:gd name="T14" fmla="*/ 27 w 48"/>
              <a:gd name="T15" fmla="*/ 5 h 42"/>
              <a:gd name="T16" fmla="*/ 27 w 48"/>
              <a:gd name="T17" fmla="*/ 6 h 42"/>
              <a:gd name="T18" fmla="*/ 26 w 48"/>
              <a:gd name="T19" fmla="*/ 7 h 42"/>
              <a:gd name="T20" fmla="*/ 7 w 48"/>
              <a:gd name="T21" fmla="*/ 7 h 42"/>
              <a:gd name="T22" fmla="*/ 3 w 48"/>
              <a:gd name="T23" fmla="*/ 12 h 42"/>
              <a:gd name="T24" fmla="*/ 3 w 48"/>
              <a:gd name="T25" fmla="*/ 34 h 42"/>
              <a:gd name="T26" fmla="*/ 7 w 48"/>
              <a:gd name="T27" fmla="*/ 38 h 42"/>
              <a:gd name="T28" fmla="*/ 30 w 48"/>
              <a:gd name="T29" fmla="*/ 38 h 42"/>
              <a:gd name="T30" fmla="*/ 34 w 48"/>
              <a:gd name="T31" fmla="*/ 34 h 42"/>
              <a:gd name="T32" fmla="*/ 34 w 48"/>
              <a:gd name="T33" fmla="*/ 25 h 42"/>
              <a:gd name="T34" fmla="*/ 35 w 48"/>
              <a:gd name="T35" fmla="*/ 24 h 42"/>
              <a:gd name="T36" fmla="*/ 36 w 48"/>
              <a:gd name="T37" fmla="*/ 24 h 42"/>
              <a:gd name="T38" fmla="*/ 37 w 48"/>
              <a:gd name="T39" fmla="*/ 25 h 42"/>
              <a:gd name="T40" fmla="*/ 37 w 48"/>
              <a:gd name="T41" fmla="*/ 34 h 42"/>
              <a:gd name="T42" fmla="*/ 48 w 48"/>
              <a:gd name="T43" fmla="*/ 16 h 42"/>
              <a:gd name="T44" fmla="*/ 46 w 48"/>
              <a:gd name="T45" fmla="*/ 18 h 42"/>
              <a:gd name="T46" fmla="*/ 45 w 48"/>
              <a:gd name="T47" fmla="*/ 17 h 42"/>
              <a:gd name="T48" fmla="*/ 40 w 48"/>
              <a:gd name="T49" fmla="*/ 12 h 42"/>
              <a:gd name="T50" fmla="*/ 22 w 48"/>
              <a:gd name="T51" fmla="*/ 30 h 42"/>
              <a:gd name="T52" fmla="*/ 22 w 48"/>
              <a:gd name="T53" fmla="*/ 30 h 42"/>
              <a:gd name="T54" fmla="*/ 21 w 48"/>
              <a:gd name="T55" fmla="*/ 30 h 42"/>
              <a:gd name="T56" fmla="*/ 18 w 48"/>
              <a:gd name="T57" fmla="*/ 27 h 42"/>
              <a:gd name="T58" fmla="*/ 18 w 48"/>
              <a:gd name="T59" fmla="*/ 26 h 42"/>
              <a:gd name="T60" fmla="*/ 18 w 48"/>
              <a:gd name="T61" fmla="*/ 26 h 42"/>
              <a:gd name="T62" fmla="*/ 36 w 48"/>
              <a:gd name="T63" fmla="*/ 8 h 42"/>
              <a:gd name="T64" fmla="*/ 31 w 48"/>
              <a:gd name="T65" fmla="*/ 3 h 42"/>
              <a:gd name="T66" fmla="*/ 30 w 48"/>
              <a:gd name="T67" fmla="*/ 2 h 42"/>
              <a:gd name="T68" fmla="*/ 32 w 48"/>
              <a:gd name="T69" fmla="*/ 0 h 42"/>
              <a:gd name="T70" fmla="*/ 46 w 48"/>
              <a:gd name="T71" fmla="*/ 0 h 42"/>
              <a:gd name="T72" fmla="*/ 48 w 48"/>
              <a:gd name="T73" fmla="*/ 2 h 42"/>
              <a:gd name="T74" fmla="*/ 48 w 48"/>
              <a:gd name="T75" fmla="*/ 1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 h="42">
                <a:moveTo>
                  <a:pt x="37" y="34"/>
                </a:moveTo>
                <a:cubicBezTo>
                  <a:pt x="37" y="38"/>
                  <a:pt x="34" y="42"/>
                  <a:pt x="30" y="42"/>
                </a:cubicBezTo>
                <a:cubicBezTo>
                  <a:pt x="7" y="42"/>
                  <a:pt x="7" y="42"/>
                  <a:pt x="7" y="42"/>
                </a:cubicBezTo>
                <a:cubicBezTo>
                  <a:pt x="3" y="42"/>
                  <a:pt x="0" y="38"/>
                  <a:pt x="0" y="34"/>
                </a:cubicBezTo>
                <a:cubicBezTo>
                  <a:pt x="0" y="12"/>
                  <a:pt x="0" y="12"/>
                  <a:pt x="0" y="12"/>
                </a:cubicBezTo>
                <a:cubicBezTo>
                  <a:pt x="0" y="7"/>
                  <a:pt x="3" y="4"/>
                  <a:pt x="7" y="4"/>
                </a:cubicBezTo>
                <a:cubicBezTo>
                  <a:pt x="26" y="4"/>
                  <a:pt x="26" y="4"/>
                  <a:pt x="26" y="4"/>
                </a:cubicBezTo>
                <a:cubicBezTo>
                  <a:pt x="27" y="4"/>
                  <a:pt x="27" y="4"/>
                  <a:pt x="27" y="5"/>
                </a:cubicBezTo>
                <a:cubicBezTo>
                  <a:pt x="27" y="6"/>
                  <a:pt x="27" y="6"/>
                  <a:pt x="27" y="6"/>
                </a:cubicBezTo>
                <a:cubicBezTo>
                  <a:pt x="27" y="7"/>
                  <a:pt x="27" y="7"/>
                  <a:pt x="26" y="7"/>
                </a:cubicBezTo>
                <a:cubicBezTo>
                  <a:pt x="7" y="7"/>
                  <a:pt x="7" y="7"/>
                  <a:pt x="7" y="7"/>
                </a:cubicBezTo>
                <a:cubicBezTo>
                  <a:pt x="5" y="7"/>
                  <a:pt x="3" y="9"/>
                  <a:pt x="3" y="12"/>
                </a:cubicBezTo>
                <a:cubicBezTo>
                  <a:pt x="3" y="34"/>
                  <a:pt x="3" y="34"/>
                  <a:pt x="3" y="34"/>
                </a:cubicBezTo>
                <a:cubicBezTo>
                  <a:pt x="3" y="36"/>
                  <a:pt x="5" y="38"/>
                  <a:pt x="7" y="38"/>
                </a:cubicBezTo>
                <a:cubicBezTo>
                  <a:pt x="30" y="38"/>
                  <a:pt x="30" y="38"/>
                  <a:pt x="30" y="38"/>
                </a:cubicBezTo>
                <a:cubicBezTo>
                  <a:pt x="32" y="38"/>
                  <a:pt x="34" y="36"/>
                  <a:pt x="34" y="34"/>
                </a:cubicBezTo>
                <a:cubicBezTo>
                  <a:pt x="34" y="25"/>
                  <a:pt x="34" y="25"/>
                  <a:pt x="34" y="25"/>
                </a:cubicBezTo>
                <a:cubicBezTo>
                  <a:pt x="34" y="25"/>
                  <a:pt x="34" y="24"/>
                  <a:pt x="35" y="24"/>
                </a:cubicBezTo>
                <a:cubicBezTo>
                  <a:pt x="36" y="24"/>
                  <a:pt x="36" y="24"/>
                  <a:pt x="36" y="24"/>
                </a:cubicBezTo>
                <a:cubicBezTo>
                  <a:pt x="37" y="24"/>
                  <a:pt x="37" y="25"/>
                  <a:pt x="37" y="25"/>
                </a:cubicBezTo>
                <a:lnTo>
                  <a:pt x="37" y="34"/>
                </a:lnTo>
                <a:close/>
                <a:moveTo>
                  <a:pt x="48" y="16"/>
                </a:moveTo>
                <a:cubicBezTo>
                  <a:pt x="48" y="17"/>
                  <a:pt x="47" y="18"/>
                  <a:pt x="46" y="18"/>
                </a:cubicBezTo>
                <a:cubicBezTo>
                  <a:pt x="45" y="18"/>
                  <a:pt x="45" y="17"/>
                  <a:pt x="45" y="17"/>
                </a:cubicBezTo>
                <a:cubicBezTo>
                  <a:pt x="40" y="12"/>
                  <a:pt x="40" y="12"/>
                  <a:pt x="40" y="12"/>
                </a:cubicBezTo>
                <a:cubicBezTo>
                  <a:pt x="22" y="30"/>
                  <a:pt x="22" y="30"/>
                  <a:pt x="22" y="30"/>
                </a:cubicBezTo>
                <a:cubicBezTo>
                  <a:pt x="22" y="30"/>
                  <a:pt x="22" y="30"/>
                  <a:pt x="22" y="30"/>
                </a:cubicBezTo>
                <a:cubicBezTo>
                  <a:pt x="22" y="30"/>
                  <a:pt x="21" y="30"/>
                  <a:pt x="21" y="30"/>
                </a:cubicBezTo>
                <a:cubicBezTo>
                  <a:pt x="18" y="27"/>
                  <a:pt x="18" y="27"/>
                  <a:pt x="18" y="27"/>
                </a:cubicBezTo>
                <a:cubicBezTo>
                  <a:pt x="18" y="27"/>
                  <a:pt x="18" y="26"/>
                  <a:pt x="18" y="26"/>
                </a:cubicBezTo>
                <a:cubicBezTo>
                  <a:pt x="18" y="26"/>
                  <a:pt x="18" y="26"/>
                  <a:pt x="18" y="26"/>
                </a:cubicBezTo>
                <a:cubicBezTo>
                  <a:pt x="36" y="8"/>
                  <a:pt x="36" y="8"/>
                  <a:pt x="36" y="8"/>
                </a:cubicBezTo>
                <a:cubicBezTo>
                  <a:pt x="31" y="3"/>
                  <a:pt x="31" y="3"/>
                  <a:pt x="31" y="3"/>
                </a:cubicBezTo>
                <a:cubicBezTo>
                  <a:pt x="31" y="3"/>
                  <a:pt x="30" y="3"/>
                  <a:pt x="30" y="2"/>
                </a:cubicBezTo>
                <a:cubicBezTo>
                  <a:pt x="30" y="1"/>
                  <a:pt x="31" y="0"/>
                  <a:pt x="32" y="0"/>
                </a:cubicBezTo>
                <a:cubicBezTo>
                  <a:pt x="46" y="0"/>
                  <a:pt x="46" y="0"/>
                  <a:pt x="46" y="0"/>
                </a:cubicBezTo>
                <a:cubicBezTo>
                  <a:pt x="47" y="0"/>
                  <a:pt x="48" y="1"/>
                  <a:pt x="48" y="2"/>
                </a:cubicBezTo>
                <a:lnTo>
                  <a:pt x="48" y="16"/>
                </a:lnTo>
                <a:close/>
              </a:path>
            </a:pathLst>
          </a:custGeom>
          <a:solidFill>
            <a:srgbClr val="F9AA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id-ID" sz="1799"/>
          </a:p>
        </p:txBody>
      </p:sp>
      <p:pic>
        <p:nvPicPr>
          <p:cNvPr id="25" name="Grafik 24" descr="Filmklappe mit einfarbiger Füllung">
            <a:extLst>
              <a:ext uri="{FF2B5EF4-FFF2-40B4-BE49-F238E27FC236}">
                <a16:creationId xmlns:a16="http://schemas.microsoft.com/office/drawing/2014/main" id="{B8B1CDBE-087F-4E26-8CD7-4358B973CD31}"/>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9658273" y="2526386"/>
            <a:ext cx="180000" cy="180000"/>
          </a:xfrm>
          <a:prstGeom prst="rect">
            <a:avLst/>
          </a:prstGeom>
        </p:spPr>
      </p:pic>
      <p:sp>
        <p:nvSpPr>
          <p:cNvPr id="28" name="Datumsplatzhalter 5">
            <a:extLst>
              <a:ext uri="{FF2B5EF4-FFF2-40B4-BE49-F238E27FC236}">
                <a16:creationId xmlns:a16="http://schemas.microsoft.com/office/drawing/2014/main" id="{B8A844CD-D6CF-2643-9F6C-FCD51EAF48C6}"/>
              </a:ext>
            </a:extLst>
          </p:cNvPr>
          <p:cNvSpPr>
            <a:spLocks noGrp="1"/>
          </p:cNvSpPr>
          <p:nvPr>
            <p:ph type="dt" sz="half" idx="12"/>
          </p:nvPr>
        </p:nvSpPr>
        <p:spPr>
          <a:xfrm>
            <a:off x="431800" y="223838"/>
            <a:ext cx="8496000" cy="476250"/>
          </a:xfrm>
        </p:spPr>
        <p:txBody>
          <a:bodyPr/>
          <a:lstStyle/>
          <a:p>
            <a:r>
              <a:rPr lang="de-DE" smtClean="0"/>
              <a:t>Schulungskonzept für Nachhaltigen Einkauf </a:t>
            </a:r>
            <a:r>
              <a:rPr lang="de-DE" smtClean="0">
                <a:latin typeface="+mj-lt"/>
              </a:rPr>
              <a:t>– 1. </a:t>
            </a:r>
            <a:r>
              <a:rPr lang="de-DE" kern="0" smtClean="0">
                <a:cs typeface="Calibri" panose="020F0502020204030204" pitchFamily="34" charset="0"/>
              </a:rPr>
              <a:t>Bedeutung der Nachhaltigen Beschaffung</a:t>
            </a:r>
            <a:endParaRPr lang="de-DE" kern="0">
              <a:cs typeface="Calibri" panose="020F0502020204030204" pitchFamily="34" charset="0"/>
            </a:endParaRPr>
          </a:p>
        </p:txBody>
      </p:sp>
    </p:spTree>
    <p:extLst>
      <p:ext uri="{BB962C8B-B14F-4D97-AF65-F5344CB8AC3E}">
        <p14:creationId xmlns:p14="http://schemas.microsoft.com/office/powerpoint/2010/main" val="2865354555"/>
      </p:ext>
    </p:extLst>
  </p:cSld>
  <p:clrMapOvr>
    <a:masterClrMapping/>
  </p:clrMapOvr>
</p:sld>
</file>

<file path=ppt/theme/theme1.xml><?xml version="1.0" encoding="utf-8"?>
<a:theme xmlns:a="http://schemas.openxmlformats.org/drawingml/2006/main" name="LfU-Präsentation">
  <a:themeElements>
    <a:clrScheme name="Benutzerdefinie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fU-Präsentation">
      <a:majorFont>
        <a:latin typeface="Arial"/>
        <a:ea typeface="ＭＳ Ｐゴシック"/>
        <a:cs typeface=""/>
      </a:majorFont>
      <a:minorFont>
        <a:latin typeface="Arial"/>
        <a:ea typeface="ＭＳ Ｐゴシック"/>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ea typeface="ＭＳ Ｐゴシック" charset="-128"/>
          </a:defRPr>
        </a:defPPr>
      </a:lstStyle>
    </a:lnDef>
    <a:txDef>
      <a:spPr>
        <a:noFill/>
      </a:spPr>
      <a:bodyPr wrap="square" rtlCol="0">
        <a:spAutoFit/>
      </a:bodyPr>
      <a:lstStyle>
        <a:defPPr algn="l">
          <a:defRPr sz="2000" dirty="0"/>
        </a:defPPr>
      </a:lstStyle>
    </a:txDef>
  </a:objectDefaults>
  <a:extraClrSchemeLst>
    <a:extraClrScheme>
      <a:clrScheme name="LfU-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fU-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fU-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fU-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fU-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fU-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fU-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fU-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fU-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fU-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fU-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fU-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LfU-Präsentation_16_9.potx" id="{3F060F71-1A1B-43D2-B30F-0027C3FDA55C}" vid="{13BFC309-86E0-43FC-B6EF-E49EF39812AD}"/>
    </a:ext>
  </a:extLst>
</a:theme>
</file>

<file path=ppt/theme/theme2.xml><?xml version="1.0" encoding="utf-8"?>
<a:theme xmlns:a="http://schemas.openxmlformats.org/drawingml/2006/main" name="1_LfU-Präsentation">
  <a:themeElements>
    <a:clrScheme name="LfU-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fU-Präsentation">
      <a:majorFont>
        <a:latin typeface="Arial"/>
        <a:ea typeface="ＭＳ Ｐゴシック"/>
        <a:cs typeface=""/>
      </a:majorFont>
      <a:minorFont>
        <a:latin typeface="Arial"/>
        <a:ea typeface="ＭＳ Ｐゴシック"/>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ea typeface="ＭＳ Ｐゴシック" charset="-128"/>
          </a:defRPr>
        </a:defPPr>
      </a:lstStyle>
    </a:lnDef>
    <a:txDef>
      <a:spPr>
        <a:noFill/>
      </a:spPr>
      <a:bodyPr wrap="square" rtlCol="0">
        <a:spAutoFit/>
      </a:bodyPr>
      <a:lstStyle>
        <a:defPPr algn="l">
          <a:defRPr sz="2000" dirty="0"/>
        </a:defPPr>
      </a:lstStyle>
    </a:txDef>
  </a:objectDefaults>
  <a:extraClrSchemeLst>
    <a:extraClrScheme>
      <a:clrScheme name="LfU-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fU-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fU-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fU-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fU-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fU-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fU-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fU-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fU-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fU-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fU-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fU-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Lawinenwarnzentrale_dienst_16_9.pptx" id="{0AC450CD-F02D-434D-908C-5D5A79A4D0F8}" vid="{B7FEDB61-E09F-45B8-ABCD-FFC67232C4EE}"/>
    </a:ext>
  </a:ext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LfU-Präsentation_16_9</Template>
  <TotalTime>0</TotalTime>
  <Words>11898</Words>
  <Application>Microsoft Office PowerPoint</Application>
  <PresentationFormat>Breitbild</PresentationFormat>
  <Paragraphs>1690</Paragraphs>
  <Slides>54</Slides>
  <Notes>53</Notes>
  <HiddenSlides>0</HiddenSlides>
  <MMClips>0</MMClips>
  <ScaleCrop>false</ScaleCrop>
  <HeadingPairs>
    <vt:vector size="6" baseType="variant">
      <vt:variant>
        <vt:lpstr>Verwendete Schriftarten</vt:lpstr>
      </vt:variant>
      <vt:variant>
        <vt:i4>5</vt:i4>
      </vt:variant>
      <vt:variant>
        <vt:lpstr>Design</vt:lpstr>
      </vt:variant>
      <vt:variant>
        <vt:i4>2</vt:i4>
      </vt:variant>
      <vt:variant>
        <vt:lpstr>Folientitel</vt:lpstr>
      </vt:variant>
      <vt:variant>
        <vt:i4>54</vt:i4>
      </vt:variant>
    </vt:vector>
  </HeadingPairs>
  <TitlesOfParts>
    <vt:vector size="61" baseType="lpstr">
      <vt:lpstr>ＭＳ Ｐゴシック</vt:lpstr>
      <vt:lpstr>Arial</vt:lpstr>
      <vt:lpstr>Calibri</vt:lpstr>
      <vt:lpstr>Times New Roman</vt:lpstr>
      <vt:lpstr>Wingdings</vt:lpstr>
      <vt:lpstr>LfU-Präsentation</vt:lpstr>
      <vt:lpstr>1_LfU-Präsentation</vt:lpstr>
      <vt:lpstr>PowerPoint-Präsentation</vt:lpstr>
      <vt:lpstr>Hintergrund, Zielgruppe &amp; Einordnung des Schulungskonzepts</vt:lpstr>
      <vt:lpstr>Aufbau der Schulung und didaktisches Konzept</vt:lpstr>
      <vt:lpstr>Zielsetzung der Schulung</vt:lpstr>
      <vt:lpstr>Inhaltsverzeichnis</vt:lpstr>
      <vt:lpstr>Inhaltsverzeichnis</vt:lpstr>
      <vt:lpstr>Zentrale Nachhaltigkeitsherausforderungen – Einführung nachhaltiges Wirtschaften</vt:lpstr>
      <vt:lpstr>Zentrale Nachhaltigkeitsherausforderungen – Überblick</vt:lpstr>
      <vt:lpstr>Anforderungen an Unternehmen – Nachhaltigkeitstrends &amp; -entwicklungen</vt:lpstr>
      <vt:lpstr>Anforderungen an Unternehmen – Regulatorischer Rahmen</vt:lpstr>
      <vt:lpstr>Anforderungen an Unternehmen – Erfahrungsaustausch</vt:lpstr>
      <vt:lpstr>Inhaltsverzeichnis</vt:lpstr>
      <vt:lpstr>Die Beschaffungsfunktion als Multiplikator für Nachhaltigkeit – Überblick</vt:lpstr>
      <vt:lpstr>Die Beschaffungsfunktion als Multiplikator für Nachhaltigkeit – NH-Themen</vt:lpstr>
      <vt:lpstr>Die Beschaffungsfunktion als Multiplikator für Nachhaltigkeit – Praxisbeispiele</vt:lpstr>
      <vt:lpstr>Der Business Case für Nachhaltige Beschaffung – Erfahrungsaustausch</vt:lpstr>
      <vt:lpstr>Der Business Case für Nachhaltige Beschaffung – Überblick (1/3)</vt:lpstr>
      <vt:lpstr>Der Business Case für Nachhaltige Beschaffung – Kostenreduzierung</vt:lpstr>
      <vt:lpstr>Der Business Case für Nachhaltige Beschaffung – Risikominimierung</vt:lpstr>
      <vt:lpstr>Der Business Case für Nachhaltige Beschaffung – Umsatzwachstum</vt:lpstr>
      <vt:lpstr>Inhaltsverzeichnis</vt:lpstr>
      <vt:lpstr>Nachhaltigkeit im Beschaffungsprozess – Fahrplan</vt:lpstr>
      <vt:lpstr>Nachhaltigkeit im Beschaffungsprozess – Strategische Leitplanken setzen</vt:lpstr>
      <vt:lpstr>Nachhaltigkeit im Beschaffungsprozess – Überblick</vt:lpstr>
      <vt:lpstr>Nachhaltigkeit im Beschaffungsprozess – Nachhaltiges Lieferantenmanagement (1/2)</vt:lpstr>
      <vt:lpstr>Nachhaltigkeit im Beschaffungsprozess – Nachhaltiges Lieferantenmanagement (2/2)</vt:lpstr>
      <vt:lpstr>Nachhaltigkeit im Beschaffungsprozess – Erfahrungsaustausch Lieferanten-Mgmt.</vt:lpstr>
      <vt:lpstr>Nachhaltigkeit im Beschaffungsprozess – Weitere Beschaffungsprozesse</vt:lpstr>
      <vt:lpstr>Nachhaltigkeit im Beschaffungsprozess – Kennzahlen</vt:lpstr>
      <vt:lpstr>Nachhaltige Beschaffung – Fokus Lieferkettensorgfaltspflichtengesetz (LkSG)</vt:lpstr>
      <vt:lpstr>Nachhaltige Beschaffung – Fokus Lieferkettensorgfaltspflichtengesetz (LkSG)</vt:lpstr>
      <vt:lpstr>Inhaltsverzeichnis</vt:lpstr>
      <vt:lpstr>Checkliste Nachhaltige Beschaffung – Fahrplan für den Einkauf (1/2)</vt:lpstr>
      <vt:lpstr>Checkliste Nachhaltige Beschaffung – Fahrplan für den Einkauf (2/2)</vt:lpstr>
      <vt:lpstr>Standards &amp; Rahmenwerke Nachhaltige Beschaffung – Überblick</vt:lpstr>
      <vt:lpstr>Standards &amp; Rahmenwerke Nachhaltige Beschaffung – Managementsysteme</vt:lpstr>
      <vt:lpstr>Standards &amp; Rahmenwerke Nachhaltige Beschaffung – Risikoindizes</vt:lpstr>
      <vt:lpstr>Systeme &amp; Tools Nachhaltige Beschaffung – Supply Chain Sustainability Software</vt:lpstr>
      <vt:lpstr>Systeme &amp; Tools Nachhaltige Beschaffung – Weitere nützliche Tools</vt:lpstr>
      <vt:lpstr>Inhaltsverzeichnis</vt:lpstr>
      <vt:lpstr>Praktische Anwendungsmöglichkeiten für Einkäufer – Fallbeispiel Covestro (1/2)</vt:lpstr>
      <vt:lpstr>Praktische Anwendungsmöglichkeiten für Einkäufer – Fallbeispiel Covestro (2/2)</vt:lpstr>
      <vt:lpstr>Praktische Anwendungsmöglichkeiten für Einkäufer – Fallbeispiel Teekanne (1/2)</vt:lpstr>
      <vt:lpstr>Praktische Anwendungsmöglichkeiten für Einkäufer – Fallbeispiel Teekanne (2/2)</vt:lpstr>
      <vt:lpstr>Praktische Anwendungsmöglichkeiten für Einkäufer – Fokus: Kreislaufwirtschaft (1/2)</vt:lpstr>
      <vt:lpstr>Praktische Anwendungsmöglichkeiten für Einkäufer – Fokus: Kreislaufwirtschaft (2/2)</vt:lpstr>
      <vt:lpstr>Praktische Anwendungsmöglichkeiten für Einkäufer – Praxisaufgaben</vt:lpstr>
      <vt:lpstr>Inhaltsverzeichnis</vt:lpstr>
      <vt:lpstr>Vernetzung zu Nachhaltigem Einkauf – Austauschplattformen &amp; Weiterbildungen</vt:lpstr>
      <vt:lpstr>Vernetzung zu Nachhaltigem Einkauf – Brancheninitiativen und Verbände</vt:lpstr>
      <vt:lpstr>PowerPoint-Präsentation</vt:lpstr>
      <vt:lpstr>Quellenverzeichnis 1/3</vt:lpstr>
      <vt:lpstr>Quellenverzeichnis 2/3</vt:lpstr>
      <vt:lpstr>Quellenverzeichnis 3/3 </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2023-03-14T10:41:47Z</dcterms:created>
  <dcterms:modified xsi:type="dcterms:W3CDTF">2023-03-14T10:44:38Z</dcterms:modified>
</cp:coreProperties>
</file>